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2" r:id="rId4"/>
    <p:sldId id="288" r:id="rId5"/>
    <p:sldId id="264" r:id="rId6"/>
    <p:sldId id="292" r:id="rId7"/>
    <p:sldId id="293" r:id="rId8"/>
    <p:sldId id="298" r:id="rId9"/>
    <p:sldId id="294" r:id="rId10"/>
    <p:sldId id="295" r:id="rId11"/>
    <p:sldId id="296" r:id="rId12"/>
    <p:sldId id="297" r:id="rId13"/>
    <p:sldId id="262" r:id="rId14"/>
    <p:sldId id="2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3D6CC1"/>
    <a:srgbClr val="7C9CD6"/>
    <a:srgbClr val="9CB4E0"/>
    <a:srgbClr val="FFFFFF"/>
    <a:srgbClr val="466DDA"/>
    <a:srgbClr val="D6E0F2"/>
    <a:srgbClr val="B3C6E7"/>
    <a:srgbClr val="5982CB"/>
    <a:srgbClr val="9CAE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43D119-86AF-EBAF-7954-3CEF69600D2C}" v="23" dt="2022-02-01T17:04:37.5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varScale="1">
        <p:scale>
          <a:sx n="77" d="100"/>
          <a:sy n="77" d="100"/>
        </p:scale>
        <p:origin x="41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inni\Documents\SMCS%20Maths%20Dept\CPD\NPQML\KS3%20Progression.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2018 Cohort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Sheet4!$B$2</c:f>
              <c:strCache>
                <c:ptCount val="1"/>
                <c:pt idx="0">
                  <c:v>BAFR</c:v>
                </c:pt>
              </c:strCache>
            </c:strRef>
          </c:tx>
          <c:spPr>
            <a:solidFill>
              <a:schemeClr val="accent4">
                <a:shade val="65000"/>
              </a:schemeClr>
            </a:solidFill>
            <a:ln>
              <a:noFill/>
            </a:ln>
            <a:effectLst/>
          </c:spPr>
          <c:invertIfNegative val="0"/>
          <c:cat>
            <c:strRef>
              <c:f>Sheet4!$A$3:$A$4</c:f>
              <c:strCache>
                <c:ptCount val="2"/>
                <c:pt idx="0">
                  <c:v>Positive</c:v>
                </c:pt>
                <c:pt idx="1">
                  <c:v>Negative</c:v>
                </c:pt>
              </c:strCache>
            </c:strRef>
          </c:cat>
          <c:val>
            <c:numRef>
              <c:f>Sheet4!$B$3:$B$4</c:f>
              <c:numCache>
                <c:formatCode>General</c:formatCode>
                <c:ptCount val="2"/>
                <c:pt idx="0">
                  <c:v>4</c:v>
                </c:pt>
                <c:pt idx="1">
                  <c:v>1</c:v>
                </c:pt>
              </c:numCache>
            </c:numRef>
          </c:val>
          <c:extLst>
            <c:ext xmlns:c16="http://schemas.microsoft.com/office/drawing/2014/chart" uri="{C3380CC4-5D6E-409C-BE32-E72D297353CC}">
              <c16:uniqueId val="{00000000-832E-4D80-9083-16841725FBC0}"/>
            </c:ext>
          </c:extLst>
        </c:ser>
        <c:ser>
          <c:idx val="1"/>
          <c:order val="1"/>
          <c:tx>
            <c:strRef>
              <c:f>Sheet4!$C$2</c:f>
              <c:strCache>
                <c:ptCount val="1"/>
                <c:pt idx="0">
                  <c:v>BCRB</c:v>
                </c:pt>
              </c:strCache>
            </c:strRef>
          </c:tx>
          <c:spPr>
            <a:solidFill>
              <a:schemeClr val="accent4"/>
            </a:solidFill>
            <a:ln>
              <a:noFill/>
            </a:ln>
            <a:effectLst/>
          </c:spPr>
          <c:invertIfNegative val="0"/>
          <c:cat>
            <c:strRef>
              <c:f>Sheet4!$A$3:$A$4</c:f>
              <c:strCache>
                <c:ptCount val="2"/>
                <c:pt idx="0">
                  <c:v>Positive</c:v>
                </c:pt>
                <c:pt idx="1">
                  <c:v>Negative</c:v>
                </c:pt>
              </c:strCache>
            </c:strRef>
          </c:cat>
          <c:val>
            <c:numRef>
              <c:f>Sheet4!$C$3:$C$4</c:f>
              <c:numCache>
                <c:formatCode>General</c:formatCode>
                <c:ptCount val="2"/>
                <c:pt idx="0">
                  <c:v>2</c:v>
                </c:pt>
                <c:pt idx="1">
                  <c:v>5</c:v>
                </c:pt>
              </c:numCache>
            </c:numRef>
          </c:val>
          <c:extLst>
            <c:ext xmlns:c16="http://schemas.microsoft.com/office/drawing/2014/chart" uri="{C3380CC4-5D6E-409C-BE32-E72D297353CC}">
              <c16:uniqueId val="{00000001-832E-4D80-9083-16841725FBC0}"/>
            </c:ext>
          </c:extLst>
        </c:ser>
        <c:ser>
          <c:idx val="2"/>
          <c:order val="2"/>
          <c:tx>
            <c:strRef>
              <c:f>Sheet4!$D$2</c:f>
              <c:strCache>
                <c:ptCount val="1"/>
                <c:pt idx="0">
                  <c:v>Other</c:v>
                </c:pt>
              </c:strCache>
            </c:strRef>
          </c:tx>
          <c:spPr>
            <a:solidFill>
              <a:schemeClr val="accent4">
                <a:tint val="65000"/>
              </a:schemeClr>
            </a:solidFill>
            <a:ln>
              <a:noFill/>
            </a:ln>
            <a:effectLst/>
          </c:spPr>
          <c:invertIfNegative val="0"/>
          <c:cat>
            <c:strRef>
              <c:f>Sheet4!$A$3:$A$4</c:f>
              <c:strCache>
                <c:ptCount val="2"/>
                <c:pt idx="0">
                  <c:v>Positive</c:v>
                </c:pt>
                <c:pt idx="1">
                  <c:v>Negative</c:v>
                </c:pt>
              </c:strCache>
            </c:strRef>
          </c:cat>
          <c:val>
            <c:numRef>
              <c:f>Sheet4!$D$3:$D$4</c:f>
              <c:numCache>
                <c:formatCode>General</c:formatCode>
                <c:ptCount val="2"/>
                <c:pt idx="0">
                  <c:v>60</c:v>
                </c:pt>
                <c:pt idx="1">
                  <c:v>28</c:v>
                </c:pt>
              </c:numCache>
            </c:numRef>
          </c:val>
          <c:extLst>
            <c:ext xmlns:c16="http://schemas.microsoft.com/office/drawing/2014/chart" uri="{C3380CC4-5D6E-409C-BE32-E72D297353CC}">
              <c16:uniqueId val="{00000002-832E-4D80-9083-16841725FBC0}"/>
            </c:ext>
          </c:extLst>
        </c:ser>
        <c:dLbls>
          <c:showLegendKey val="0"/>
          <c:showVal val="0"/>
          <c:showCatName val="0"/>
          <c:showSerName val="0"/>
          <c:showPercent val="0"/>
          <c:showBubbleSize val="0"/>
        </c:dLbls>
        <c:gapWidth val="219"/>
        <c:overlap val="100"/>
        <c:axId val="435626864"/>
        <c:axId val="435623584"/>
      </c:barChart>
      <c:catAx>
        <c:axId val="43562686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Subject</a:t>
                </a:r>
                <a:r>
                  <a:rPr lang="en-GB" baseline="0"/>
                  <a:t> Progress Index</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5623584"/>
        <c:crosses val="autoZero"/>
        <c:auto val="1"/>
        <c:lblAlgn val="ctr"/>
        <c:lblOffset val="100"/>
        <c:noMultiLvlLbl val="0"/>
      </c:catAx>
      <c:valAx>
        <c:axId val="43562358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Frequency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562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2000" dirty="0"/>
              <a:t>SMCS Mathematics</a:t>
            </a:r>
            <a:r>
              <a:rPr lang="en-GB" sz="2000" baseline="0" dirty="0"/>
              <a:t> </a:t>
            </a:r>
            <a:r>
              <a:rPr lang="en-GB" sz="2000" dirty="0"/>
              <a:t>GCSE Scores 2018</a:t>
            </a:r>
          </a:p>
        </c:rich>
      </c:tx>
      <c:layout>
        <c:manualLayout>
          <c:xMode val="edge"/>
          <c:yMode val="edge"/>
          <c:x val="0.2108239321587474"/>
          <c:y val="3.5565386454111184E-3"/>
        </c:manualLayout>
      </c:layout>
      <c:overlay val="1"/>
      <c:spPr>
        <a:solidFill>
          <a:schemeClr val="bg1"/>
        </a:solid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BAFR</c:v>
                </c:pt>
              </c:strCache>
            </c:strRef>
          </c:tx>
          <c:spPr>
            <a:solidFill>
              <a:schemeClr val="accent2"/>
            </a:solidFill>
            <a:ln>
              <a:noFill/>
            </a:ln>
            <a:effectLst/>
          </c:spPr>
          <c:invertIfNegative val="0"/>
          <c:cat>
            <c:strRef>
              <c:f>Sheet1!$A$2:$A$6</c:f>
              <c:strCache>
                <c:ptCount val="5"/>
                <c:pt idx="0">
                  <c:v>3 and under</c:v>
                </c:pt>
                <c:pt idx="1">
                  <c:v>4</c:v>
                </c:pt>
                <c:pt idx="2">
                  <c:v>5</c:v>
                </c:pt>
                <c:pt idx="3">
                  <c:v>6</c:v>
                </c:pt>
                <c:pt idx="4">
                  <c:v>7+</c:v>
                </c:pt>
              </c:strCache>
            </c:strRef>
          </c:cat>
          <c:val>
            <c:numRef>
              <c:f>Sheet1!$B$2:$B$6</c:f>
              <c:numCache>
                <c:formatCode>General</c:formatCode>
                <c:ptCount val="5"/>
                <c:pt idx="0">
                  <c:v>4</c:v>
                </c:pt>
                <c:pt idx="1">
                  <c:v>2</c:v>
                </c:pt>
                <c:pt idx="2">
                  <c:v>0</c:v>
                </c:pt>
                <c:pt idx="3">
                  <c:v>1</c:v>
                </c:pt>
                <c:pt idx="4">
                  <c:v>2</c:v>
                </c:pt>
              </c:numCache>
            </c:numRef>
          </c:val>
          <c:extLst>
            <c:ext xmlns:c16="http://schemas.microsoft.com/office/drawing/2014/chart" uri="{C3380CC4-5D6E-409C-BE32-E72D297353CC}">
              <c16:uniqueId val="{00000000-6124-4B21-80F0-85BDBC44D9CC}"/>
            </c:ext>
          </c:extLst>
        </c:ser>
        <c:ser>
          <c:idx val="1"/>
          <c:order val="1"/>
          <c:tx>
            <c:strRef>
              <c:f>Sheet1!$C$1</c:f>
              <c:strCache>
                <c:ptCount val="1"/>
                <c:pt idx="0">
                  <c:v>BCRB</c:v>
                </c:pt>
              </c:strCache>
            </c:strRef>
          </c:tx>
          <c:spPr>
            <a:solidFill>
              <a:schemeClr val="accent4"/>
            </a:solidFill>
            <a:ln>
              <a:noFill/>
            </a:ln>
            <a:effectLst/>
          </c:spPr>
          <c:invertIfNegative val="0"/>
          <c:cat>
            <c:strRef>
              <c:f>Sheet1!$A$2:$A$6</c:f>
              <c:strCache>
                <c:ptCount val="5"/>
                <c:pt idx="0">
                  <c:v>3 and under</c:v>
                </c:pt>
                <c:pt idx="1">
                  <c:v>4</c:v>
                </c:pt>
                <c:pt idx="2">
                  <c:v>5</c:v>
                </c:pt>
                <c:pt idx="3">
                  <c:v>6</c:v>
                </c:pt>
                <c:pt idx="4">
                  <c:v>7+</c:v>
                </c:pt>
              </c:strCache>
            </c:strRef>
          </c:cat>
          <c:val>
            <c:numRef>
              <c:f>Sheet1!$C$2:$C$6</c:f>
              <c:numCache>
                <c:formatCode>General</c:formatCode>
                <c:ptCount val="5"/>
                <c:pt idx="0">
                  <c:v>3</c:v>
                </c:pt>
                <c:pt idx="1">
                  <c:v>4</c:v>
                </c:pt>
                <c:pt idx="2">
                  <c:v>2</c:v>
                </c:pt>
                <c:pt idx="3">
                  <c:v>0</c:v>
                </c:pt>
                <c:pt idx="4">
                  <c:v>0</c:v>
                </c:pt>
              </c:numCache>
            </c:numRef>
          </c:val>
          <c:extLst>
            <c:ext xmlns:c16="http://schemas.microsoft.com/office/drawing/2014/chart" uri="{C3380CC4-5D6E-409C-BE32-E72D297353CC}">
              <c16:uniqueId val="{00000001-6124-4B21-80F0-85BDBC44D9CC}"/>
            </c:ext>
          </c:extLst>
        </c:ser>
        <c:ser>
          <c:idx val="2"/>
          <c:order val="2"/>
          <c:tx>
            <c:strRef>
              <c:f>Sheet1!$D$1</c:f>
              <c:strCache>
                <c:ptCount val="1"/>
                <c:pt idx="0">
                  <c:v>Other</c:v>
                </c:pt>
              </c:strCache>
            </c:strRef>
          </c:tx>
          <c:spPr>
            <a:solidFill>
              <a:schemeClr val="accent6"/>
            </a:solidFill>
            <a:ln>
              <a:noFill/>
            </a:ln>
            <a:effectLst/>
          </c:spPr>
          <c:invertIfNegative val="0"/>
          <c:cat>
            <c:strRef>
              <c:f>Sheet1!$A$2:$A$6</c:f>
              <c:strCache>
                <c:ptCount val="5"/>
                <c:pt idx="0">
                  <c:v>3 and under</c:v>
                </c:pt>
                <c:pt idx="1">
                  <c:v>4</c:v>
                </c:pt>
                <c:pt idx="2">
                  <c:v>5</c:v>
                </c:pt>
                <c:pt idx="3">
                  <c:v>6</c:v>
                </c:pt>
                <c:pt idx="4">
                  <c:v>7+</c:v>
                </c:pt>
              </c:strCache>
            </c:strRef>
          </c:cat>
          <c:val>
            <c:numRef>
              <c:f>Sheet1!$D$2:$D$6</c:f>
              <c:numCache>
                <c:formatCode>General</c:formatCode>
                <c:ptCount val="5"/>
                <c:pt idx="0">
                  <c:v>14</c:v>
                </c:pt>
                <c:pt idx="1">
                  <c:v>35</c:v>
                </c:pt>
                <c:pt idx="2">
                  <c:v>22</c:v>
                </c:pt>
                <c:pt idx="3">
                  <c:v>12</c:v>
                </c:pt>
                <c:pt idx="4">
                  <c:v>9</c:v>
                </c:pt>
              </c:numCache>
            </c:numRef>
          </c:val>
          <c:extLst>
            <c:ext xmlns:c16="http://schemas.microsoft.com/office/drawing/2014/chart" uri="{C3380CC4-5D6E-409C-BE32-E72D297353CC}">
              <c16:uniqueId val="{00000002-6124-4B21-80F0-85BDBC44D9CC}"/>
            </c:ext>
          </c:extLst>
        </c:ser>
        <c:dLbls>
          <c:showLegendKey val="0"/>
          <c:showVal val="0"/>
          <c:showCatName val="0"/>
          <c:showSerName val="0"/>
          <c:showPercent val="0"/>
          <c:showBubbleSize val="0"/>
        </c:dLbls>
        <c:gapWidth val="219"/>
        <c:overlap val="-27"/>
        <c:axId val="669299392"/>
        <c:axId val="669295456"/>
      </c:barChart>
      <c:catAx>
        <c:axId val="66929939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a:t>GCSE</a:t>
                </a:r>
                <a:r>
                  <a:rPr lang="en-GB" baseline="0" dirty="0"/>
                  <a:t> Grades</a:t>
                </a:r>
                <a:endParaRPr lang="en-GB"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295456"/>
        <c:crosses val="autoZero"/>
        <c:auto val="1"/>
        <c:lblAlgn val="ctr"/>
        <c:lblOffset val="100"/>
        <c:noMultiLvlLbl val="0"/>
      </c:catAx>
      <c:valAx>
        <c:axId val="66929545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a:t>Frequency</a:t>
                </a:r>
              </a:p>
            </c:rich>
          </c:tx>
          <c:layout>
            <c:manualLayout>
              <c:xMode val="edge"/>
              <c:yMode val="edge"/>
              <c:x val="4.1613646738636644E-3"/>
              <c:y val="0.3383557570920238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299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2400" dirty="0"/>
              <a:t>Comparison of Current Year 9 Key</a:t>
            </a:r>
            <a:r>
              <a:rPr lang="en-GB" sz="2400" baseline="0" dirty="0"/>
              <a:t> Stage 3 Grades (to date)</a:t>
            </a:r>
          </a:p>
          <a:p>
            <a:pPr>
              <a:defRPr/>
            </a:pPr>
            <a:endParaRPr lang="en-GB" sz="2400" baseline="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Sheet2!$B$2:$B$3</c:f>
              <c:strCache>
                <c:ptCount val="2"/>
                <c:pt idx="0">
                  <c:v>Black Cohort</c:v>
                </c:pt>
                <c:pt idx="1">
                  <c:v>WGD</c:v>
                </c:pt>
              </c:strCache>
            </c:strRef>
          </c:tx>
          <c:spPr>
            <a:solidFill>
              <a:schemeClr val="accent2"/>
            </a:solidFill>
            <a:ln>
              <a:noFill/>
            </a:ln>
            <a:effectLst/>
          </c:spPr>
          <c:invertIfNegative val="0"/>
          <c:cat>
            <c:strRef>
              <c:f>Sheet2!$A$4:$A$6</c:f>
              <c:strCache>
                <c:ptCount val="3"/>
                <c:pt idx="0">
                  <c:v>Year 7</c:v>
                </c:pt>
                <c:pt idx="1">
                  <c:v>Year 8</c:v>
                </c:pt>
                <c:pt idx="2">
                  <c:v>Year 9 (AP1)</c:v>
                </c:pt>
              </c:strCache>
            </c:strRef>
          </c:cat>
          <c:val>
            <c:numRef>
              <c:f>Sheet2!$B$4:$B$6</c:f>
              <c:numCache>
                <c:formatCode>General</c:formatCode>
                <c:ptCount val="3"/>
                <c:pt idx="0">
                  <c:v>4</c:v>
                </c:pt>
                <c:pt idx="1">
                  <c:v>9</c:v>
                </c:pt>
                <c:pt idx="2">
                  <c:v>5</c:v>
                </c:pt>
              </c:numCache>
            </c:numRef>
          </c:val>
          <c:extLst>
            <c:ext xmlns:c16="http://schemas.microsoft.com/office/drawing/2014/chart" uri="{C3380CC4-5D6E-409C-BE32-E72D297353CC}">
              <c16:uniqueId val="{00000000-A279-4876-9DDB-2FC4F291AB74}"/>
            </c:ext>
          </c:extLst>
        </c:ser>
        <c:ser>
          <c:idx val="1"/>
          <c:order val="1"/>
          <c:tx>
            <c:strRef>
              <c:f>Sheet2!$C$2:$C$3</c:f>
              <c:strCache>
                <c:ptCount val="2"/>
                <c:pt idx="0">
                  <c:v>Black Cohort</c:v>
                </c:pt>
                <c:pt idx="1">
                  <c:v>WA</c:v>
                </c:pt>
              </c:strCache>
            </c:strRef>
          </c:tx>
          <c:spPr>
            <a:solidFill>
              <a:schemeClr val="accent4"/>
            </a:solidFill>
            <a:ln>
              <a:noFill/>
            </a:ln>
            <a:effectLst/>
          </c:spPr>
          <c:invertIfNegative val="0"/>
          <c:cat>
            <c:strRef>
              <c:f>Sheet2!$A$4:$A$6</c:f>
              <c:strCache>
                <c:ptCount val="3"/>
                <c:pt idx="0">
                  <c:v>Year 7</c:v>
                </c:pt>
                <c:pt idx="1">
                  <c:v>Year 8</c:v>
                </c:pt>
                <c:pt idx="2">
                  <c:v>Year 9 (AP1)</c:v>
                </c:pt>
              </c:strCache>
            </c:strRef>
          </c:cat>
          <c:val>
            <c:numRef>
              <c:f>Sheet2!$C$4:$C$6</c:f>
              <c:numCache>
                <c:formatCode>General</c:formatCode>
                <c:ptCount val="3"/>
                <c:pt idx="0">
                  <c:v>13</c:v>
                </c:pt>
                <c:pt idx="1">
                  <c:v>10</c:v>
                </c:pt>
                <c:pt idx="2">
                  <c:v>11</c:v>
                </c:pt>
              </c:numCache>
            </c:numRef>
          </c:val>
          <c:extLst>
            <c:ext xmlns:c16="http://schemas.microsoft.com/office/drawing/2014/chart" uri="{C3380CC4-5D6E-409C-BE32-E72D297353CC}">
              <c16:uniqueId val="{00000001-A279-4876-9DDB-2FC4F291AB74}"/>
            </c:ext>
          </c:extLst>
        </c:ser>
        <c:ser>
          <c:idx val="2"/>
          <c:order val="2"/>
          <c:tx>
            <c:strRef>
              <c:f>Sheet2!$D$2:$D$3</c:f>
              <c:strCache>
                <c:ptCount val="2"/>
                <c:pt idx="0">
                  <c:v>Black Cohort</c:v>
                </c:pt>
                <c:pt idx="1">
                  <c:v>WT2</c:v>
                </c:pt>
              </c:strCache>
            </c:strRef>
          </c:tx>
          <c:spPr>
            <a:solidFill>
              <a:schemeClr val="accent6"/>
            </a:solidFill>
            <a:ln>
              <a:noFill/>
            </a:ln>
            <a:effectLst/>
          </c:spPr>
          <c:invertIfNegative val="0"/>
          <c:cat>
            <c:strRef>
              <c:f>Sheet2!$A$4:$A$6</c:f>
              <c:strCache>
                <c:ptCount val="3"/>
                <c:pt idx="0">
                  <c:v>Year 7</c:v>
                </c:pt>
                <c:pt idx="1">
                  <c:v>Year 8</c:v>
                </c:pt>
                <c:pt idx="2">
                  <c:v>Year 9 (AP1)</c:v>
                </c:pt>
              </c:strCache>
            </c:strRef>
          </c:cat>
          <c:val>
            <c:numRef>
              <c:f>Sheet2!$D$4:$D$6</c:f>
              <c:numCache>
                <c:formatCode>General</c:formatCode>
                <c:ptCount val="3"/>
                <c:pt idx="0">
                  <c:v>10</c:v>
                </c:pt>
                <c:pt idx="1">
                  <c:v>20</c:v>
                </c:pt>
                <c:pt idx="2">
                  <c:v>17</c:v>
                </c:pt>
              </c:numCache>
            </c:numRef>
          </c:val>
          <c:extLst>
            <c:ext xmlns:c16="http://schemas.microsoft.com/office/drawing/2014/chart" uri="{C3380CC4-5D6E-409C-BE32-E72D297353CC}">
              <c16:uniqueId val="{00000002-A279-4876-9DDB-2FC4F291AB74}"/>
            </c:ext>
          </c:extLst>
        </c:ser>
        <c:ser>
          <c:idx val="3"/>
          <c:order val="3"/>
          <c:tx>
            <c:strRef>
              <c:f>Sheet2!$E$2:$E$3</c:f>
              <c:strCache>
                <c:ptCount val="2"/>
                <c:pt idx="0">
                  <c:v>Black Cohort</c:v>
                </c:pt>
                <c:pt idx="1">
                  <c:v>WT1</c:v>
                </c:pt>
              </c:strCache>
            </c:strRef>
          </c:tx>
          <c:spPr>
            <a:solidFill>
              <a:schemeClr val="accent2">
                <a:lumMod val="60000"/>
              </a:schemeClr>
            </a:solidFill>
            <a:ln>
              <a:noFill/>
            </a:ln>
            <a:effectLst/>
          </c:spPr>
          <c:invertIfNegative val="0"/>
          <c:cat>
            <c:strRef>
              <c:f>Sheet2!$A$4:$A$6</c:f>
              <c:strCache>
                <c:ptCount val="3"/>
                <c:pt idx="0">
                  <c:v>Year 7</c:v>
                </c:pt>
                <c:pt idx="1">
                  <c:v>Year 8</c:v>
                </c:pt>
                <c:pt idx="2">
                  <c:v>Year 9 (AP1)</c:v>
                </c:pt>
              </c:strCache>
            </c:strRef>
          </c:cat>
          <c:val>
            <c:numRef>
              <c:f>Sheet2!$E$4:$E$6</c:f>
              <c:numCache>
                <c:formatCode>General</c:formatCode>
                <c:ptCount val="3"/>
                <c:pt idx="0">
                  <c:v>11</c:v>
                </c:pt>
                <c:pt idx="1">
                  <c:v>19</c:v>
                </c:pt>
                <c:pt idx="2">
                  <c:v>26</c:v>
                </c:pt>
              </c:numCache>
            </c:numRef>
          </c:val>
          <c:extLst>
            <c:ext xmlns:c16="http://schemas.microsoft.com/office/drawing/2014/chart" uri="{C3380CC4-5D6E-409C-BE32-E72D297353CC}">
              <c16:uniqueId val="{00000003-A279-4876-9DDB-2FC4F291AB74}"/>
            </c:ext>
          </c:extLst>
        </c:ser>
        <c:ser>
          <c:idx val="4"/>
          <c:order val="4"/>
          <c:tx>
            <c:strRef>
              <c:f>Sheet2!#REF!</c:f>
              <c:strCache>
                <c:ptCount val="1"/>
                <c:pt idx="0">
                  <c:v>#REF!</c:v>
                </c:pt>
              </c:strCache>
            </c:strRef>
          </c:tx>
          <c:spPr>
            <a:solidFill>
              <a:schemeClr val="accent4">
                <a:lumMod val="60000"/>
              </a:schemeClr>
            </a:solidFill>
            <a:ln>
              <a:noFill/>
            </a:ln>
            <a:effectLst/>
          </c:spPr>
          <c:invertIfNegative val="0"/>
          <c:cat>
            <c:strRef>
              <c:f>Sheet2!$A$4:$A$6</c:f>
              <c:strCache>
                <c:ptCount val="3"/>
                <c:pt idx="0">
                  <c:v>Year 7</c:v>
                </c:pt>
                <c:pt idx="1">
                  <c:v>Year 8</c:v>
                </c:pt>
                <c:pt idx="2">
                  <c:v>Year 9 (AP1)</c:v>
                </c:pt>
              </c:strCache>
            </c:strRef>
          </c:cat>
          <c:val>
            <c:numRef>
              <c:f>Sheet2!#REF!</c:f>
              <c:numCache>
                <c:formatCode>General</c:formatCode>
                <c:ptCount val="1"/>
                <c:pt idx="0">
                  <c:v>1</c:v>
                </c:pt>
              </c:numCache>
            </c:numRef>
          </c:val>
          <c:extLst>
            <c:ext xmlns:c16="http://schemas.microsoft.com/office/drawing/2014/chart" uri="{C3380CC4-5D6E-409C-BE32-E72D297353CC}">
              <c16:uniqueId val="{00000004-A279-4876-9DDB-2FC4F291AB74}"/>
            </c:ext>
          </c:extLst>
        </c:ser>
        <c:ser>
          <c:idx val="5"/>
          <c:order val="5"/>
          <c:tx>
            <c:strRef>
              <c:f>Sheet2!$F$2:$F$3</c:f>
              <c:strCache>
                <c:ptCount val="2"/>
                <c:pt idx="0">
                  <c:v>Other Ethnicities</c:v>
                </c:pt>
                <c:pt idx="1">
                  <c:v>WGD</c:v>
                </c:pt>
              </c:strCache>
            </c:strRef>
          </c:tx>
          <c:spPr>
            <a:solidFill>
              <a:schemeClr val="accent6">
                <a:lumMod val="60000"/>
              </a:schemeClr>
            </a:solidFill>
            <a:ln>
              <a:noFill/>
            </a:ln>
            <a:effectLst/>
          </c:spPr>
          <c:invertIfNegative val="0"/>
          <c:cat>
            <c:strRef>
              <c:f>Sheet2!$A$4:$A$6</c:f>
              <c:strCache>
                <c:ptCount val="3"/>
                <c:pt idx="0">
                  <c:v>Year 7</c:v>
                </c:pt>
                <c:pt idx="1">
                  <c:v>Year 8</c:v>
                </c:pt>
                <c:pt idx="2">
                  <c:v>Year 9 (AP1)</c:v>
                </c:pt>
              </c:strCache>
            </c:strRef>
          </c:cat>
          <c:val>
            <c:numRef>
              <c:f>Sheet2!$F$4:$F$6</c:f>
              <c:numCache>
                <c:formatCode>General</c:formatCode>
                <c:ptCount val="3"/>
                <c:pt idx="0">
                  <c:v>52</c:v>
                </c:pt>
                <c:pt idx="1">
                  <c:v>44</c:v>
                </c:pt>
                <c:pt idx="2">
                  <c:v>39</c:v>
                </c:pt>
              </c:numCache>
            </c:numRef>
          </c:val>
          <c:extLst>
            <c:ext xmlns:c16="http://schemas.microsoft.com/office/drawing/2014/chart" uri="{C3380CC4-5D6E-409C-BE32-E72D297353CC}">
              <c16:uniqueId val="{00000005-A279-4876-9DDB-2FC4F291AB74}"/>
            </c:ext>
          </c:extLst>
        </c:ser>
        <c:ser>
          <c:idx val="6"/>
          <c:order val="6"/>
          <c:tx>
            <c:strRef>
              <c:f>Sheet2!$G$2:$G$3</c:f>
              <c:strCache>
                <c:ptCount val="2"/>
                <c:pt idx="0">
                  <c:v>Other Ethnicities</c:v>
                </c:pt>
                <c:pt idx="1">
                  <c:v>WA</c:v>
                </c:pt>
              </c:strCache>
            </c:strRef>
          </c:tx>
          <c:spPr>
            <a:solidFill>
              <a:schemeClr val="accent2">
                <a:lumMod val="80000"/>
                <a:lumOff val="20000"/>
              </a:schemeClr>
            </a:solidFill>
            <a:ln>
              <a:noFill/>
            </a:ln>
            <a:effectLst/>
          </c:spPr>
          <c:invertIfNegative val="0"/>
          <c:cat>
            <c:strRef>
              <c:f>Sheet2!$A$4:$A$6</c:f>
              <c:strCache>
                <c:ptCount val="3"/>
                <c:pt idx="0">
                  <c:v>Year 7</c:v>
                </c:pt>
                <c:pt idx="1">
                  <c:v>Year 8</c:v>
                </c:pt>
                <c:pt idx="2">
                  <c:v>Year 9 (AP1)</c:v>
                </c:pt>
              </c:strCache>
            </c:strRef>
          </c:cat>
          <c:val>
            <c:numRef>
              <c:f>Sheet2!$G$4:$G$6</c:f>
              <c:numCache>
                <c:formatCode>General</c:formatCode>
                <c:ptCount val="3"/>
                <c:pt idx="0">
                  <c:v>108</c:v>
                </c:pt>
                <c:pt idx="1">
                  <c:v>83</c:v>
                </c:pt>
                <c:pt idx="2">
                  <c:v>45</c:v>
                </c:pt>
              </c:numCache>
            </c:numRef>
          </c:val>
          <c:extLst>
            <c:ext xmlns:c16="http://schemas.microsoft.com/office/drawing/2014/chart" uri="{C3380CC4-5D6E-409C-BE32-E72D297353CC}">
              <c16:uniqueId val="{00000006-A279-4876-9DDB-2FC4F291AB74}"/>
            </c:ext>
          </c:extLst>
        </c:ser>
        <c:ser>
          <c:idx val="7"/>
          <c:order val="7"/>
          <c:tx>
            <c:strRef>
              <c:f>Sheet2!$H$2:$H$3</c:f>
              <c:strCache>
                <c:ptCount val="2"/>
                <c:pt idx="0">
                  <c:v>Other Ethnicities</c:v>
                </c:pt>
                <c:pt idx="1">
                  <c:v>WT2</c:v>
                </c:pt>
              </c:strCache>
            </c:strRef>
          </c:tx>
          <c:spPr>
            <a:solidFill>
              <a:schemeClr val="accent4">
                <a:lumMod val="80000"/>
                <a:lumOff val="20000"/>
              </a:schemeClr>
            </a:solidFill>
            <a:ln>
              <a:noFill/>
            </a:ln>
            <a:effectLst/>
          </c:spPr>
          <c:invertIfNegative val="0"/>
          <c:cat>
            <c:strRef>
              <c:f>Sheet2!$A$4:$A$6</c:f>
              <c:strCache>
                <c:ptCount val="3"/>
                <c:pt idx="0">
                  <c:v>Year 7</c:v>
                </c:pt>
                <c:pt idx="1">
                  <c:v>Year 8</c:v>
                </c:pt>
                <c:pt idx="2">
                  <c:v>Year 9 (AP1)</c:v>
                </c:pt>
              </c:strCache>
            </c:strRef>
          </c:cat>
          <c:val>
            <c:numRef>
              <c:f>Sheet2!$H$4:$H$6</c:f>
              <c:numCache>
                <c:formatCode>General</c:formatCode>
                <c:ptCount val="3"/>
                <c:pt idx="0">
                  <c:v>44</c:v>
                </c:pt>
                <c:pt idx="1">
                  <c:v>63</c:v>
                </c:pt>
                <c:pt idx="2">
                  <c:v>80</c:v>
                </c:pt>
              </c:numCache>
            </c:numRef>
          </c:val>
          <c:extLst>
            <c:ext xmlns:c16="http://schemas.microsoft.com/office/drawing/2014/chart" uri="{C3380CC4-5D6E-409C-BE32-E72D297353CC}">
              <c16:uniqueId val="{00000007-A279-4876-9DDB-2FC4F291AB74}"/>
            </c:ext>
          </c:extLst>
        </c:ser>
        <c:ser>
          <c:idx val="8"/>
          <c:order val="8"/>
          <c:tx>
            <c:strRef>
              <c:f>Sheet2!$I$2:$I$3</c:f>
              <c:strCache>
                <c:ptCount val="2"/>
                <c:pt idx="0">
                  <c:v>Other Ethnicities</c:v>
                </c:pt>
                <c:pt idx="1">
                  <c:v>WT1</c:v>
                </c:pt>
              </c:strCache>
            </c:strRef>
          </c:tx>
          <c:spPr>
            <a:solidFill>
              <a:schemeClr val="accent6">
                <a:lumMod val="80000"/>
                <a:lumOff val="20000"/>
              </a:schemeClr>
            </a:solidFill>
            <a:ln>
              <a:noFill/>
            </a:ln>
            <a:effectLst/>
          </c:spPr>
          <c:invertIfNegative val="0"/>
          <c:cat>
            <c:strRef>
              <c:f>Sheet2!$A$4:$A$6</c:f>
              <c:strCache>
                <c:ptCount val="3"/>
                <c:pt idx="0">
                  <c:v>Year 7</c:v>
                </c:pt>
                <c:pt idx="1">
                  <c:v>Year 8</c:v>
                </c:pt>
                <c:pt idx="2">
                  <c:v>Year 9 (AP1)</c:v>
                </c:pt>
              </c:strCache>
            </c:strRef>
          </c:cat>
          <c:val>
            <c:numRef>
              <c:f>Sheet2!$I$4:$I$6</c:f>
              <c:numCache>
                <c:formatCode>General</c:formatCode>
                <c:ptCount val="3"/>
                <c:pt idx="0">
                  <c:v>34</c:v>
                </c:pt>
                <c:pt idx="1">
                  <c:v>40</c:v>
                </c:pt>
                <c:pt idx="2">
                  <c:v>70</c:v>
                </c:pt>
              </c:numCache>
            </c:numRef>
          </c:val>
          <c:extLst>
            <c:ext xmlns:c16="http://schemas.microsoft.com/office/drawing/2014/chart" uri="{C3380CC4-5D6E-409C-BE32-E72D297353CC}">
              <c16:uniqueId val="{00000008-A279-4876-9DDB-2FC4F291AB74}"/>
            </c:ext>
          </c:extLst>
        </c:ser>
        <c:dLbls>
          <c:showLegendKey val="0"/>
          <c:showVal val="0"/>
          <c:showCatName val="0"/>
          <c:showSerName val="0"/>
          <c:showPercent val="0"/>
          <c:showBubbleSize val="0"/>
        </c:dLbls>
        <c:gapWidth val="219"/>
        <c:overlap val="-27"/>
        <c:axId val="845588624"/>
        <c:axId val="845590592"/>
      </c:barChart>
      <c:catAx>
        <c:axId val="84558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5590592"/>
        <c:crosses val="autoZero"/>
        <c:auto val="1"/>
        <c:lblAlgn val="ctr"/>
        <c:lblOffset val="100"/>
        <c:noMultiLvlLbl val="0"/>
      </c:catAx>
      <c:valAx>
        <c:axId val="845590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400" dirty="0"/>
                  <a:t>Frequencies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5588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82DC-5717-497A-886A-D87CCD91A6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6A54DA-88B8-4A1A-87CA-952766CB43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AF63446-8AC3-458D-9912-B38E8B172D84}"/>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A5085AD4-6145-4660-9E55-65E8D066D9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726B02-F6FD-45E3-8476-129B8B5C915E}"/>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329396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5454E-FEDB-4FB8-805E-01F04D1344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5582AD-BBF6-49F5-9EEE-4FF63B23E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2CF1D2-39B7-4218-88F9-D891E635AE57}"/>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4193C3A9-4B9C-4296-B850-E9606B57AA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6BF2ED-B7D9-4E43-87EF-F6675F4C75EA}"/>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423249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1D3F0-DFB8-490D-AEA2-F1CD3D5BD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8A7944-6D6A-4B45-9B75-7AE86BB4BD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B22C08-F027-42DD-88A6-41623BD52E7E}"/>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420E2DE8-D0B0-4B9D-BAA5-86FB5D8B80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BE7771-4F39-424C-980F-949CEBE3B624}"/>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368367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122C2-887F-4C50-9732-1F7C2544B8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6CB883-C3A9-49D0-B59E-4A8EC4345E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36261B-85E6-4F14-9889-9B53971252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955F815-AFD5-4E9E-9CB0-A750C17E11A4}"/>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6" name="Footer Placeholder 5">
            <a:extLst>
              <a:ext uri="{FF2B5EF4-FFF2-40B4-BE49-F238E27FC236}">
                <a16:creationId xmlns:a16="http://schemas.microsoft.com/office/drawing/2014/main" id="{34ABDCB1-403E-4938-AF2C-D1EBECA7D3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4631A6-B829-4707-8EA2-0CBB3E5ABA74}"/>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337789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DEA8F-7336-4E94-87CD-ECB14AD154B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538D6C-15A1-427B-AF8A-78FA36D23E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733061-9B7B-4DEC-BAF0-F9DDF8C8CC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ED78351-A9B3-4BD6-92E9-D7FAD6DC6E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568B0A-6BBA-4F60-9FFB-4F220CA37C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4250E5B-C13E-4C3F-9665-B63CFE5A404F}"/>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8" name="Footer Placeholder 7">
            <a:extLst>
              <a:ext uri="{FF2B5EF4-FFF2-40B4-BE49-F238E27FC236}">
                <a16:creationId xmlns:a16="http://schemas.microsoft.com/office/drawing/2014/main" id="{7505F6E8-FEF8-4A81-98DB-28E0BD091CF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4CD9D2A-2C31-45E5-A044-C8F8769F2BF4}"/>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241255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6A41-6505-4CAF-99BB-218E6B9C398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14C2A7D-B9D5-4E42-86E6-C02CB8491BC5}"/>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4" name="Footer Placeholder 3">
            <a:extLst>
              <a:ext uri="{FF2B5EF4-FFF2-40B4-BE49-F238E27FC236}">
                <a16:creationId xmlns:a16="http://schemas.microsoft.com/office/drawing/2014/main" id="{0AAE9D61-8E8D-4F7B-A435-1F75D8FE94E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712B8F-822C-4E31-8FFA-6B9EE4320A81}"/>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2914554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29C41-99A2-4A20-A691-BDAF93DC7636}"/>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3" name="Footer Placeholder 2">
            <a:extLst>
              <a:ext uri="{FF2B5EF4-FFF2-40B4-BE49-F238E27FC236}">
                <a16:creationId xmlns:a16="http://schemas.microsoft.com/office/drawing/2014/main" id="{43F2FD03-DF28-4431-8DC3-A9325F06DED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3E38D8-B707-44D1-9B55-0FFB80AF14A0}"/>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4027816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6DF89-B80A-43E8-B224-3BA6934EC9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B4E6B16-046C-4A03-807C-AB2649715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FA8D6DB-AC93-4A4E-B8BB-A09752EA5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012AC-5D01-4F01-AD51-5174B52E5739}"/>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6" name="Footer Placeholder 5">
            <a:extLst>
              <a:ext uri="{FF2B5EF4-FFF2-40B4-BE49-F238E27FC236}">
                <a16:creationId xmlns:a16="http://schemas.microsoft.com/office/drawing/2014/main" id="{9481F397-C91D-44F2-93DC-521506F321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49F5A5-56DB-4057-BE58-461CB1ABC91D}"/>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2122589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0629A-8DA8-43DA-8BE9-C1E2A4B22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35DCDDC-417D-4E83-96DB-7E5E96E23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8001259-2217-43A1-9EE4-8E7A505CD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E9C515-040E-4D4A-A6AE-CD5EC1C622E1}"/>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6" name="Footer Placeholder 5">
            <a:extLst>
              <a:ext uri="{FF2B5EF4-FFF2-40B4-BE49-F238E27FC236}">
                <a16:creationId xmlns:a16="http://schemas.microsoft.com/office/drawing/2014/main" id="{957BD4E9-40EB-4C22-861E-BB833DC78B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3DCF90-C57F-4B38-A1DB-4496581E637C}"/>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189136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BA2A-E779-43FB-A203-00B984AAA68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33242C-8A25-4EF7-8079-93CB4C64CE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8203F9-706B-4F7C-857E-60190332F0B9}"/>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0FF75410-BC0F-4BA1-A625-DFA5641E2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356E2B-5312-45B5-87AE-90B19A876515}"/>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452464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EAC982-A79F-4706-9CAB-4E9615E862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718BAD-F8FC-47F5-BA9B-69DEF49236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25D423-B08D-4247-B1E2-BCD0DE7D9E88}"/>
              </a:ext>
            </a:extLst>
          </p:cNvPr>
          <p:cNvSpPr>
            <a:spLocks noGrp="1"/>
          </p:cNvSpPr>
          <p:nvPr>
            <p:ph type="dt" sz="half" idx="10"/>
          </p:nvPr>
        </p:nvSpPr>
        <p:spPr/>
        <p:txBody>
          <a:body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CD950AAC-2765-49C7-8846-A0E18B6825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C13DF-4C80-4571-9233-E0A77ED03815}"/>
              </a:ext>
            </a:extLst>
          </p:cNvPr>
          <p:cNvSpPr>
            <a:spLocks noGrp="1"/>
          </p:cNvSpPr>
          <p:nvPr>
            <p:ph type="sldNum" sz="quarter" idx="12"/>
          </p:nvPr>
        </p:nvSpPr>
        <p:spPr/>
        <p:txBody>
          <a:bodyPr/>
          <a:lstStyle/>
          <a:p>
            <a:fld id="{551582B8-4982-4175-8220-7CA76B81DCE2}" type="slidenum">
              <a:rPr lang="en-GB" smtClean="0"/>
              <a:t>‹#›</a:t>
            </a:fld>
            <a:endParaRPr lang="en-GB"/>
          </a:p>
        </p:txBody>
      </p:sp>
    </p:spTree>
    <p:extLst>
      <p:ext uri="{BB962C8B-B14F-4D97-AF65-F5344CB8AC3E}">
        <p14:creationId xmlns:p14="http://schemas.microsoft.com/office/powerpoint/2010/main" val="2505708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DFB84A-EB5E-4349-BD13-58CCF5DEF1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B57BCB-120F-4FBA-B1EE-7EABC7D8DC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B6B825-F956-44C7-A351-267977BE7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C5D56-DBC4-4CF2-9383-7500C2F9160A}" type="datetimeFigureOut">
              <a:rPr lang="en-GB" smtClean="0"/>
              <a:t>24/06/2022</a:t>
            </a:fld>
            <a:endParaRPr lang="en-GB"/>
          </a:p>
        </p:txBody>
      </p:sp>
      <p:sp>
        <p:nvSpPr>
          <p:cNvPr id="5" name="Footer Placeholder 4">
            <a:extLst>
              <a:ext uri="{FF2B5EF4-FFF2-40B4-BE49-F238E27FC236}">
                <a16:creationId xmlns:a16="http://schemas.microsoft.com/office/drawing/2014/main" id="{2AEBB7E7-E173-4E9A-9C6F-7B35D57B51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E9ED82A-4615-4D8E-869C-A3186790A0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1582B8-4982-4175-8220-7CA76B81DCE2}" type="slidenum">
              <a:rPr lang="en-GB" smtClean="0"/>
              <a:t>‹#›</a:t>
            </a:fld>
            <a:endParaRPr lang="en-GB"/>
          </a:p>
        </p:txBody>
      </p:sp>
    </p:spTree>
    <p:extLst>
      <p:ext uri="{BB962C8B-B14F-4D97-AF65-F5344CB8AC3E}">
        <p14:creationId xmlns:p14="http://schemas.microsoft.com/office/powerpoint/2010/main" val="2027258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E6C1-0968-4B76-B292-E4BEB1B9F8D8}"/>
              </a:ext>
            </a:extLst>
          </p:cNvPr>
          <p:cNvSpPr>
            <a:spLocks noGrp="1"/>
          </p:cNvSpPr>
          <p:nvPr>
            <p:ph type="ctrTitle"/>
          </p:nvPr>
        </p:nvSpPr>
        <p:spPr>
          <a:xfrm>
            <a:off x="817418" y="282597"/>
            <a:ext cx="10557164" cy="2387600"/>
          </a:xfrm>
        </p:spPr>
        <p:txBody>
          <a:bodyPr>
            <a:normAutofit/>
          </a:bodyPr>
          <a:lstStyle/>
          <a:p>
            <a:r>
              <a:rPr lang="en-GB" dirty="0"/>
              <a:t>The Power of </a:t>
            </a:r>
            <a:r>
              <a:rPr lang="en-GB" dirty="0" err="1"/>
              <a:t>Oracy</a:t>
            </a:r>
            <a:r>
              <a:rPr lang="en-GB" dirty="0"/>
              <a:t> in the Mathematics Classroom</a:t>
            </a:r>
          </a:p>
        </p:txBody>
      </p:sp>
      <p:sp>
        <p:nvSpPr>
          <p:cNvPr id="3" name="Subtitle 2">
            <a:extLst>
              <a:ext uri="{FF2B5EF4-FFF2-40B4-BE49-F238E27FC236}">
                <a16:creationId xmlns:a16="http://schemas.microsoft.com/office/drawing/2014/main" id="{0100F924-D1F9-4F74-AAE1-A1D6B3790FD7}"/>
              </a:ext>
            </a:extLst>
          </p:cNvPr>
          <p:cNvSpPr>
            <a:spLocks noGrp="1"/>
          </p:cNvSpPr>
          <p:nvPr>
            <p:ph type="subTitle" idx="1"/>
          </p:nvPr>
        </p:nvSpPr>
        <p:spPr>
          <a:xfrm>
            <a:off x="817418" y="2762367"/>
            <a:ext cx="10398712" cy="3283326"/>
          </a:xfrm>
        </p:spPr>
        <p:txBody>
          <a:bodyPr>
            <a:normAutofit/>
          </a:bodyPr>
          <a:lstStyle/>
          <a:p>
            <a:endParaRPr lang="en-GB" sz="3600" dirty="0"/>
          </a:p>
          <a:p>
            <a:r>
              <a:rPr lang="en-GB" sz="3600" dirty="0"/>
              <a:t> </a:t>
            </a:r>
          </a:p>
          <a:p>
            <a:r>
              <a:rPr lang="en-GB" sz="3600" dirty="0"/>
              <a:t>Building confidence and improving outcomes for our</a:t>
            </a:r>
          </a:p>
          <a:p>
            <a:r>
              <a:rPr lang="en-GB" sz="3600" dirty="0"/>
              <a:t>Black African, Caribbean and Mixed Race students</a:t>
            </a:r>
          </a:p>
        </p:txBody>
      </p:sp>
    </p:spTree>
    <p:extLst>
      <p:ext uri="{BB962C8B-B14F-4D97-AF65-F5344CB8AC3E}">
        <p14:creationId xmlns:p14="http://schemas.microsoft.com/office/powerpoint/2010/main" val="3905898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1C4E21-8B94-441C-B60C-ED2EF0DF59D7}"/>
              </a:ext>
            </a:extLst>
          </p:cNvPr>
          <p:cNvSpPr txBox="1"/>
          <p:nvPr/>
        </p:nvSpPr>
        <p:spPr>
          <a:xfrm>
            <a:off x="392784" y="414780"/>
            <a:ext cx="5439845" cy="5447645"/>
          </a:xfrm>
          <a:prstGeom prst="rect">
            <a:avLst/>
          </a:prstGeom>
          <a:noFill/>
        </p:spPr>
        <p:txBody>
          <a:bodyPr wrap="square" rtlCol="0">
            <a:spAutoFit/>
          </a:bodyPr>
          <a:lstStyle/>
          <a:p>
            <a:r>
              <a:rPr lang="en-GB" sz="2400" dirty="0"/>
              <a:t>Data Crunching</a:t>
            </a:r>
          </a:p>
          <a:p>
            <a:endParaRPr lang="en-GB" dirty="0"/>
          </a:p>
          <a:p>
            <a:r>
              <a:rPr lang="en-GB" dirty="0"/>
              <a:t>About 5 years ago I did a research action project on outcomes in Mathematics at KS4.</a:t>
            </a:r>
          </a:p>
          <a:p>
            <a:endParaRPr lang="en-GB" dirty="0"/>
          </a:p>
          <a:p>
            <a:r>
              <a:rPr lang="en-GB" dirty="0"/>
              <a:t>Analysis of our data showed Black African, Black Caribbean and particularly Mixed Race Black students were doing poorly in comparison to their peers. Especially boys.</a:t>
            </a:r>
          </a:p>
          <a:p>
            <a:endParaRPr lang="en-GB" dirty="0"/>
          </a:p>
          <a:p>
            <a:r>
              <a:rPr lang="en-GB" dirty="0"/>
              <a:t>Two years ago SMCS identified a significant problem with progression among Black African, Black Caribbean and Pakistani boys. It became a whole school focus. </a:t>
            </a:r>
          </a:p>
          <a:p>
            <a:endParaRPr lang="en-GB" dirty="0"/>
          </a:p>
          <a:p>
            <a:r>
              <a:rPr lang="en-GB" dirty="0"/>
              <a:t>In Maths, the disparity among Black students is more pronounced, with almost no-one pursuing the subject at Level 3. </a:t>
            </a:r>
          </a:p>
          <a:p>
            <a:endParaRPr lang="en-GB" dirty="0"/>
          </a:p>
          <a:p>
            <a:endParaRPr lang="en-GB" dirty="0"/>
          </a:p>
        </p:txBody>
      </p:sp>
      <p:graphicFrame>
        <p:nvGraphicFramePr>
          <p:cNvPr id="4" name="Chart 3">
            <a:extLst>
              <a:ext uri="{FF2B5EF4-FFF2-40B4-BE49-F238E27FC236}">
                <a16:creationId xmlns:a16="http://schemas.microsoft.com/office/drawing/2014/main" id="{2681E153-C3C4-42DD-A5AF-A508221D0620}"/>
              </a:ext>
            </a:extLst>
          </p:cNvPr>
          <p:cNvGraphicFramePr>
            <a:graphicFrameLocks/>
          </p:cNvGraphicFramePr>
          <p:nvPr>
            <p:extLst>
              <p:ext uri="{D42A27DB-BD31-4B8C-83A1-F6EECF244321}">
                <p14:modId xmlns:p14="http://schemas.microsoft.com/office/powerpoint/2010/main" val="1986598089"/>
              </p:ext>
            </p:extLst>
          </p:nvPr>
        </p:nvGraphicFramePr>
        <p:xfrm>
          <a:off x="6585169" y="256240"/>
          <a:ext cx="3926283" cy="6345520"/>
        </p:xfrm>
        <a:graphic>
          <a:graphicData uri="http://schemas.openxmlformats.org/drawingml/2006/chart">
            <c:chart xmlns:c="http://schemas.openxmlformats.org/drawingml/2006/chart" xmlns:r="http://schemas.openxmlformats.org/officeDocument/2006/relationships" r:id="rId2"/>
          </a:graphicData>
        </a:graphic>
      </p:graphicFrame>
      <p:sp>
        <p:nvSpPr>
          <p:cNvPr id="8" name="Arrow: Right 7">
            <a:extLst>
              <a:ext uri="{FF2B5EF4-FFF2-40B4-BE49-F238E27FC236}">
                <a16:creationId xmlns:a16="http://schemas.microsoft.com/office/drawing/2014/main" id="{EF4E7863-81D4-451C-B061-A1E41D77CBDB}"/>
              </a:ext>
            </a:extLst>
          </p:cNvPr>
          <p:cNvSpPr/>
          <p:nvPr/>
        </p:nvSpPr>
        <p:spPr>
          <a:xfrm rot="8327322">
            <a:off x="9873964" y="4426164"/>
            <a:ext cx="1645486" cy="59985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spTree>
    <p:extLst>
      <p:ext uri="{BB962C8B-B14F-4D97-AF65-F5344CB8AC3E}">
        <p14:creationId xmlns:p14="http://schemas.microsoft.com/office/powerpoint/2010/main" val="35109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5D5F98-670C-47A5-94D1-78ED15FA2A3B}"/>
              </a:ext>
            </a:extLst>
          </p:cNvPr>
          <p:cNvSpPr txBox="1"/>
          <p:nvPr/>
        </p:nvSpPr>
        <p:spPr>
          <a:xfrm>
            <a:off x="452583" y="221673"/>
            <a:ext cx="5643418" cy="3293209"/>
          </a:xfrm>
          <a:prstGeom prst="rect">
            <a:avLst/>
          </a:prstGeom>
          <a:noFill/>
        </p:spPr>
        <p:txBody>
          <a:bodyPr wrap="square" rtlCol="0">
            <a:spAutoFit/>
          </a:bodyPr>
          <a:lstStyle/>
          <a:p>
            <a:r>
              <a:rPr lang="en-GB" sz="2800" dirty="0"/>
              <a:t>The Normal Distribution and GCSE</a:t>
            </a:r>
          </a:p>
          <a:p>
            <a:endParaRPr lang="en-GB" dirty="0"/>
          </a:p>
          <a:p>
            <a:r>
              <a:rPr lang="en-GB" dirty="0"/>
              <a:t>The normal distribution is a natural phenomenon that occurs when you gather huge volumes of data – namely raw scores at GCSE – with small numbers of people at either end and the vast majority sitting in the middle. </a:t>
            </a:r>
          </a:p>
          <a:p>
            <a:r>
              <a:rPr lang="en-GB" dirty="0"/>
              <a:t>Distributions of different ethnic cohorts within the main curve should – in theory – reflect the general trend. But they don’t. </a:t>
            </a:r>
          </a:p>
          <a:p>
            <a:endParaRPr lang="en-GB" dirty="0"/>
          </a:p>
          <a:p>
            <a:endParaRPr lang="en-GB" dirty="0"/>
          </a:p>
        </p:txBody>
      </p:sp>
      <p:grpSp>
        <p:nvGrpSpPr>
          <p:cNvPr id="4" name="Group 3"/>
          <p:cNvGrpSpPr/>
          <p:nvPr/>
        </p:nvGrpSpPr>
        <p:grpSpPr>
          <a:xfrm>
            <a:off x="452582" y="3137922"/>
            <a:ext cx="5416722" cy="2933693"/>
            <a:chOff x="6493354" y="441156"/>
            <a:chExt cx="5810178" cy="2368466"/>
          </a:xfrm>
        </p:grpSpPr>
        <p:grpSp>
          <p:nvGrpSpPr>
            <p:cNvPr id="13" name="Group 12">
              <a:extLst>
                <a:ext uri="{FF2B5EF4-FFF2-40B4-BE49-F238E27FC236}">
                  <a16:creationId xmlns:a16="http://schemas.microsoft.com/office/drawing/2014/main" id="{5F03846B-1AC4-4485-8B3F-EF524A2C1965}"/>
                </a:ext>
              </a:extLst>
            </p:cNvPr>
            <p:cNvGrpSpPr/>
            <p:nvPr/>
          </p:nvGrpSpPr>
          <p:grpSpPr>
            <a:xfrm>
              <a:off x="6493354" y="441156"/>
              <a:ext cx="5497541" cy="1930255"/>
              <a:chOff x="6493354" y="441156"/>
              <a:chExt cx="5497541" cy="2422236"/>
            </a:xfrm>
          </p:grpSpPr>
          <p:cxnSp>
            <p:nvCxnSpPr>
              <p:cNvPr id="5" name="Straight Arrow Connector 4">
                <a:extLst>
                  <a:ext uri="{FF2B5EF4-FFF2-40B4-BE49-F238E27FC236}">
                    <a16:creationId xmlns:a16="http://schemas.microsoft.com/office/drawing/2014/main" id="{14D5BB15-403B-46C3-A5F2-659B2518FA64}"/>
                  </a:ext>
                </a:extLst>
              </p:cNvPr>
              <p:cNvCxnSpPr>
                <a:cxnSpLocks/>
              </p:cNvCxnSpPr>
              <p:nvPr/>
            </p:nvCxnSpPr>
            <p:spPr>
              <a:xfrm>
                <a:off x="6493354" y="2863392"/>
                <a:ext cx="5497541"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27C3AAF-989C-43A8-BCC9-EAFE8376AF11}"/>
                  </a:ext>
                </a:extLst>
              </p:cNvPr>
              <p:cNvCxnSpPr/>
              <p:nvPr/>
            </p:nvCxnSpPr>
            <p:spPr>
              <a:xfrm flipV="1">
                <a:off x="9138572" y="441156"/>
                <a:ext cx="0" cy="242223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7332E937-4128-49E1-AA6F-F0E194A934B5}"/>
                  </a:ext>
                </a:extLst>
              </p:cNvPr>
              <p:cNvSpPr/>
              <p:nvPr/>
            </p:nvSpPr>
            <p:spPr>
              <a:xfrm>
                <a:off x="6650375" y="715688"/>
                <a:ext cx="5168399" cy="2099213"/>
              </a:xfrm>
              <a:custGeom>
                <a:avLst/>
                <a:gdLst>
                  <a:gd name="connsiteX0" fmla="*/ 0 w 3740727"/>
                  <a:gd name="connsiteY0" fmla="*/ 2122920 h 2122920"/>
                  <a:gd name="connsiteX1" fmla="*/ 535709 w 3740727"/>
                  <a:gd name="connsiteY1" fmla="*/ 1892011 h 2122920"/>
                  <a:gd name="connsiteX2" fmla="*/ 1117600 w 3740727"/>
                  <a:gd name="connsiteY2" fmla="*/ 774411 h 2122920"/>
                  <a:gd name="connsiteX3" fmla="*/ 1625600 w 3740727"/>
                  <a:gd name="connsiteY3" fmla="*/ 81684 h 2122920"/>
                  <a:gd name="connsiteX4" fmla="*/ 2382982 w 3740727"/>
                  <a:gd name="connsiteY4" fmla="*/ 127866 h 2122920"/>
                  <a:gd name="connsiteX5" fmla="*/ 2992582 w 3740727"/>
                  <a:gd name="connsiteY5" fmla="*/ 1106920 h 2122920"/>
                  <a:gd name="connsiteX6" fmla="*/ 3315855 w 3740727"/>
                  <a:gd name="connsiteY6" fmla="*/ 1984375 h 2122920"/>
                  <a:gd name="connsiteX7" fmla="*/ 3740727 w 3740727"/>
                  <a:gd name="connsiteY7" fmla="*/ 2095211 h 2122920"/>
                  <a:gd name="connsiteX8" fmla="*/ 3740727 w 3740727"/>
                  <a:gd name="connsiteY8" fmla="*/ 2095211 h 2122920"/>
                  <a:gd name="connsiteX0" fmla="*/ 0 w 3740727"/>
                  <a:gd name="connsiteY0" fmla="*/ 2122920 h 2122920"/>
                  <a:gd name="connsiteX1" fmla="*/ 535709 w 3740727"/>
                  <a:gd name="connsiteY1" fmla="*/ 1892011 h 2122920"/>
                  <a:gd name="connsiteX2" fmla="*/ 1117600 w 3740727"/>
                  <a:gd name="connsiteY2" fmla="*/ 774411 h 2122920"/>
                  <a:gd name="connsiteX3" fmla="*/ 1625600 w 3740727"/>
                  <a:gd name="connsiteY3" fmla="*/ 81684 h 2122920"/>
                  <a:gd name="connsiteX4" fmla="*/ 2382982 w 3740727"/>
                  <a:gd name="connsiteY4" fmla="*/ 127866 h 2122920"/>
                  <a:gd name="connsiteX5" fmla="*/ 2992582 w 3740727"/>
                  <a:gd name="connsiteY5" fmla="*/ 1106920 h 2122920"/>
                  <a:gd name="connsiteX6" fmla="*/ 3315855 w 3740727"/>
                  <a:gd name="connsiteY6" fmla="*/ 1984375 h 2122920"/>
                  <a:gd name="connsiteX7" fmla="*/ 3740727 w 3740727"/>
                  <a:gd name="connsiteY7" fmla="*/ 2095211 h 2122920"/>
                  <a:gd name="connsiteX8" fmla="*/ 3666836 w 3740727"/>
                  <a:gd name="connsiteY8" fmla="*/ 2113684 h 2122920"/>
                  <a:gd name="connsiteX0" fmla="*/ 0 w 3740727"/>
                  <a:gd name="connsiteY0" fmla="*/ 2122920 h 2122920"/>
                  <a:gd name="connsiteX1" fmla="*/ 535709 w 3740727"/>
                  <a:gd name="connsiteY1" fmla="*/ 1892011 h 2122920"/>
                  <a:gd name="connsiteX2" fmla="*/ 1117600 w 3740727"/>
                  <a:gd name="connsiteY2" fmla="*/ 774411 h 2122920"/>
                  <a:gd name="connsiteX3" fmla="*/ 1625600 w 3740727"/>
                  <a:gd name="connsiteY3" fmla="*/ 81684 h 2122920"/>
                  <a:gd name="connsiteX4" fmla="*/ 2382982 w 3740727"/>
                  <a:gd name="connsiteY4" fmla="*/ 127866 h 2122920"/>
                  <a:gd name="connsiteX5" fmla="*/ 2992582 w 3740727"/>
                  <a:gd name="connsiteY5" fmla="*/ 1106920 h 2122920"/>
                  <a:gd name="connsiteX6" fmla="*/ 3177309 w 3740727"/>
                  <a:gd name="connsiteY6" fmla="*/ 1919721 h 2122920"/>
                  <a:gd name="connsiteX7" fmla="*/ 3740727 w 3740727"/>
                  <a:gd name="connsiteY7" fmla="*/ 2095211 h 2122920"/>
                  <a:gd name="connsiteX8" fmla="*/ 3666836 w 3740727"/>
                  <a:gd name="connsiteY8" fmla="*/ 2113684 h 2122920"/>
                  <a:gd name="connsiteX0" fmla="*/ 0 w 3740727"/>
                  <a:gd name="connsiteY0" fmla="*/ 2103900 h 2103900"/>
                  <a:gd name="connsiteX1" fmla="*/ 535709 w 3740727"/>
                  <a:gd name="connsiteY1" fmla="*/ 1872991 h 2103900"/>
                  <a:gd name="connsiteX2" fmla="*/ 1117600 w 3740727"/>
                  <a:gd name="connsiteY2" fmla="*/ 755391 h 2103900"/>
                  <a:gd name="connsiteX3" fmla="*/ 1625600 w 3740727"/>
                  <a:gd name="connsiteY3" fmla="*/ 62664 h 2103900"/>
                  <a:gd name="connsiteX4" fmla="*/ 2382982 w 3740727"/>
                  <a:gd name="connsiteY4" fmla="*/ 108846 h 2103900"/>
                  <a:gd name="connsiteX5" fmla="*/ 2392218 w 3740727"/>
                  <a:gd name="connsiteY5" fmla="*/ 736918 h 2103900"/>
                  <a:gd name="connsiteX6" fmla="*/ 3177309 w 3740727"/>
                  <a:gd name="connsiteY6" fmla="*/ 1900701 h 2103900"/>
                  <a:gd name="connsiteX7" fmla="*/ 3740727 w 3740727"/>
                  <a:gd name="connsiteY7" fmla="*/ 2076191 h 2103900"/>
                  <a:gd name="connsiteX8" fmla="*/ 3666836 w 3740727"/>
                  <a:gd name="connsiteY8" fmla="*/ 2094664 h 2103900"/>
                  <a:gd name="connsiteX0" fmla="*/ 0 w 3740727"/>
                  <a:gd name="connsiteY0" fmla="*/ 2081342 h 2081342"/>
                  <a:gd name="connsiteX1" fmla="*/ 535709 w 3740727"/>
                  <a:gd name="connsiteY1" fmla="*/ 1850433 h 2081342"/>
                  <a:gd name="connsiteX2" fmla="*/ 1117600 w 3740727"/>
                  <a:gd name="connsiteY2" fmla="*/ 732833 h 2081342"/>
                  <a:gd name="connsiteX3" fmla="*/ 1625600 w 3740727"/>
                  <a:gd name="connsiteY3" fmla="*/ 40106 h 2081342"/>
                  <a:gd name="connsiteX4" fmla="*/ 2096654 w 3740727"/>
                  <a:gd name="connsiteY4" fmla="*/ 150942 h 2081342"/>
                  <a:gd name="connsiteX5" fmla="*/ 2392218 w 3740727"/>
                  <a:gd name="connsiteY5" fmla="*/ 714360 h 2081342"/>
                  <a:gd name="connsiteX6" fmla="*/ 3177309 w 3740727"/>
                  <a:gd name="connsiteY6" fmla="*/ 1878143 h 2081342"/>
                  <a:gd name="connsiteX7" fmla="*/ 3740727 w 3740727"/>
                  <a:gd name="connsiteY7" fmla="*/ 2053633 h 2081342"/>
                  <a:gd name="connsiteX8" fmla="*/ 3666836 w 3740727"/>
                  <a:gd name="connsiteY8" fmla="*/ 2072106 h 2081342"/>
                  <a:gd name="connsiteX0" fmla="*/ 0 w 3740727"/>
                  <a:gd name="connsiteY0" fmla="*/ 2080795 h 2080795"/>
                  <a:gd name="connsiteX1" fmla="*/ 535709 w 3740727"/>
                  <a:gd name="connsiteY1" fmla="*/ 1849886 h 2080795"/>
                  <a:gd name="connsiteX2" fmla="*/ 1117600 w 3740727"/>
                  <a:gd name="connsiteY2" fmla="*/ 732286 h 2080795"/>
                  <a:gd name="connsiteX3" fmla="*/ 1625600 w 3740727"/>
                  <a:gd name="connsiteY3" fmla="*/ 39559 h 2080795"/>
                  <a:gd name="connsiteX4" fmla="*/ 2096654 w 3740727"/>
                  <a:gd name="connsiteY4" fmla="*/ 150395 h 2080795"/>
                  <a:gd name="connsiteX5" fmla="*/ 2466109 w 3740727"/>
                  <a:gd name="connsiteY5" fmla="*/ 695340 h 2080795"/>
                  <a:gd name="connsiteX6" fmla="*/ 3177309 w 3740727"/>
                  <a:gd name="connsiteY6" fmla="*/ 1877596 h 2080795"/>
                  <a:gd name="connsiteX7" fmla="*/ 3740727 w 3740727"/>
                  <a:gd name="connsiteY7" fmla="*/ 2053086 h 2080795"/>
                  <a:gd name="connsiteX8" fmla="*/ 3666836 w 3740727"/>
                  <a:gd name="connsiteY8" fmla="*/ 2071559 h 2080795"/>
                  <a:gd name="connsiteX0" fmla="*/ 0 w 3740727"/>
                  <a:gd name="connsiteY0" fmla="*/ 2099213 h 2099213"/>
                  <a:gd name="connsiteX1" fmla="*/ 535709 w 3740727"/>
                  <a:gd name="connsiteY1" fmla="*/ 1868304 h 2099213"/>
                  <a:gd name="connsiteX2" fmla="*/ 1117600 w 3740727"/>
                  <a:gd name="connsiteY2" fmla="*/ 750704 h 2099213"/>
                  <a:gd name="connsiteX3" fmla="*/ 1625600 w 3740727"/>
                  <a:gd name="connsiteY3" fmla="*/ 57977 h 2099213"/>
                  <a:gd name="connsiteX4" fmla="*/ 1995054 w 3740727"/>
                  <a:gd name="connsiteY4" fmla="*/ 113395 h 2099213"/>
                  <a:gd name="connsiteX5" fmla="*/ 2466109 w 3740727"/>
                  <a:gd name="connsiteY5" fmla="*/ 713758 h 2099213"/>
                  <a:gd name="connsiteX6" fmla="*/ 3177309 w 3740727"/>
                  <a:gd name="connsiteY6" fmla="*/ 1896014 h 2099213"/>
                  <a:gd name="connsiteX7" fmla="*/ 3740727 w 3740727"/>
                  <a:gd name="connsiteY7" fmla="*/ 2071504 h 2099213"/>
                  <a:gd name="connsiteX8" fmla="*/ 3666836 w 3740727"/>
                  <a:gd name="connsiteY8" fmla="*/ 2089977 h 20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0727" h="2099213">
                    <a:moveTo>
                      <a:pt x="0" y="2099213"/>
                    </a:moveTo>
                    <a:cubicBezTo>
                      <a:pt x="174721" y="2096134"/>
                      <a:pt x="349442" y="2093055"/>
                      <a:pt x="535709" y="1868304"/>
                    </a:cubicBezTo>
                    <a:cubicBezTo>
                      <a:pt x="721976" y="1643553"/>
                      <a:pt x="935952" y="1052425"/>
                      <a:pt x="1117600" y="750704"/>
                    </a:cubicBezTo>
                    <a:cubicBezTo>
                      <a:pt x="1299248" y="448983"/>
                      <a:pt x="1479358" y="164195"/>
                      <a:pt x="1625600" y="57977"/>
                    </a:cubicBezTo>
                    <a:cubicBezTo>
                      <a:pt x="1771842" y="-48241"/>
                      <a:pt x="1854969" y="4098"/>
                      <a:pt x="1995054" y="113395"/>
                    </a:cubicBezTo>
                    <a:cubicBezTo>
                      <a:pt x="2135139" y="222692"/>
                      <a:pt x="2269067" y="416655"/>
                      <a:pt x="2466109" y="713758"/>
                    </a:cubicBezTo>
                    <a:cubicBezTo>
                      <a:pt x="2663151" y="1010861"/>
                      <a:pt x="2964873" y="1669723"/>
                      <a:pt x="3177309" y="1896014"/>
                    </a:cubicBezTo>
                    <a:cubicBezTo>
                      <a:pt x="3389745" y="2122305"/>
                      <a:pt x="3740727" y="2071504"/>
                      <a:pt x="3740727" y="2071504"/>
                    </a:cubicBezTo>
                    <a:lnTo>
                      <a:pt x="3666836" y="2089977"/>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B48F64A0-B34A-4FA2-A1FC-D868C0AD7285}"/>
                </a:ext>
              </a:extLst>
            </p:cNvPr>
            <p:cNvSpPr txBox="1"/>
            <p:nvPr/>
          </p:nvSpPr>
          <p:spPr>
            <a:xfrm>
              <a:off x="6668677" y="2484632"/>
              <a:ext cx="5634855" cy="324990"/>
            </a:xfrm>
            <a:prstGeom prst="rect">
              <a:avLst/>
            </a:prstGeom>
            <a:noFill/>
            <a:ln w="28575">
              <a:noFill/>
            </a:ln>
          </p:spPr>
          <p:txBody>
            <a:bodyPr wrap="square" rtlCol="0">
              <a:spAutoFit/>
            </a:bodyPr>
            <a:lstStyle/>
            <a:p>
              <a:pPr defTabSz="504000"/>
              <a:r>
                <a:rPr lang="en-GB" sz="1400" b="1" dirty="0"/>
                <a:t>U	1	2	3	4	5	6	7	8	9</a:t>
              </a:r>
            </a:p>
          </p:txBody>
        </p:sp>
      </p:grpSp>
      <p:graphicFrame>
        <p:nvGraphicFramePr>
          <p:cNvPr id="12" name="Chart 11">
            <a:extLst>
              <a:ext uri="{FF2B5EF4-FFF2-40B4-BE49-F238E27FC236}">
                <a16:creationId xmlns:a16="http://schemas.microsoft.com/office/drawing/2014/main" id="{ABB8D485-7401-43A0-BB67-26CA1A0A106D}"/>
              </a:ext>
            </a:extLst>
          </p:cNvPr>
          <p:cNvGraphicFramePr/>
          <p:nvPr>
            <p:extLst>
              <p:ext uri="{D42A27DB-BD31-4B8C-83A1-F6EECF244321}">
                <p14:modId xmlns:p14="http://schemas.microsoft.com/office/powerpoint/2010/main" val="754125918"/>
              </p:ext>
            </p:extLst>
          </p:nvPr>
        </p:nvGraphicFramePr>
        <p:xfrm>
          <a:off x="6321235" y="1500326"/>
          <a:ext cx="5497540" cy="5174745"/>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p:cNvSpPr/>
          <p:nvPr/>
        </p:nvSpPr>
        <p:spPr>
          <a:xfrm>
            <a:off x="6321235" y="0"/>
            <a:ext cx="5722775" cy="1754326"/>
          </a:xfrm>
          <a:prstGeom prst="rect">
            <a:avLst/>
          </a:prstGeom>
        </p:spPr>
        <p:txBody>
          <a:bodyPr wrap="square">
            <a:spAutoFit/>
          </a:bodyPr>
          <a:lstStyle/>
          <a:p>
            <a:endParaRPr lang="en-GB" dirty="0"/>
          </a:p>
          <a:p>
            <a:r>
              <a:rPr lang="en-GB" dirty="0"/>
              <a:t>Data for Mathematics shows a worrying pattern, with a marked skew towards lower grades among both Black African and Caribbean students. </a:t>
            </a:r>
          </a:p>
          <a:p>
            <a:endParaRPr lang="en-GB" dirty="0"/>
          </a:p>
          <a:p>
            <a:endParaRPr lang="en-GB" dirty="0"/>
          </a:p>
        </p:txBody>
      </p:sp>
    </p:spTree>
    <p:extLst>
      <p:ext uri="{BB962C8B-B14F-4D97-AF65-F5344CB8AC3E}">
        <p14:creationId xmlns:p14="http://schemas.microsoft.com/office/powerpoint/2010/main" val="2553948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2CA738DB-E59E-4091-8842-1E4D0C0B0A5A}"/>
              </a:ext>
            </a:extLst>
          </p:cNvPr>
          <p:cNvGraphicFramePr>
            <a:graphicFrameLocks noGrp="1"/>
          </p:cNvGraphicFramePr>
          <p:nvPr>
            <p:extLst>
              <p:ext uri="{D42A27DB-BD31-4B8C-83A1-F6EECF244321}">
                <p14:modId xmlns:p14="http://schemas.microsoft.com/office/powerpoint/2010/main" val="3261190843"/>
              </p:ext>
            </p:extLst>
          </p:nvPr>
        </p:nvGraphicFramePr>
        <p:xfrm>
          <a:off x="669724" y="2487945"/>
          <a:ext cx="10942272" cy="2100019"/>
        </p:xfrm>
        <a:graphic>
          <a:graphicData uri="http://schemas.openxmlformats.org/drawingml/2006/table">
            <a:tbl>
              <a:tblPr firstRow="1" bandRow="1">
                <a:tableStyleId>{5C22544A-7EE6-4342-B048-85BDC9FD1C3A}</a:tableStyleId>
              </a:tblPr>
              <a:tblGrid>
                <a:gridCol w="1823712">
                  <a:extLst>
                    <a:ext uri="{9D8B030D-6E8A-4147-A177-3AD203B41FA5}">
                      <a16:colId xmlns:a16="http://schemas.microsoft.com/office/drawing/2014/main" val="2317735670"/>
                    </a:ext>
                  </a:extLst>
                </a:gridCol>
                <a:gridCol w="1823712">
                  <a:extLst>
                    <a:ext uri="{9D8B030D-6E8A-4147-A177-3AD203B41FA5}">
                      <a16:colId xmlns:a16="http://schemas.microsoft.com/office/drawing/2014/main" val="4008794929"/>
                    </a:ext>
                  </a:extLst>
                </a:gridCol>
                <a:gridCol w="1823712">
                  <a:extLst>
                    <a:ext uri="{9D8B030D-6E8A-4147-A177-3AD203B41FA5}">
                      <a16:colId xmlns:a16="http://schemas.microsoft.com/office/drawing/2014/main" val="1295374299"/>
                    </a:ext>
                  </a:extLst>
                </a:gridCol>
                <a:gridCol w="1823712">
                  <a:extLst>
                    <a:ext uri="{9D8B030D-6E8A-4147-A177-3AD203B41FA5}">
                      <a16:colId xmlns:a16="http://schemas.microsoft.com/office/drawing/2014/main" val="2769144613"/>
                    </a:ext>
                  </a:extLst>
                </a:gridCol>
                <a:gridCol w="1823712">
                  <a:extLst>
                    <a:ext uri="{9D8B030D-6E8A-4147-A177-3AD203B41FA5}">
                      <a16:colId xmlns:a16="http://schemas.microsoft.com/office/drawing/2014/main" val="1473677558"/>
                    </a:ext>
                  </a:extLst>
                </a:gridCol>
                <a:gridCol w="1823712">
                  <a:extLst>
                    <a:ext uri="{9D8B030D-6E8A-4147-A177-3AD203B41FA5}">
                      <a16:colId xmlns:a16="http://schemas.microsoft.com/office/drawing/2014/main" val="2070125912"/>
                    </a:ext>
                  </a:extLst>
                </a:gridCol>
              </a:tblGrid>
              <a:tr h="2100019">
                <a:tc>
                  <a:txBody>
                    <a:bodyPr/>
                    <a:lstStyle/>
                    <a:p>
                      <a:endParaRPr lang="en-GB" dirty="0"/>
                    </a:p>
                  </a:txBody>
                  <a:tcPr>
                    <a:solidFill>
                      <a:schemeClr val="accent2">
                        <a:lumMod val="20000"/>
                        <a:lumOff val="80000"/>
                      </a:schemeClr>
                    </a:solidFill>
                  </a:tcPr>
                </a:tc>
                <a:tc>
                  <a:txBody>
                    <a:bodyPr/>
                    <a:lstStyle/>
                    <a:p>
                      <a:endParaRPr lang="en-GB" dirty="0"/>
                    </a:p>
                  </a:txBody>
                  <a:tcPr>
                    <a:solidFill>
                      <a:schemeClr val="accent6">
                        <a:lumMod val="20000"/>
                        <a:lumOff val="80000"/>
                      </a:schemeClr>
                    </a:solidFill>
                  </a:tcPr>
                </a:tc>
                <a:tc>
                  <a:txBody>
                    <a:bodyPr/>
                    <a:lstStyle/>
                    <a:p>
                      <a:endParaRPr lang="en-GB" dirty="0"/>
                    </a:p>
                  </a:txBody>
                  <a:tcPr>
                    <a:solidFill>
                      <a:schemeClr val="accent2">
                        <a:lumMod val="20000"/>
                        <a:lumOff val="80000"/>
                      </a:schemeClr>
                    </a:solidFill>
                  </a:tcPr>
                </a:tc>
                <a:tc>
                  <a:txBody>
                    <a:bodyPr/>
                    <a:lstStyle/>
                    <a:p>
                      <a:endParaRPr lang="en-GB" dirty="0"/>
                    </a:p>
                  </a:txBody>
                  <a:tcPr>
                    <a:solidFill>
                      <a:schemeClr val="accent6">
                        <a:lumMod val="20000"/>
                        <a:lumOff val="80000"/>
                      </a:schemeClr>
                    </a:solidFill>
                  </a:tcPr>
                </a:tc>
                <a:tc>
                  <a:txBody>
                    <a:bodyPr/>
                    <a:lstStyle/>
                    <a:p>
                      <a:endParaRPr lang="en-GB" dirty="0"/>
                    </a:p>
                  </a:txBody>
                  <a:tcPr>
                    <a:solidFill>
                      <a:schemeClr val="accent2">
                        <a:lumMod val="20000"/>
                        <a:lumOff val="80000"/>
                      </a:schemeClr>
                    </a:solidFill>
                  </a:tcPr>
                </a:tc>
                <a:tc>
                  <a:txBody>
                    <a:bodyPr/>
                    <a:lstStyle/>
                    <a:p>
                      <a:endParaRPr lang="en-GB" dirty="0"/>
                    </a:p>
                  </a:txBody>
                  <a:tcPr>
                    <a:solidFill>
                      <a:schemeClr val="accent6">
                        <a:lumMod val="20000"/>
                        <a:lumOff val="80000"/>
                      </a:schemeClr>
                    </a:solidFill>
                  </a:tcPr>
                </a:tc>
                <a:extLst>
                  <a:ext uri="{0D108BD9-81ED-4DB2-BD59-A6C34878D82A}">
                    <a16:rowId xmlns:a16="http://schemas.microsoft.com/office/drawing/2014/main" val="220751814"/>
                  </a:ext>
                </a:extLst>
              </a:tr>
            </a:tbl>
          </a:graphicData>
        </a:graphic>
      </p:graphicFrame>
      <p:graphicFrame>
        <p:nvGraphicFramePr>
          <p:cNvPr id="11" name="Chart 10">
            <a:extLst>
              <a:ext uri="{FF2B5EF4-FFF2-40B4-BE49-F238E27FC236}">
                <a16:creationId xmlns:a16="http://schemas.microsoft.com/office/drawing/2014/main" id="{EF6C3C84-7305-4CCA-A4D0-546D95607DBB}"/>
              </a:ext>
            </a:extLst>
          </p:cNvPr>
          <p:cNvGraphicFramePr>
            <a:graphicFrameLocks/>
          </p:cNvGraphicFramePr>
          <p:nvPr>
            <p:extLst>
              <p:ext uri="{D42A27DB-BD31-4B8C-83A1-F6EECF244321}">
                <p14:modId xmlns:p14="http://schemas.microsoft.com/office/powerpoint/2010/main" val="506005625"/>
              </p:ext>
            </p:extLst>
          </p:nvPr>
        </p:nvGraphicFramePr>
        <p:xfrm>
          <a:off x="-7989" y="1633491"/>
          <a:ext cx="11770901" cy="3231472"/>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p:cNvSpPr txBox="1"/>
          <p:nvPr/>
        </p:nvSpPr>
        <p:spPr>
          <a:xfrm>
            <a:off x="2990837" y="5299015"/>
            <a:ext cx="8513684" cy="1015663"/>
          </a:xfrm>
          <a:prstGeom prst="rect">
            <a:avLst/>
          </a:prstGeom>
          <a:noFill/>
        </p:spPr>
        <p:txBody>
          <a:bodyPr wrap="square" rtlCol="0">
            <a:spAutoFit/>
          </a:bodyPr>
          <a:lstStyle/>
          <a:p>
            <a:r>
              <a:rPr lang="en-GB" sz="2000" dirty="0"/>
              <a:t>The implication of the final bar chart is that BAFR and BCRB students will be over represented in Foundation sets. This will preclude access to Level 3 courses and the opportunities afforded by studying Mathematics at a higher level.</a:t>
            </a:r>
          </a:p>
        </p:txBody>
      </p:sp>
      <p:sp>
        <p:nvSpPr>
          <p:cNvPr id="2" name="TextBox 1"/>
          <p:cNvSpPr txBox="1"/>
          <p:nvPr/>
        </p:nvSpPr>
        <p:spPr>
          <a:xfrm>
            <a:off x="304484" y="268158"/>
            <a:ext cx="1636345" cy="276999"/>
          </a:xfrm>
          <a:prstGeom prst="rect">
            <a:avLst/>
          </a:prstGeom>
          <a:noFill/>
        </p:spPr>
        <p:txBody>
          <a:bodyPr wrap="none" lIns="91440" tIns="45720" rIns="91440" bIns="45720" rtlCol="0" anchor="t">
            <a:spAutoFit/>
          </a:bodyPr>
          <a:lstStyle/>
          <a:p>
            <a:r>
              <a:rPr lang="en-GB" sz="3600" dirty="0"/>
              <a:t>Changing the Foundations</a:t>
            </a:r>
          </a:p>
        </p:txBody>
      </p:sp>
      <p:sp>
        <p:nvSpPr>
          <p:cNvPr id="3" name="TextBox 2">
            <a:extLst>
              <a:ext uri="{FF2B5EF4-FFF2-40B4-BE49-F238E27FC236}">
                <a16:creationId xmlns:a16="http://schemas.microsoft.com/office/drawing/2014/main" id="{2D42EC89-0B8C-48DA-BAEC-BF5465B9A56E}"/>
              </a:ext>
            </a:extLst>
          </p:cNvPr>
          <p:cNvSpPr txBox="1"/>
          <p:nvPr/>
        </p:nvSpPr>
        <p:spPr>
          <a:xfrm>
            <a:off x="304484" y="913368"/>
            <a:ext cx="10711907" cy="461665"/>
          </a:xfrm>
          <a:prstGeom prst="rect">
            <a:avLst/>
          </a:prstGeom>
          <a:noFill/>
        </p:spPr>
        <p:txBody>
          <a:bodyPr wrap="none" rtlCol="0">
            <a:spAutoFit/>
          </a:bodyPr>
          <a:lstStyle/>
          <a:p>
            <a:r>
              <a:rPr lang="en-GB" sz="2400" i="1" dirty="0"/>
              <a:t>The problem starts much earlier than Key Stage 4, with patterns embedded by Year 9.</a:t>
            </a:r>
          </a:p>
        </p:txBody>
      </p:sp>
      <p:sp>
        <p:nvSpPr>
          <p:cNvPr id="4" name="TextBox 3">
            <a:extLst>
              <a:ext uri="{FF2B5EF4-FFF2-40B4-BE49-F238E27FC236}">
                <a16:creationId xmlns:a16="http://schemas.microsoft.com/office/drawing/2014/main" id="{9611B867-2E6F-4528-B9C5-A1030863DA1C}"/>
              </a:ext>
            </a:extLst>
          </p:cNvPr>
          <p:cNvSpPr txBox="1"/>
          <p:nvPr/>
        </p:nvSpPr>
        <p:spPr>
          <a:xfrm>
            <a:off x="885710" y="4587964"/>
            <a:ext cx="10636566" cy="276999"/>
          </a:xfrm>
          <a:prstGeom prst="rect">
            <a:avLst/>
          </a:prstGeom>
          <a:solidFill>
            <a:schemeClr val="bg1"/>
          </a:solidFill>
        </p:spPr>
        <p:txBody>
          <a:bodyPr wrap="none" rtlCol="0">
            <a:spAutoFit/>
          </a:bodyPr>
          <a:lstStyle/>
          <a:p>
            <a:pPr defTabSz="180000"/>
            <a:r>
              <a:rPr lang="en-GB" sz="1200" dirty="0"/>
              <a:t>WGD	 WA	WT2	WT1		  WGD   WA  WT2   WT1 		      WGD	   WA	 WT2   WT1 	    WGD	 WA	WT2	WT1 		        WGD  WA	  WT2	  WT1 		 WGD	  WA	 WT2	WT1</a:t>
            </a:r>
          </a:p>
        </p:txBody>
      </p:sp>
      <p:sp>
        <p:nvSpPr>
          <p:cNvPr id="5" name="TextBox 4">
            <a:extLst>
              <a:ext uri="{FF2B5EF4-FFF2-40B4-BE49-F238E27FC236}">
                <a16:creationId xmlns:a16="http://schemas.microsoft.com/office/drawing/2014/main" id="{9482A3CE-1BE1-4B93-AE23-B53361B2A6BD}"/>
              </a:ext>
            </a:extLst>
          </p:cNvPr>
          <p:cNvSpPr txBox="1"/>
          <p:nvPr/>
        </p:nvSpPr>
        <p:spPr>
          <a:xfrm>
            <a:off x="1848464" y="4778992"/>
            <a:ext cx="184731" cy="369332"/>
          </a:xfrm>
          <a:prstGeom prst="rect">
            <a:avLst/>
          </a:prstGeom>
          <a:noFill/>
        </p:spPr>
        <p:txBody>
          <a:bodyPr wrap="none" rtlCol="0">
            <a:spAutoFit/>
          </a:bodyPr>
          <a:lstStyle/>
          <a:p>
            <a:endParaRPr lang="en-GB" dirty="0"/>
          </a:p>
        </p:txBody>
      </p:sp>
      <p:sp>
        <p:nvSpPr>
          <p:cNvPr id="6" name="TextBox 5">
            <a:extLst>
              <a:ext uri="{FF2B5EF4-FFF2-40B4-BE49-F238E27FC236}">
                <a16:creationId xmlns:a16="http://schemas.microsoft.com/office/drawing/2014/main" id="{D089F170-2C35-4A48-B92C-EBF5FEF7B2BC}"/>
              </a:ext>
            </a:extLst>
          </p:cNvPr>
          <p:cNvSpPr txBox="1"/>
          <p:nvPr/>
        </p:nvSpPr>
        <p:spPr>
          <a:xfrm>
            <a:off x="1155207" y="2636668"/>
            <a:ext cx="8143063" cy="369332"/>
          </a:xfrm>
          <a:prstGeom prst="rect">
            <a:avLst/>
          </a:prstGeom>
          <a:noFill/>
        </p:spPr>
        <p:txBody>
          <a:bodyPr wrap="none" rtlCol="0">
            <a:spAutoFit/>
          </a:bodyPr>
          <a:lstStyle/>
          <a:p>
            <a:r>
              <a:rPr lang="en-GB" dirty="0"/>
              <a:t>Year 7				Year 8				Year 9</a:t>
            </a:r>
          </a:p>
        </p:txBody>
      </p:sp>
      <p:graphicFrame>
        <p:nvGraphicFramePr>
          <p:cNvPr id="8" name="Table 8">
            <a:extLst>
              <a:ext uri="{FF2B5EF4-FFF2-40B4-BE49-F238E27FC236}">
                <a16:creationId xmlns:a16="http://schemas.microsoft.com/office/drawing/2014/main" id="{84C0638E-69F8-43A5-B98B-51529CAB0C8A}"/>
              </a:ext>
            </a:extLst>
          </p:cNvPr>
          <p:cNvGraphicFramePr>
            <a:graphicFrameLocks noGrp="1"/>
          </p:cNvGraphicFramePr>
          <p:nvPr>
            <p:extLst>
              <p:ext uri="{D42A27DB-BD31-4B8C-83A1-F6EECF244321}">
                <p14:modId xmlns:p14="http://schemas.microsoft.com/office/powerpoint/2010/main" val="3299761928"/>
              </p:ext>
            </p:extLst>
          </p:nvPr>
        </p:nvGraphicFramePr>
        <p:xfrm>
          <a:off x="669724" y="5166767"/>
          <a:ext cx="1970842" cy="1280160"/>
        </p:xfrm>
        <a:graphic>
          <a:graphicData uri="http://schemas.openxmlformats.org/drawingml/2006/table">
            <a:tbl>
              <a:tblPr firstRow="1" bandRow="1">
                <a:tableStyleId>{5C22544A-7EE6-4342-B048-85BDC9FD1C3A}</a:tableStyleId>
              </a:tblPr>
              <a:tblGrid>
                <a:gridCol w="1970842">
                  <a:extLst>
                    <a:ext uri="{9D8B030D-6E8A-4147-A177-3AD203B41FA5}">
                      <a16:colId xmlns:a16="http://schemas.microsoft.com/office/drawing/2014/main" val="553485287"/>
                    </a:ext>
                  </a:extLst>
                </a:gridCol>
              </a:tblGrid>
              <a:tr h="370840">
                <a:tc>
                  <a:txBody>
                    <a:bodyPr/>
                    <a:lstStyle/>
                    <a:p>
                      <a:r>
                        <a:rPr lang="en-GB" b="0" dirty="0">
                          <a:solidFill>
                            <a:schemeClr val="tx1"/>
                          </a:solidFill>
                        </a:rPr>
                        <a:t>BAFR and BCRB students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871293812"/>
                  </a:ext>
                </a:extLst>
              </a:tr>
              <a:tr h="370840">
                <a:tc>
                  <a:txBody>
                    <a:bodyPr/>
                    <a:lstStyle/>
                    <a:p>
                      <a:r>
                        <a:rPr lang="en-GB" dirty="0">
                          <a:solidFill>
                            <a:schemeClr val="tx1"/>
                          </a:solidFill>
                        </a:rPr>
                        <a:t>Students with Other Ethnicities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367179245"/>
                  </a:ext>
                </a:extLst>
              </a:tr>
            </a:tbl>
          </a:graphicData>
        </a:graphic>
      </p:graphicFrame>
    </p:spTree>
    <p:extLst>
      <p:ext uri="{BB962C8B-B14F-4D97-AF65-F5344CB8AC3E}">
        <p14:creationId xmlns:p14="http://schemas.microsoft.com/office/powerpoint/2010/main" val="328024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Diagonal Corners Snipped 7">
            <a:extLst>
              <a:ext uri="{FF2B5EF4-FFF2-40B4-BE49-F238E27FC236}">
                <a16:creationId xmlns:a16="http://schemas.microsoft.com/office/drawing/2014/main" id="{B2F330DB-493D-49ED-85BE-5D9A0D397A46}"/>
              </a:ext>
            </a:extLst>
          </p:cNvPr>
          <p:cNvSpPr/>
          <p:nvPr/>
        </p:nvSpPr>
        <p:spPr>
          <a:xfrm>
            <a:off x="1656121" y="3917916"/>
            <a:ext cx="4797298" cy="1953512"/>
          </a:xfrm>
          <a:prstGeom prst="snip2DiagRect">
            <a:avLst>
              <a:gd name="adj1" fmla="val 0"/>
              <a:gd name="adj2" fmla="val 50000"/>
            </a:avLst>
          </a:prstGeom>
          <a:blipFill dpi="0" rotWithShape="1">
            <a:blip r:embed="rId2">
              <a:extLst>
                <a:ext uri="{28A0092B-C50C-407E-A947-70E740481C1C}">
                  <a14:useLocalDpi xmlns:a14="http://schemas.microsoft.com/office/drawing/2010/main" val="0"/>
                </a:ext>
              </a:extLst>
            </a:blip>
            <a:srcRect/>
            <a:stretch>
              <a:fillRect l="-29714" t="-75981" r="-726" b="-197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4ACE76F3-8752-4696-90E7-A9F25EDC66E3}"/>
              </a:ext>
            </a:extLst>
          </p:cNvPr>
          <p:cNvSpPr txBox="1"/>
          <p:nvPr/>
        </p:nvSpPr>
        <p:spPr>
          <a:xfrm>
            <a:off x="3245093" y="4613913"/>
            <a:ext cx="1619354" cy="646331"/>
          </a:xfrm>
          <a:prstGeom prst="rect">
            <a:avLst/>
          </a:prstGeom>
          <a:noFill/>
        </p:spPr>
        <p:txBody>
          <a:bodyPr wrap="none" rtlCol="0">
            <a:spAutoFit/>
          </a:bodyPr>
          <a:lstStyle/>
          <a:p>
            <a:pPr algn="ctr"/>
            <a:r>
              <a:rPr lang="en-GB" dirty="0">
                <a:solidFill>
                  <a:srgbClr val="FF0000"/>
                </a:solidFill>
              </a:rPr>
              <a:t>Third or fourth </a:t>
            </a:r>
            <a:br>
              <a:rPr lang="en-GB" dirty="0">
                <a:solidFill>
                  <a:srgbClr val="FF0000"/>
                </a:solidFill>
              </a:rPr>
            </a:br>
            <a:r>
              <a:rPr lang="en-GB" dirty="0">
                <a:solidFill>
                  <a:srgbClr val="FF0000"/>
                </a:solidFill>
              </a:rPr>
              <a:t>generation</a:t>
            </a:r>
          </a:p>
        </p:txBody>
      </p:sp>
      <p:grpSp>
        <p:nvGrpSpPr>
          <p:cNvPr id="5" name="Group 4">
            <a:extLst>
              <a:ext uri="{FF2B5EF4-FFF2-40B4-BE49-F238E27FC236}">
                <a16:creationId xmlns:a16="http://schemas.microsoft.com/office/drawing/2014/main" id="{32057951-DDAA-469B-84F6-A901A78FF235}"/>
              </a:ext>
            </a:extLst>
          </p:cNvPr>
          <p:cNvGrpSpPr/>
          <p:nvPr/>
        </p:nvGrpSpPr>
        <p:grpSpPr>
          <a:xfrm>
            <a:off x="8522206" y="539497"/>
            <a:ext cx="3351502" cy="4077804"/>
            <a:chOff x="3387957" y="2918815"/>
            <a:chExt cx="3418609" cy="3416320"/>
          </a:xfrm>
        </p:grpSpPr>
        <p:pic>
          <p:nvPicPr>
            <p:cNvPr id="4098" name="Picture 2" descr="See the source image">
              <a:extLst>
                <a:ext uri="{FF2B5EF4-FFF2-40B4-BE49-F238E27FC236}">
                  <a16:creationId xmlns:a16="http://schemas.microsoft.com/office/drawing/2014/main" id="{A10C6C25-CDBE-4C70-B769-7089B21B66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 t="6209" r="4867" b="6883"/>
            <a:stretch/>
          </p:blipFill>
          <p:spPr bwMode="auto">
            <a:xfrm>
              <a:off x="3387958" y="2918815"/>
              <a:ext cx="3418608" cy="341632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3887889E-8DB8-4E93-8FE4-B088D2828BCE}"/>
                </a:ext>
              </a:extLst>
            </p:cNvPr>
            <p:cNvSpPr/>
            <p:nvPr/>
          </p:nvSpPr>
          <p:spPr>
            <a:xfrm>
              <a:off x="3389075" y="6082426"/>
              <a:ext cx="703597" cy="249871"/>
            </a:xfrm>
            <a:prstGeom prst="rect">
              <a:avLst/>
            </a:prstGeom>
            <a:solidFill>
              <a:srgbClr val="A8E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595F32E-535A-4DFE-8FFC-919061DCBD6E}"/>
                </a:ext>
              </a:extLst>
            </p:cNvPr>
            <p:cNvSpPr txBox="1"/>
            <p:nvPr/>
          </p:nvSpPr>
          <p:spPr>
            <a:xfrm>
              <a:off x="3387957" y="5721560"/>
              <a:ext cx="1643145" cy="541486"/>
            </a:xfrm>
            <a:prstGeom prst="rect">
              <a:avLst/>
            </a:prstGeom>
            <a:noFill/>
          </p:spPr>
          <p:txBody>
            <a:bodyPr wrap="none" rtlCol="0">
              <a:spAutoFit/>
            </a:bodyPr>
            <a:lstStyle/>
            <a:p>
              <a:pPr algn="ctr"/>
              <a:r>
                <a:rPr lang="en-GB" dirty="0">
                  <a:solidFill>
                    <a:srgbClr val="FF0000"/>
                  </a:solidFill>
                </a:rPr>
                <a:t>First or second </a:t>
              </a:r>
              <a:br>
                <a:rPr lang="en-GB" dirty="0">
                  <a:solidFill>
                    <a:srgbClr val="FF0000"/>
                  </a:solidFill>
                </a:rPr>
              </a:br>
              <a:r>
                <a:rPr lang="en-GB" dirty="0">
                  <a:solidFill>
                    <a:srgbClr val="FF0000"/>
                  </a:solidFill>
                </a:rPr>
                <a:t>generation</a:t>
              </a:r>
            </a:p>
          </p:txBody>
        </p:sp>
      </p:grpSp>
      <p:sp>
        <p:nvSpPr>
          <p:cNvPr id="7" name="TextBox 6">
            <a:extLst>
              <a:ext uri="{FF2B5EF4-FFF2-40B4-BE49-F238E27FC236}">
                <a16:creationId xmlns:a16="http://schemas.microsoft.com/office/drawing/2014/main" id="{7080F67D-843E-48FC-BBCC-A7D9DFC34A6B}"/>
              </a:ext>
            </a:extLst>
          </p:cNvPr>
          <p:cNvSpPr txBox="1"/>
          <p:nvPr/>
        </p:nvSpPr>
        <p:spPr>
          <a:xfrm>
            <a:off x="318292" y="619904"/>
            <a:ext cx="8271135" cy="2739211"/>
          </a:xfrm>
          <a:prstGeom prst="rect">
            <a:avLst/>
          </a:prstGeom>
          <a:noFill/>
        </p:spPr>
        <p:txBody>
          <a:bodyPr wrap="square" lIns="91440" tIns="45720" rIns="91440" bIns="45720" rtlCol="0" anchor="t">
            <a:spAutoFit/>
          </a:bodyPr>
          <a:lstStyle/>
          <a:p>
            <a:r>
              <a:rPr lang="en-GB" sz="3600" dirty="0"/>
              <a:t>A Complex Picture </a:t>
            </a:r>
            <a:br>
              <a:rPr lang="en-GB" dirty="0"/>
            </a:br>
            <a:endParaRPr lang="en-GB" dirty="0"/>
          </a:p>
          <a:p>
            <a:r>
              <a:rPr lang="en-GB" dirty="0"/>
              <a:t>Different histories and family experiences impact on attitudes towards education. </a:t>
            </a:r>
            <a:endParaRPr lang="en-GB" sz="2400" dirty="0">
              <a:cs typeface="Calibri" panose="020F0502020204030204"/>
            </a:endParaRPr>
          </a:p>
          <a:p>
            <a:pPr>
              <a:spcAft>
                <a:spcPts val="1200"/>
              </a:spcAft>
            </a:pPr>
            <a:r>
              <a:rPr lang="en-GB" dirty="0"/>
              <a:t>Author of the recent controversial report on inequality, Professor Steve Strand, referred to the ‘immigrant paradigm’ (KAO and Thompson, 2003). </a:t>
            </a:r>
          </a:p>
          <a:p>
            <a:pPr marL="539750" defTabSz="841375">
              <a:spcAft>
                <a:spcPts val="1200"/>
              </a:spcAft>
              <a:tabLst>
                <a:tab pos="6811963" algn="l"/>
              </a:tabLst>
            </a:pPr>
            <a:r>
              <a:rPr lang="en-GB" dirty="0"/>
              <a:t>“(It) suggests that recent immigrants devote themselves more to education </a:t>
            </a:r>
            <a:br>
              <a:rPr lang="en-GB" dirty="0"/>
            </a:br>
            <a:r>
              <a:rPr lang="en-GB" dirty="0"/>
              <a:t>than the native population because they lack financial capital and see </a:t>
            </a:r>
            <a:br>
              <a:rPr lang="en-GB" dirty="0"/>
            </a:br>
            <a:r>
              <a:rPr lang="en-GB" dirty="0"/>
              <a:t>education as a way out of poverty.”</a:t>
            </a:r>
          </a:p>
        </p:txBody>
      </p:sp>
      <p:pic>
        <p:nvPicPr>
          <p:cNvPr id="17" name="Picture 6" descr="See the source image">
            <a:extLst>
              <a:ext uri="{FF2B5EF4-FFF2-40B4-BE49-F238E27FC236}">
                <a16:creationId xmlns:a16="http://schemas.microsoft.com/office/drawing/2014/main" id="{46C4D6FA-12F6-45B6-9B49-3CB1916F9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1884" y="5326230"/>
            <a:ext cx="2388083" cy="1416660"/>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1026" name="Picture 2" descr="See the source image">
            <a:extLst>
              <a:ext uri="{FF2B5EF4-FFF2-40B4-BE49-F238E27FC236}">
                <a16:creationId xmlns:a16="http://schemas.microsoft.com/office/drawing/2014/main" id="{EABB69AC-9520-4100-857E-B7F160EEB2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61" y="4937078"/>
            <a:ext cx="2754832" cy="1441346"/>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0C7FED8-5D3C-461E-BAC4-54C63590B185}"/>
              </a:ext>
            </a:extLst>
          </p:cNvPr>
          <p:cNvSpPr txBox="1"/>
          <p:nvPr/>
        </p:nvSpPr>
        <p:spPr>
          <a:xfrm>
            <a:off x="6658769" y="5044651"/>
            <a:ext cx="5062693" cy="1477328"/>
          </a:xfrm>
          <a:prstGeom prst="rect">
            <a:avLst/>
          </a:prstGeom>
          <a:noFill/>
        </p:spPr>
        <p:txBody>
          <a:bodyPr wrap="square">
            <a:spAutoFit/>
          </a:bodyPr>
          <a:lstStyle/>
          <a:p>
            <a:pPr>
              <a:spcAft>
                <a:spcPts val="1200"/>
              </a:spcAft>
            </a:pPr>
            <a:r>
              <a:rPr lang="en-GB" dirty="0"/>
              <a:t>However it is worth considering that families who descend from the Windrush generation experienced the racial discrimination that led to the race riots of the 1980s. These are the parents of our black and mixed race Caribbean students. </a:t>
            </a:r>
          </a:p>
        </p:txBody>
      </p:sp>
    </p:spTree>
    <p:extLst>
      <p:ext uri="{BB962C8B-B14F-4D97-AF65-F5344CB8AC3E}">
        <p14:creationId xmlns:p14="http://schemas.microsoft.com/office/powerpoint/2010/main" val="361754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750" y="186986"/>
            <a:ext cx="7088351" cy="7319824"/>
          </a:xfrm>
          <a:prstGeom prst="rect">
            <a:avLst/>
          </a:prstGeom>
          <a:noFill/>
        </p:spPr>
        <p:txBody>
          <a:bodyPr wrap="none" rtlCol="0">
            <a:spAutoFit/>
          </a:bodyPr>
          <a:lstStyle/>
          <a:p>
            <a:pPr>
              <a:lnSpc>
                <a:spcPct val="150000"/>
              </a:lnSpc>
            </a:pPr>
            <a:r>
              <a:rPr lang="en-GB" sz="3600" dirty="0"/>
              <a:t>A National Problem</a:t>
            </a:r>
          </a:p>
          <a:p>
            <a:pPr>
              <a:lnSpc>
                <a:spcPct val="150000"/>
              </a:lnSpc>
            </a:pPr>
            <a:endParaRPr lang="en-GB" sz="2800" dirty="0"/>
          </a:p>
          <a:p>
            <a:pPr>
              <a:lnSpc>
                <a:spcPct val="150000"/>
              </a:lnSpc>
            </a:pPr>
            <a:endParaRPr lang="en-GB" sz="2800" dirty="0"/>
          </a:p>
          <a:p>
            <a:pPr>
              <a:lnSpc>
                <a:spcPct val="150000"/>
              </a:lnSpc>
            </a:pPr>
            <a:endParaRPr lang="en-GB" sz="2800" dirty="0"/>
          </a:p>
          <a:p>
            <a:pPr>
              <a:lnSpc>
                <a:spcPct val="150000"/>
              </a:lnSpc>
            </a:pPr>
            <a:endParaRPr lang="en-GB" sz="2800" dirty="0"/>
          </a:p>
          <a:p>
            <a:pPr>
              <a:lnSpc>
                <a:spcPct val="150000"/>
              </a:lnSpc>
            </a:pPr>
            <a:endParaRPr lang="en-GB" sz="2800" dirty="0"/>
          </a:p>
          <a:p>
            <a:pPr>
              <a:lnSpc>
                <a:spcPct val="150000"/>
              </a:lnSpc>
            </a:pPr>
            <a:r>
              <a:rPr lang="en-GB" sz="2800" dirty="0"/>
              <a:t>There is no single solution</a:t>
            </a:r>
          </a:p>
          <a:p>
            <a:pPr>
              <a:lnSpc>
                <a:spcPct val="150000"/>
              </a:lnSpc>
            </a:pPr>
            <a:r>
              <a:rPr lang="en-GB" sz="2800" dirty="0"/>
              <a:t>There is no easy solution</a:t>
            </a:r>
          </a:p>
          <a:p>
            <a:pPr>
              <a:lnSpc>
                <a:spcPct val="150000"/>
              </a:lnSpc>
            </a:pPr>
            <a:r>
              <a:rPr lang="en-GB" sz="2800" i="1" dirty="0">
                <a:solidFill>
                  <a:srgbClr val="FF0000"/>
                </a:solidFill>
              </a:rPr>
              <a:t>But it is one where we can all make a difference</a:t>
            </a:r>
          </a:p>
          <a:p>
            <a:pPr>
              <a:lnSpc>
                <a:spcPct val="150000"/>
              </a:lnSpc>
            </a:pPr>
            <a:endParaRPr lang="en-GB" sz="2800" dirty="0"/>
          </a:p>
          <a:p>
            <a:pPr>
              <a:lnSpc>
                <a:spcPct val="150000"/>
              </a:lnSpc>
            </a:pPr>
            <a:endParaRPr lang="en-GB" sz="2800" dirty="0"/>
          </a:p>
        </p:txBody>
      </p:sp>
      <p:sp>
        <p:nvSpPr>
          <p:cNvPr id="3" name="TextBox 2">
            <a:extLst>
              <a:ext uri="{FF2B5EF4-FFF2-40B4-BE49-F238E27FC236}">
                <a16:creationId xmlns:a16="http://schemas.microsoft.com/office/drawing/2014/main" id="{3443075A-16EA-49CD-8BBD-1C11E81B8B52}"/>
              </a:ext>
            </a:extLst>
          </p:cNvPr>
          <p:cNvSpPr txBox="1"/>
          <p:nvPr/>
        </p:nvSpPr>
        <p:spPr>
          <a:xfrm>
            <a:off x="427902" y="1269347"/>
            <a:ext cx="4162386" cy="2554545"/>
          </a:xfrm>
          <a:prstGeom prst="rect">
            <a:avLst/>
          </a:prstGeom>
          <a:noFill/>
        </p:spPr>
        <p:txBody>
          <a:bodyPr wrap="square">
            <a:spAutoFit/>
          </a:bodyPr>
          <a:lstStyle/>
          <a:p>
            <a:r>
              <a:rPr lang="en-GB" sz="2000" b="0" i="0" dirty="0">
                <a:solidFill>
                  <a:srgbClr val="0B0C0C"/>
                </a:solidFill>
                <a:effectLst/>
                <a:latin typeface="GDS Transport"/>
              </a:rPr>
              <a:t>The groups with the lowest achievement at 16 years old are White British, and Black Caribbean and Mixed White and Black Caribbean students from low socio-economic status (SES) backgrounds, who have mean scores well below the average for all students. </a:t>
            </a:r>
          </a:p>
        </p:txBody>
      </p:sp>
      <p:pic>
        <p:nvPicPr>
          <p:cNvPr id="4" name="Picture 3">
            <a:extLst>
              <a:ext uri="{FF2B5EF4-FFF2-40B4-BE49-F238E27FC236}">
                <a16:creationId xmlns:a16="http://schemas.microsoft.com/office/drawing/2014/main" id="{B202FCAF-9D78-499B-B860-5B2EA292AD82}"/>
              </a:ext>
            </a:extLst>
          </p:cNvPr>
          <p:cNvPicPr>
            <a:picLocks noChangeAspect="1"/>
          </p:cNvPicPr>
          <p:nvPr/>
        </p:nvPicPr>
        <p:blipFill>
          <a:blip r:embed="rId2"/>
          <a:stretch>
            <a:fillRect/>
          </a:stretch>
        </p:blipFill>
        <p:spPr>
          <a:xfrm>
            <a:off x="4881623" y="377559"/>
            <a:ext cx="7198000" cy="5002263"/>
          </a:xfrm>
          <a:prstGeom prst="rect">
            <a:avLst/>
          </a:prstGeom>
        </p:spPr>
      </p:pic>
    </p:spTree>
    <p:extLst>
      <p:ext uri="{BB962C8B-B14F-4D97-AF65-F5344CB8AC3E}">
        <p14:creationId xmlns:p14="http://schemas.microsoft.com/office/powerpoint/2010/main" val="3188724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585" y="546274"/>
            <a:ext cx="11048976" cy="6202339"/>
          </a:xfrm>
          <a:prstGeom prst="rect">
            <a:avLst/>
          </a:prstGeom>
          <a:noFill/>
        </p:spPr>
        <p:txBody>
          <a:bodyPr wrap="square" rtlCol="0">
            <a:spAutoFit/>
          </a:bodyPr>
          <a:lstStyle/>
          <a:p>
            <a:r>
              <a:rPr lang="en-GB" sz="3600" dirty="0"/>
              <a:t>By Considering Our Environment</a:t>
            </a:r>
          </a:p>
          <a:p>
            <a:endParaRPr lang="en-GB" sz="2400" dirty="0"/>
          </a:p>
          <a:p>
            <a:r>
              <a:rPr lang="en-GB" sz="2400" dirty="0"/>
              <a:t>In an article on young people from mixed race backgrounds, Dinah Morley states that </a:t>
            </a:r>
            <a:br>
              <a:rPr lang="en-GB" sz="2400" dirty="0"/>
            </a:br>
            <a:endParaRPr lang="en-GB" dirty="0"/>
          </a:p>
          <a:p>
            <a:pPr>
              <a:lnSpc>
                <a:spcPct val="150000"/>
              </a:lnSpc>
            </a:pPr>
            <a:endParaRPr lang="en-GB" sz="2400" dirty="0"/>
          </a:p>
          <a:p>
            <a:pPr>
              <a:lnSpc>
                <a:spcPct val="150000"/>
              </a:lnSpc>
            </a:pPr>
            <a:endParaRPr lang="en-GB" sz="2400" dirty="0"/>
          </a:p>
          <a:p>
            <a:pPr>
              <a:lnSpc>
                <a:spcPct val="150000"/>
              </a:lnSpc>
            </a:pPr>
            <a:endParaRPr lang="en-GB" sz="2400" dirty="0"/>
          </a:p>
          <a:p>
            <a:pPr>
              <a:lnSpc>
                <a:spcPct val="150000"/>
              </a:lnSpc>
            </a:pPr>
            <a:r>
              <a:rPr lang="en-GB" sz="2400" dirty="0"/>
              <a:t>It is good to see posters from Black History Month program still present around school.</a:t>
            </a:r>
          </a:p>
          <a:p>
            <a:pPr>
              <a:lnSpc>
                <a:spcPct val="150000"/>
              </a:lnSpc>
            </a:pPr>
            <a:r>
              <a:rPr lang="en-GB" sz="2400" dirty="0"/>
              <a:t>Our department displays celebrate Mathematical heroes from all sections of society.</a:t>
            </a:r>
          </a:p>
          <a:p>
            <a:pPr algn="r">
              <a:lnSpc>
                <a:spcPct val="150000"/>
              </a:lnSpc>
            </a:pPr>
            <a:r>
              <a:rPr lang="en-GB" sz="2400" dirty="0"/>
              <a:t>Thereby proving you don’t have to be ancient or Greek to be good at Maths. </a:t>
            </a:r>
          </a:p>
          <a:p>
            <a:pPr>
              <a:lnSpc>
                <a:spcPct val="150000"/>
              </a:lnSpc>
            </a:pPr>
            <a:r>
              <a:rPr lang="en-GB" sz="2400" dirty="0"/>
              <a:t>Where possible we should extend these to our own students participating in Maths. </a:t>
            </a:r>
          </a:p>
          <a:p>
            <a:pPr>
              <a:lnSpc>
                <a:spcPct val="150000"/>
              </a:lnSpc>
            </a:pPr>
            <a:r>
              <a:rPr lang="en-GB" sz="3200" dirty="0">
                <a:solidFill>
                  <a:srgbClr val="C00000"/>
                </a:solidFill>
              </a:rPr>
              <a:t>	</a:t>
            </a:r>
            <a:endParaRPr lang="en-GB" dirty="0"/>
          </a:p>
        </p:txBody>
      </p:sp>
      <p:sp>
        <p:nvSpPr>
          <p:cNvPr id="3" name="TextBox 2">
            <a:extLst>
              <a:ext uri="{FF2B5EF4-FFF2-40B4-BE49-F238E27FC236}">
                <a16:creationId xmlns:a16="http://schemas.microsoft.com/office/drawing/2014/main" id="{F12397B0-EAD6-4102-BF1B-624FD8CF5399}"/>
              </a:ext>
            </a:extLst>
          </p:cNvPr>
          <p:cNvSpPr txBox="1"/>
          <p:nvPr/>
        </p:nvSpPr>
        <p:spPr>
          <a:xfrm>
            <a:off x="1345728" y="2241746"/>
            <a:ext cx="9942901" cy="1292662"/>
          </a:xfrm>
          <a:prstGeom prst="rect">
            <a:avLst/>
          </a:prstGeom>
          <a:noFill/>
        </p:spPr>
        <p:txBody>
          <a:bodyPr wrap="square" rtlCol="0">
            <a:spAutoFit/>
          </a:bodyPr>
          <a:lstStyle/>
          <a:p>
            <a:r>
              <a:rPr lang="en-GB" sz="2000" i="1" dirty="0"/>
              <a:t>“The experience of school has a huge impact on their personal development… Confidence building is important and it helps to move through an environment that makes you feel better, for example, where there are pictures of mixed race people.” (The Voice)</a:t>
            </a:r>
          </a:p>
          <a:p>
            <a:endParaRPr lang="en-GB" dirty="0"/>
          </a:p>
        </p:txBody>
      </p:sp>
    </p:spTree>
    <p:extLst>
      <p:ext uri="{BB962C8B-B14F-4D97-AF65-F5344CB8AC3E}">
        <p14:creationId xmlns:p14="http://schemas.microsoft.com/office/powerpoint/2010/main" val="4149322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197404-14D3-404F-8270-CDCDDF8BBDE6}"/>
              </a:ext>
            </a:extLst>
          </p:cNvPr>
          <p:cNvSpPr txBox="1"/>
          <p:nvPr/>
        </p:nvSpPr>
        <p:spPr>
          <a:xfrm>
            <a:off x="543756" y="830566"/>
            <a:ext cx="10970581" cy="4862870"/>
          </a:xfrm>
          <a:prstGeom prst="rect">
            <a:avLst/>
          </a:prstGeom>
          <a:noFill/>
        </p:spPr>
        <p:txBody>
          <a:bodyPr wrap="square">
            <a:spAutoFit/>
          </a:bodyPr>
          <a:lstStyle/>
          <a:p>
            <a:pPr>
              <a:lnSpc>
                <a:spcPct val="150000"/>
              </a:lnSpc>
            </a:pPr>
            <a:r>
              <a:rPr lang="en-GB" sz="3600" dirty="0">
                <a:solidFill>
                  <a:srgbClr val="C00000"/>
                </a:solidFill>
              </a:rPr>
              <a:t>… and we can do more</a:t>
            </a:r>
          </a:p>
          <a:p>
            <a:pPr>
              <a:lnSpc>
                <a:spcPct val="150000"/>
              </a:lnSpc>
            </a:pPr>
            <a:r>
              <a:rPr lang="en-GB" sz="2400" dirty="0"/>
              <a:t>We can highlight the origin of key concepts in our teaching, especially ones that have not originated in Europe or North America.</a:t>
            </a:r>
          </a:p>
          <a:p>
            <a:pPr>
              <a:lnSpc>
                <a:spcPct val="150000"/>
              </a:lnSpc>
            </a:pPr>
            <a:r>
              <a:rPr lang="en-GB" sz="2400" dirty="0"/>
              <a:t>	Did you know the place holder ‘zero’ was invented in India?</a:t>
            </a:r>
          </a:p>
          <a:p>
            <a:pPr>
              <a:lnSpc>
                <a:spcPct val="150000"/>
              </a:lnSpc>
            </a:pPr>
            <a:endParaRPr lang="en-GB" sz="2400" dirty="0">
              <a:solidFill>
                <a:srgbClr val="C00000"/>
              </a:solidFill>
            </a:endParaRPr>
          </a:p>
          <a:p>
            <a:pPr>
              <a:lnSpc>
                <a:spcPct val="150000"/>
              </a:lnSpc>
            </a:pPr>
            <a:r>
              <a:rPr lang="en-GB" sz="2400" dirty="0"/>
              <a:t>Most importantly, we need to make sure BAFR and BCRB students have an opportunity to contribute and answer questions in every lesson.</a:t>
            </a:r>
          </a:p>
          <a:p>
            <a:pPr algn="r"/>
            <a:r>
              <a:rPr lang="en-GB" sz="2800" dirty="0">
                <a:solidFill>
                  <a:srgbClr val="C00000"/>
                </a:solidFill>
              </a:rPr>
              <a:t>Hear their voices – </a:t>
            </a:r>
            <a:r>
              <a:rPr lang="en-GB" sz="3200" dirty="0">
                <a:solidFill>
                  <a:srgbClr val="C00000"/>
                </a:solidFill>
              </a:rPr>
              <a:t>participating in debate – </a:t>
            </a:r>
            <a:r>
              <a:rPr lang="en-GB" sz="4000" dirty="0">
                <a:solidFill>
                  <a:srgbClr val="C00000"/>
                </a:solidFill>
              </a:rPr>
              <a:t>in every lesson</a:t>
            </a:r>
          </a:p>
        </p:txBody>
      </p:sp>
    </p:spTree>
    <p:extLst>
      <p:ext uri="{BB962C8B-B14F-4D97-AF65-F5344CB8AC3E}">
        <p14:creationId xmlns:p14="http://schemas.microsoft.com/office/powerpoint/2010/main" val="3796472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9621" y="599687"/>
            <a:ext cx="11012758" cy="6186309"/>
          </a:xfrm>
          <a:prstGeom prst="rect">
            <a:avLst/>
          </a:prstGeom>
          <a:noFill/>
        </p:spPr>
        <p:txBody>
          <a:bodyPr wrap="none" rtlCol="0">
            <a:spAutoFit/>
          </a:bodyPr>
          <a:lstStyle/>
          <a:p>
            <a:r>
              <a:rPr lang="en-GB" sz="3600" dirty="0" err="1"/>
              <a:t>Oracy</a:t>
            </a:r>
            <a:r>
              <a:rPr lang="en-GB" sz="3600" dirty="0"/>
              <a:t> Working Group</a:t>
            </a:r>
          </a:p>
          <a:p>
            <a:endParaRPr lang="en-GB" dirty="0"/>
          </a:p>
          <a:p>
            <a:pPr>
              <a:lnSpc>
                <a:spcPct val="150000"/>
              </a:lnSpc>
            </a:pPr>
            <a:r>
              <a:rPr lang="en-GB" sz="2400" dirty="0"/>
              <a:t>Led by Gemma McGuigan</a:t>
            </a:r>
          </a:p>
          <a:p>
            <a:pPr>
              <a:lnSpc>
                <a:spcPct val="150000"/>
              </a:lnSpc>
            </a:pPr>
            <a:r>
              <a:rPr lang="en-GB" sz="2400" dirty="0"/>
              <a:t>Last term we focused on presentation</a:t>
            </a:r>
          </a:p>
          <a:p>
            <a:pPr>
              <a:lnSpc>
                <a:spcPct val="150000"/>
              </a:lnSpc>
            </a:pPr>
            <a:r>
              <a:rPr lang="en-GB" sz="2400" dirty="0"/>
              <a:t>Rachel Bull fed back on a strategy she used in Science with Year 7s</a:t>
            </a:r>
          </a:p>
          <a:p>
            <a:pPr>
              <a:lnSpc>
                <a:spcPct val="150000"/>
              </a:lnSpc>
            </a:pPr>
            <a:r>
              <a:rPr lang="en-GB" sz="2400" dirty="0"/>
              <a:t>Students created a poster and presented it to their peers</a:t>
            </a:r>
          </a:p>
          <a:p>
            <a:pPr>
              <a:lnSpc>
                <a:spcPct val="150000"/>
              </a:lnSpc>
            </a:pPr>
            <a:r>
              <a:rPr lang="en-GB" sz="2400" dirty="0"/>
              <a:t>The students assessed each others’ presentations</a:t>
            </a:r>
          </a:p>
          <a:p>
            <a:pPr>
              <a:lnSpc>
                <a:spcPct val="150000"/>
              </a:lnSpc>
            </a:pPr>
            <a:r>
              <a:rPr lang="en-GB" sz="2400" dirty="0"/>
              <a:t>They used a pro-forma to formalise their feedback</a:t>
            </a:r>
          </a:p>
          <a:p>
            <a:pPr>
              <a:lnSpc>
                <a:spcPct val="150000"/>
              </a:lnSpc>
            </a:pPr>
            <a:r>
              <a:rPr lang="en-GB" sz="2400" dirty="0"/>
              <a:t>This is the idea that I pinched…</a:t>
            </a:r>
          </a:p>
          <a:p>
            <a:pPr>
              <a:lnSpc>
                <a:spcPct val="150000"/>
              </a:lnSpc>
            </a:pPr>
            <a:r>
              <a:rPr lang="en-GB" sz="2400" i="1" dirty="0">
                <a:solidFill>
                  <a:srgbClr val="FF0000"/>
                </a:solidFill>
              </a:rPr>
              <a:t>And I listened to the emphasis placed on </a:t>
            </a:r>
            <a:r>
              <a:rPr lang="en-GB" sz="2400" b="1" i="1" dirty="0">
                <a:solidFill>
                  <a:srgbClr val="FF0000"/>
                </a:solidFill>
              </a:rPr>
              <a:t>Student Voice </a:t>
            </a:r>
            <a:r>
              <a:rPr lang="en-GB" sz="2400" i="1" dirty="0">
                <a:solidFill>
                  <a:srgbClr val="FF0000"/>
                </a:solidFill>
              </a:rPr>
              <a:t>in the recent deep dive program</a:t>
            </a:r>
          </a:p>
          <a:p>
            <a:pPr>
              <a:lnSpc>
                <a:spcPct val="150000"/>
              </a:lnSpc>
            </a:pPr>
            <a:endParaRPr lang="en-GB" sz="2400" dirty="0"/>
          </a:p>
          <a:p>
            <a:endParaRPr lang="en-GB" dirty="0"/>
          </a:p>
        </p:txBody>
      </p:sp>
    </p:spTree>
    <p:extLst>
      <p:ext uri="{BB962C8B-B14F-4D97-AF65-F5344CB8AC3E}">
        <p14:creationId xmlns:p14="http://schemas.microsoft.com/office/powerpoint/2010/main" val="319944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fade">
                                      <p:cBhvr>
                                        <p:cTn id="7" dur="1000"/>
                                        <p:tgtEl>
                                          <p:spTgt spid="2">
                                            <p:txEl>
                                              <p:pRg st="9" end="9"/>
                                            </p:txEl>
                                          </p:spTgt>
                                        </p:tgtEl>
                                      </p:cBhvr>
                                    </p:animEffect>
                                    <p:anim calcmode="lin" valueType="num">
                                      <p:cBhvr>
                                        <p:cTn id="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7289" y="676469"/>
            <a:ext cx="5897384" cy="5355312"/>
          </a:xfrm>
          <a:prstGeom prst="rect">
            <a:avLst/>
          </a:prstGeom>
          <a:noFill/>
        </p:spPr>
        <p:txBody>
          <a:bodyPr wrap="none" rtlCol="0">
            <a:spAutoFit/>
          </a:bodyPr>
          <a:lstStyle/>
          <a:p>
            <a:r>
              <a:rPr lang="en-GB" sz="3600" dirty="0"/>
              <a:t>Translating into Mathematics</a:t>
            </a:r>
          </a:p>
          <a:p>
            <a:endParaRPr lang="en-GB" dirty="0"/>
          </a:p>
          <a:p>
            <a:r>
              <a:rPr lang="en-GB" sz="2400" dirty="0"/>
              <a:t>Identified upcoming topics</a:t>
            </a:r>
          </a:p>
          <a:p>
            <a:endParaRPr lang="en-GB" sz="2400" dirty="0"/>
          </a:p>
          <a:p>
            <a:r>
              <a:rPr lang="en-GB" sz="2400" dirty="0"/>
              <a:t>Students were taught the basics</a:t>
            </a:r>
          </a:p>
          <a:p>
            <a:endParaRPr lang="en-GB" sz="2400" dirty="0"/>
          </a:p>
          <a:p>
            <a:r>
              <a:rPr lang="en-GB" sz="2400" dirty="0" err="1"/>
              <a:t>Scaffolded</a:t>
            </a:r>
            <a:r>
              <a:rPr lang="en-GB" sz="2400" dirty="0"/>
              <a:t> worksheet of four questions</a:t>
            </a:r>
          </a:p>
          <a:p>
            <a:endParaRPr lang="en-GB" sz="2400" dirty="0"/>
          </a:p>
          <a:p>
            <a:r>
              <a:rPr lang="en-GB" sz="2400" dirty="0"/>
              <a:t>Students prepared two answers as homework</a:t>
            </a:r>
          </a:p>
          <a:p>
            <a:endParaRPr lang="en-GB" sz="2400" dirty="0"/>
          </a:p>
          <a:p>
            <a:r>
              <a:rPr lang="en-GB" sz="2400" dirty="0"/>
              <a:t>Students presented to their partner</a:t>
            </a:r>
          </a:p>
          <a:p>
            <a:endParaRPr lang="en-GB" sz="2400" dirty="0"/>
          </a:p>
          <a:p>
            <a:r>
              <a:rPr lang="en-GB" sz="2400" dirty="0"/>
              <a:t>Partner fed back using the pro-forma</a:t>
            </a:r>
          </a:p>
          <a:p>
            <a:endParaRPr lang="en-GB" sz="2400" dirty="0"/>
          </a:p>
        </p:txBody>
      </p:sp>
      <p:sp>
        <p:nvSpPr>
          <p:cNvPr id="3" name="TextBox 2"/>
          <p:cNvSpPr txBox="1"/>
          <p:nvPr/>
        </p:nvSpPr>
        <p:spPr>
          <a:xfrm>
            <a:off x="6906270" y="1397451"/>
            <a:ext cx="4874398" cy="2800767"/>
          </a:xfrm>
          <a:prstGeom prst="rect">
            <a:avLst/>
          </a:prstGeom>
          <a:noFill/>
        </p:spPr>
        <p:txBody>
          <a:bodyPr wrap="square" rtlCol="0">
            <a:spAutoFit/>
          </a:bodyPr>
          <a:lstStyle/>
          <a:p>
            <a:r>
              <a:rPr lang="en-GB" sz="3200" dirty="0"/>
              <a:t>Marking &amp; Feedback</a:t>
            </a:r>
          </a:p>
          <a:p>
            <a:endParaRPr lang="en-GB" sz="2400" dirty="0"/>
          </a:p>
          <a:p>
            <a:r>
              <a:rPr lang="en-GB" sz="2400" dirty="0">
                <a:solidFill>
                  <a:srgbClr val="FF0000"/>
                </a:solidFill>
              </a:rPr>
              <a:t>Outcomes were measured using  the online skills test facility on </a:t>
            </a:r>
            <a:r>
              <a:rPr lang="en-GB" sz="2400" dirty="0" err="1">
                <a:solidFill>
                  <a:srgbClr val="FF0000"/>
                </a:solidFill>
              </a:rPr>
              <a:t>Kerboodle</a:t>
            </a:r>
            <a:endParaRPr lang="en-GB" sz="2400" dirty="0">
              <a:solidFill>
                <a:srgbClr val="FF0000"/>
              </a:solidFill>
            </a:endParaRPr>
          </a:p>
          <a:p>
            <a:endParaRPr lang="en-GB" sz="2400" dirty="0"/>
          </a:p>
          <a:p>
            <a:r>
              <a:rPr lang="en-GB" sz="2400" dirty="0">
                <a:solidFill>
                  <a:schemeClr val="accent6">
                    <a:lumMod val="75000"/>
                  </a:schemeClr>
                </a:solidFill>
              </a:rPr>
              <a:t>Student Voice response was garnered through an MS Teams survey</a:t>
            </a:r>
          </a:p>
        </p:txBody>
      </p:sp>
      <p:sp>
        <p:nvSpPr>
          <p:cNvPr id="4" name="TextBox 3">
            <a:extLst>
              <a:ext uri="{FF2B5EF4-FFF2-40B4-BE49-F238E27FC236}">
                <a16:creationId xmlns:a16="http://schemas.microsoft.com/office/drawing/2014/main" id="{F8288932-8018-4525-B11D-108F06AB130D}"/>
              </a:ext>
            </a:extLst>
          </p:cNvPr>
          <p:cNvSpPr txBox="1"/>
          <p:nvPr/>
        </p:nvSpPr>
        <p:spPr>
          <a:xfrm>
            <a:off x="7339178" y="5288042"/>
            <a:ext cx="4008582" cy="1477328"/>
          </a:xfrm>
          <a:prstGeom prst="wedgeRectCallout">
            <a:avLst>
              <a:gd name="adj1" fmla="val -98252"/>
              <a:gd name="adj2" fmla="val -34455"/>
            </a:avLst>
          </a:prstGeom>
          <a:noFill/>
          <a:ln w="38100">
            <a:solidFill>
              <a:srgbClr val="00B0F0"/>
            </a:solidFill>
          </a:ln>
        </p:spPr>
        <p:txBody>
          <a:bodyPr wrap="square" rtlCol="0">
            <a:spAutoFit/>
          </a:bodyPr>
          <a:lstStyle/>
          <a:p>
            <a:endParaRPr lang="en-GB" dirty="0">
              <a:latin typeface="Comic Sans MS" panose="030F0702030302020204" pitchFamily="66" charset="0"/>
            </a:endParaRPr>
          </a:p>
          <a:p>
            <a:pPr algn="ctr">
              <a:lnSpc>
                <a:spcPct val="150000"/>
              </a:lnSpc>
            </a:pPr>
            <a:r>
              <a:rPr lang="en-GB" dirty="0">
                <a:latin typeface="Comic Sans MS" panose="030F0702030302020204" pitchFamily="66" charset="0"/>
              </a:rPr>
              <a:t>Ryan Crockford was particularly hot on how I could improve…</a:t>
            </a:r>
          </a:p>
          <a:p>
            <a:endParaRPr lang="en-GB" dirty="0">
              <a:latin typeface="Comic Sans MS" panose="030F0702030302020204" pitchFamily="66" charset="0"/>
            </a:endParaRPr>
          </a:p>
        </p:txBody>
      </p:sp>
    </p:spTree>
    <p:extLst>
      <p:ext uri="{BB962C8B-B14F-4D97-AF65-F5344CB8AC3E}">
        <p14:creationId xmlns:p14="http://schemas.microsoft.com/office/powerpoint/2010/main" val="2376126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a:extLst>
              <a:ext uri="{FF2B5EF4-FFF2-40B4-BE49-F238E27FC236}">
                <a16:creationId xmlns:a16="http://schemas.microsoft.com/office/drawing/2014/main" id="{C815E206-DBB5-4BF7-98F1-6E60ACFC49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807" r="15996"/>
          <a:stretch/>
        </p:blipFill>
        <p:spPr bwMode="auto">
          <a:xfrm>
            <a:off x="3962213" y="2243119"/>
            <a:ext cx="3850755" cy="242666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5" name="Picture 10">
            <a:extLst>
              <a:ext uri="{FF2B5EF4-FFF2-40B4-BE49-F238E27FC236}">
                <a16:creationId xmlns:a16="http://schemas.microsoft.com/office/drawing/2014/main" id="{8CDB4522-3FF4-4610-9E87-EA5A860DFC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709" r="15996" b="1861"/>
          <a:stretch/>
        </p:blipFill>
        <p:spPr bwMode="auto">
          <a:xfrm>
            <a:off x="8162792" y="2324462"/>
            <a:ext cx="3636940" cy="224912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0" name="TextBox 19">
            <a:extLst>
              <a:ext uri="{FF2B5EF4-FFF2-40B4-BE49-F238E27FC236}">
                <a16:creationId xmlns:a16="http://schemas.microsoft.com/office/drawing/2014/main" id="{A335E530-882E-43D2-B8B0-9DF68AF3C15E}"/>
              </a:ext>
            </a:extLst>
          </p:cNvPr>
          <p:cNvSpPr txBox="1"/>
          <p:nvPr/>
        </p:nvSpPr>
        <p:spPr>
          <a:xfrm>
            <a:off x="3211845" y="1194645"/>
            <a:ext cx="5768310" cy="523220"/>
          </a:xfrm>
          <a:prstGeom prst="rect">
            <a:avLst/>
          </a:prstGeom>
          <a:noFill/>
        </p:spPr>
        <p:txBody>
          <a:bodyPr wrap="none" rtlCol="0">
            <a:spAutoFit/>
          </a:bodyPr>
          <a:lstStyle/>
          <a:p>
            <a:r>
              <a:rPr lang="en-GB" sz="2800" dirty="0"/>
              <a:t>Online Skills Test % Score Distributions</a:t>
            </a:r>
          </a:p>
        </p:txBody>
      </p:sp>
      <p:sp>
        <p:nvSpPr>
          <p:cNvPr id="21" name="TextBox 20">
            <a:extLst>
              <a:ext uri="{FF2B5EF4-FFF2-40B4-BE49-F238E27FC236}">
                <a16:creationId xmlns:a16="http://schemas.microsoft.com/office/drawing/2014/main" id="{A49D2DF2-58B4-4568-BBAC-A04C767CDD6A}"/>
              </a:ext>
            </a:extLst>
          </p:cNvPr>
          <p:cNvSpPr txBox="1"/>
          <p:nvPr/>
        </p:nvSpPr>
        <p:spPr>
          <a:xfrm>
            <a:off x="6853241" y="2623144"/>
            <a:ext cx="756426" cy="369332"/>
          </a:xfrm>
          <a:prstGeom prst="rect">
            <a:avLst/>
          </a:prstGeom>
          <a:noFill/>
        </p:spPr>
        <p:txBody>
          <a:bodyPr wrap="none" rtlCol="0">
            <a:spAutoFit/>
          </a:bodyPr>
          <a:lstStyle/>
          <a:p>
            <a:r>
              <a:rPr lang="en-GB" dirty="0"/>
              <a:t>Year 8</a:t>
            </a:r>
          </a:p>
        </p:txBody>
      </p:sp>
      <p:sp>
        <p:nvSpPr>
          <p:cNvPr id="22" name="TextBox 21">
            <a:extLst>
              <a:ext uri="{FF2B5EF4-FFF2-40B4-BE49-F238E27FC236}">
                <a16:creationId xmlns:a16="http://schemas.microsoft.com/office/drawing/2014/main" id="{83410E10-7DD3-455E-B6B1-5B083D970272}"/>
              </a:ext>
            </a:extLst>
          </p:cNvPr>
          <p:cNvSpPr txBox="1"/>
          <p:nvPr/>
        </p:nvSpPr>
        <p:spPr>
          <a:xfrm>
            <a:off x="10859110" y="2623144"/>
            <a:ext cx="940622" cy="369332"/>
          </a:xfrm>
          <a:prstGeom prst="rect">
            <a:avLst/>
          </a:prstGeom>
          <a:noFill/>
        </p:spPr>
        <p:txBody>
          <a:bodyPr wrap="square" rtlCol="0">
            <a:spAutoFit/>
          </a:bodyPr>
          <a:lstStyle/>
          <a:p>
            <a:r>
              <a:rPr lang="en-GB" dirty="0"/>
              <a:t>Year 9</a:t>
            </a:r>
          </a:p>
        </p:txBody>
      </p:sp>
      <p:sp>
        <p:nvSpPr>
          <p:cNvPr id="23" name="TextBox 22">
            <a:extLst>
              <a:ext uri="{FF2B5EF4-FFF2-40B4-BE49-F238E27FC236}">
                <a16:creationId xmlns:a16="http://schemas.microsoft.com/office/drawing/2014/main" id="{9A614F5E-344F-4F98-BDCF-66129F8C563B}"/>
              </a:ext>
            </a:extLst>
          </p:cNvPr>
          <p:cNvSpPr txBox="1"/>
          <p:nvPr/>
        </p:nvSpPr>
        <p:spPr>
          <a:xfrm>
            <a:off x="683008" y="5000609"/>
            <a:ext cx="10996897" cy="1015663"/>
          </a:xfrm>
          <a:prstGeom prst="rect">
            <a:avLst/>
          </a:prstGeom>
          <a:noFill/>
        </p:spPr>
        <p:txBody>
          <a:bodyPr wrap="square" rtlCol="0">
            <a:spAutoFit/>
          </a:bodyPr>
          <a:lstStyle/>
          <a:p>
            <a:r>
              <a:rPr lang="en-GB" sz="2000" dirty="0"/>
              <a:t>Year 8 has a disappointing negative skew for all reflecting both the impact of the pandemic during transition from KS2 and disruption to learning during Autumn term. Contrast with Years 7 and 9, where there is a more normally distributed pattern, with few students doing poorly.</a:t>
            </a:r>
          </a:p>
        </p:txBody>
      </p:sp>
      <p:sp>
        <p:nvSpPr>
          <p:cNvPr id="43" name="TextBox 42"/>
          <p:cNvSpPr txBox="1"/>
          <p:nvPr/>
        </p:nvSpPr>
        <p:spPr>
          <a:xfrm>
            <a:off x="478823" y="347472"/>
            <a:ext cx="3139962" cy="646331"/>
          </a:xfrm>
          <a:prstGeom prst="rect">
            <a:avLst/>
          </a:prstGeom>
          <a:noFill/>
        </p:spPr>
        <p:txBody>
          <a:bodyPr wrap="none" rtlCol="0">
            <a:spAutoFit/>
          </a:bodyPr>
          <a:lstStyle/>
          <a:p>
            <a:r>
              <a:rPr lang="en-GB" sz="3600" dirty="0"/>
              <a:t>A Mixed Picture</a:t>
            </a:r>
          </a:p>
        </p:txBody>
      </p:sp>
      <p:pic>
        <p:nvPicPr>
          <p:cNvPr id="2050" name="Picture 2">
            <a:extLst>
              <a:ext uri="{FF2B5EF4-FFF2-40B4-BE49-F238E27FC236}">
                <a16:creationId xmlns:a16="http://schemas.microsoft.com/office/drawing/2014/main" id="{5EAEC931-9CA9-40A5-8417-4270807A82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935" r="17900"/>
          <a:stretch/>
        </p:blipFill>
        <p:spPr bwMode="auto">
          <a:xfrm>
            <a:off x="272583" y="2324462"/>
            <a:ext cx="3653265" cy="23309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1" name="TextBox 10">
            <a:extLst>
              <a:ext uri="{FF2B5EF4-FFF2-40B4-BE49-F238E27FC236}">
                <a16:creationId xmlns:a16="http://schemas.microsoft.com/office/drawing/2014/main" id="{DA41E166-C4F1-4182-A29E-71AEFC51E716}"/>
              </a:ext>
            </a:extLst>
          </p:cNvPr>
          <p:cNvSpPr txBox="1"/>
          <p:nvPr/>
        </p:nvSpPr>
        <p:spPr>
          <a:xfrm>
            <a:off x="811457" y="2623144"/>
            <a:ext cx="756426" cy="369332"/>
          </a:xfrm>
          <a:prstGeom prst="rect">
            <a:avLst/>
          </a:prstGeom>
          <a:noFill/>
        </p:spPr>
        <p:txBody>
          <a:bodyPr wrap="none" rtlCol="0">
            <a:spAutoFit/>
          </a:bodyPr>
          <a:lstStyle/>
          <a:p>
            <a:r>
              <a:rPr lang="en-GB" dirty="0"/>
              <a:t>Year 7</a:t>
            </a:r>
          </a:p>
        </p:txBody>
      </p:sp>
    </p:spTree>
    <p:extLst>
      <p:ext uri="{BB962C8B-B14F-4D97-AF65-F5344CB8AC3E}">
        <p14:creationId xmlns:p14="http://schemas.microsoft.com/office/powerpoint/2010/main" val="929564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2B7ADD74-63DB-47FA-B45C-6D6744C72C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 t="13908" r="20099" b="2869"/>
          <a:stretch/>
        </p:blipFill>
        <p:spPr bwMode="auto">
          <a:xfrm>
            <a:off x="4794274" y="320350"/>
            <a:ext cx="3342602" cy="335862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7" name="Picture 8">
            <a:extLst>
              <a:ext uri="{FF2B5EF4-FFF2-40B4-BE49-F238E27FC236}">
                <a16:creationId xmlns:a16="http://schemas.microsoft.com/office/drawing/2014/main" id="{09FDE6EC-B54D-4231-9201-0C629DC100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236" r="18810"/>
          <a:stretch/>
        </p:blipFill>
        <p:spPr bwMode="auto">
          <a:xfrm>
            <a:off x="8355437" y="3756836"/>
            <a:ext cx="3200864" cy="300809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2811631D-4BFC-45ED-986A-0CDC78D5C31E}"/>
              </a:ext>
            </a:extLst>
          </p:cNvPr>
          <p:cNvSpPr txBox="1"/>
          <p:nvPr/>
        </p:nvSpPr>
        <p:spPr>
          <a:xfrm>
            <a:off x="8398886" y="2970305"/>
            <a:ext cx="3505130" cy="584775"/>
          </a:xfrm>
          <a:prstGeom prst="rect">
            <a:avLst/>
          </a:prstGeom>
          <a:solidFill>
            <a:schemeClr val="bg1"/>
          </a:solidFill>
        </p:spPr>
        <p:txBody>
          <a:bodyPr wrap="square" rtlCol="0">
            <a:spAutoFit/>
          </a:bodyPr>
          <a:lstStyle/>
          <a:p>
            <a:r>
              <a:rPr lang="en-GB" sz="1600" dirty="0"/>
              <a:t>Being able to explain my topic to my peer helped me to understand the topic</a:t>
            </a:r>
          </a:p>
        </p:txBody>
      </p:sp>
      <p:sp>
        <p:nvSpPr>
          <p:cNvPr id="10" name="TextBox 9">
            <a:extLst>
              <a:ext uri="{FF2B5EF4-FFF2-40B4-BE49-F238E27FC236}">
                <a16:creationId xmlns:a16="http://schemas.microsoft.com/office/drawing/2014/main" id="{15BF2446-FF20-44F7-9D91-287D72474BCF}"/>
              </a:ext>
            </a:extLst>
          </p:cNvPr>
          <p:cNvSpPr txBox="1"/>
          <p:nvPr/>
        </p:nvSpPr>
        <p:spPr>
          <a:xfrm>
            <a:off x="8330357" y="333764"/>
            <a:ext cx="2308735" cy="830997"/>
          </a:xfrm>
          <a:prstGeom prst="rect">
            <a:avLst/>
          </a:prstGeom>
          <a:solidFill>
            <a:schemeClr val="bg1"/>
          </a:solidFill>
        </p:spPr>
        <p:txBody>
          <a:bodyPr wrap="square" rtlCol="0">
            <a:spAutoFit/>
          </a:bodyPr>
          <a:lstStyle/>
          <a:p>
            <a:r>
              <a:rPr lang="en-GB" sz="1600" dirty="0"/>
              <a:t>The presentation exercise helped me to be more confident in Mathematics</a:t>
            </a:r>
          </a:p>
        </p:txBody>
      </p:sp>
      <p:graphicFrame>
        <p:nvGraphicFramePr>
          <p:cNvPr id="11" name="Table 10">
            <a:extLst>
              <a:ext uri="{FF2B5EF4-FFF2-40B4-BE49-F238E27FC236}">
                <a16:creationId xmlns:a16="http://schemas.microsoft.com/office/drawing/2014/main" id="{5CFDC1B2-B626-4458-B5FB-13EC8BDF7E5B}"/>
              </a:ext>
            </a:extLst>
          </p:cNvPr>
          <p:cNvGraphicFramePr>
            <a:graphicFrameLocks noGrp="1"/>
          </p:cNvGraphicFramePr>
          <p:nvPr>
            <p:extLst>
              <p:ext uri="{D42A27DB-BD31-4B8C-83A1-F6EECF244321}">
                <p14:modId xmlns:p14="http://schemas.microsoft.com/office/powerpoint/2010/main" val="2518570030"/>
              </p:ext>
            </p:extLst>
          </p:nvPr>
        </p:nvGraphicFramePr>
        <p:xfrm>
          <a:off x="236138" y="320351"/>
          <a:ext cx="4339575" cy="6321609"/>
        </p:xfrm>
        <a:graphic>
          <a:graphicData uri="http://schemas.openxmlformats.org/drawingml/2006/table">
            <a:tbl>
              <a:tblPr firstRow="1" firstCol="1" bandRow="1">
                <a:tableStyleId>{5C22544A-7EE6-4342-B048-85BDC9FD1C3A}</a:tableStyleId>
              </a:tblPr>
              <a:tblGrid>
                <a:gridCol w="4339575">
                  <a:extLst>
                    <a:ext uri="{9D8B030D-6E8A-4147-A177-3AD203B41FA5}">
                      <a16:colId xmlns:a16="http://schemas.microsoft.com/office/drawing/2014/main" val="447166896"/>
                    </a:ext>
                  </a:extLst>
                </a:gridCol>
              </a:tblGrid>
              <a:tr h="1499571">
                <a:tc>
                  <a:txBody>
                    <a:bodyPr/>
                    <a:lstStyle/>
                    <a:p>
                      <a:pPr>
                        <a:lnSpc>
                          <a:spcPct val="107000"/>
                        </a:lnSpc>
                        <a:spcAft>
                          <a:spcPts val="800"/>
                        </a:spcAft>
                      </a:pPr>
                      <a:r>
                        <a:rPr lang="en-GB" sz="1600" b="0" dirty="0">
                          <a:effectLst/>
                        </a:rPr>
                        <a:t>Sharing my work with my partner helped me understand how I had done things and maybe if I could have improved something if I had missed it out. (Year 8)</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ctr"/>
                </a:tc>
                <a:extLst>
                  <a:ext uri="{0D108BD9-81ED-4DB2-BD59-A6C34878D82A}">
                    <a16:rowId xmlns:a16="http://schemas.microsoft.com/office/drawing/2014/main" val="328711874"/>
                  </a:ext>
                </a:extLst>
              </a:tr>
              <a:tr h="2601158">
                <a:tc>
                  <a:txBody>
                    <a:bodyPr/>
                    <a:lstStyle/>
                    <a:p>
                      <a:pPr>
                        <a:lnSpc>
                          <a:spcPct val="107000"/>
                        </a:lnSpc>
                        <a:spcAft>
                          <a:spcPts val="800"/>
                        </a:spcAft>
                      </a:pP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b">
                    <a:solidFill>
                      <a:schemeClr val="bg1"/>
                    </a:solidFill>
                  </a:tcPr>
                </a:tc>
                <a:extLst>
                  <a:ext uri="{0D108BD9-81ED-4DB2-BD59-A6C34878D82A}">
                    <a16:rowId xmlns:a16="http://schemas.microsoft.com/office/drawing/2014/main" val="4016724578"/>
                  </a:ext>
                </a:extLst>
              </a:tr>
              <a:tr h="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0" dirty="0">
                          <a:effectLst/>
                        </a:rPr>
                        <a:t>It helped me understand percentages a bit </a:t>
                      </a:r>
                      <a:br>
                        <a:rPr lang="en-GB" sz="1600" b="0" dirty="0">
                          <a:effectLst/>
                        </a:rPr>
                      </a:br>
                      <a:r>
                        <a:rPr lang="en-GB" sz="1600" b="0" dirty="0">
                          <a:effectLst/>
                        </a:rPr>
                        <a:t>better when explaining it rather than just </a:t>
                      </a:r>
                      <a:br>
                        <a:rPr lang="en-GB" sz="1600" b="0" dirty="0">
                          <a:effectLst/>
                        </a:rPr>
                      </a:br>
                      <a:r>
                        <a:rPr lang="en-GB" sz="1600" b="0" dirty="0">
                          <a:effectLst/>
                        </a:rPr>
                        <a:t>writing it. (Year 8)</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b"/>
                </a:tc>
                <a:extLst>
                  <a:ext uri="{0D108BD9-81ED-4DB2-BD59-A6C34878D82A}">
                    <a16:rowId xmlns:a16="http://schemas.microsoft.com/office/drawing/2014/main" val="2861472964"/>
                  </a:ext>
                </a:extLst>
              </a:tr>
              <a:tr h="1175416">
                <a:tc>
                  <a:txBody>
                    <a:bodyPr/>
                    <a:lstStyle/>
                    <a:p>
                      <a:pPr>
                        <a:lnSpc>
                          <a:spcPct val="107000"/>
                        </a:lnSpc>
                        <a:spcAft>
                          <a:spcPts val="800"/>
                        </a:spcAft>
                      </a:pPr>
                      <a:r>
                        <a:rPr lang="en-GB" sz="1600" b="0" dirty="0">
                          <a:effectLst/>
                        </a:rPr>
                        <a:t>… doing presentations helped me much more as I can explain in my own way how to solve the question and would love to do more... (Year 8)</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ctr"/>
                </a:tc>
                <a:extLst>
                  <a:ext uri="{0D108BD9-81ED-4DB2-BD59-A6C34878D82A}">
                    <a16:rowId xmlns:a16="http://schemas.microsoft.com/office/drawing/2014/main" val="1937228591"/>
                  </a:ext>
                </a:extLst>
              </a:tr>
            </a:tbl>
          </a:graphicData>
        </a:graphic>
      </p:graphicFrame>
      <p:graphicFrame>
        <p:nvGraphicFramePr>
          <p:cNvPr id="15" name="Table 10">
            <a:extLst>
              <a:ext uri="{FF2B5EF4-FFF2-40B4-BE49-F238E27FC236}">
                <a16:creationId xmlns:a16="http://schemas.microsoft.com/office/drawing/2014/main" id="{FF724A52-1BE6-4C69-893E-DA17297C16AA}"/>
              </a:ext>
            </a:extLst>
          </p:cNvPr>
          <p:cNvGraphicFramePr>
            <a:graphicFrameLocks noGrp="1"/>
          </p:cNvGraphicFramePr>
          <p:nvPr>
            <p:extLst>
              <p:ext uri="{D42A27DB-BD31-4B8C-83A1-F6EECF244321}">
                <p14:modId xmlns:p14="http://schemas.microsoft.com/office/powerpoint/2010/main" val="1510864281"/>
              </p:ext>
            </p:extLst>
          </p:nvPr>
        </p:nvGraphicFramePr>
        <p:xfrm>
          <a:off x="8444722" y="2125197"/>
          <a:ext cx="961748" cy="643352"/>
        </p:xfrm>
        <a:graphic>
          <a:graphicData uri="http://schemas.openxmlformats.org/drawingml/2006/table">
            <a:tbl>
              <a:tblPr firstRow="1" bandRow="1">
                <a:tableStyleId>{5C22544A-7EE6-4342-B048-85BDC9FD1C3A}</a:tableStyleId>
              </a:tblPr>
              <a:tblGrid>
                <a:gridCol w="961748">
                  <a:extLst>
                    <a:ext uri="{9D8B030D-6E8A-4147-A177-3AD203B41FA5}">
                      <a16:colId xmlns:a16="http://schemas.microsoft.com/office/drawing/2014/main" val="2179071900"/>
                    </a:ext>
                  </a:extLst>
                </a:gridCol>
              </a:tblGrid>
              <a:tr h="3216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BAFR/BCRB</a:t>
                      </a:r>
                    </a:p>
                  </a:txBody>
                  <a:tcPr anchor="ctr">
                    <a:solidFill>
                      <a:srgbClr val="4472C4"/>
                    </a:solidFill>
                  </a:tcPr>
                </a:tc>
                <a:extLst>
                  <a:ext uri="{0D108BD9-81ED-4DB2-BD59-A6C34878D82A}">
                    <a16:rowId xmlns:a16="http://schemas.microsoft.com/office/drawing/2014/main" val="1452930010"/>
                  </a:ext>
                </a:extLst>
              </a:tr>
              <a:tr h="3216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Other</a:t>
                      </a:r>
                    </a:p>
                  </a:txBody>
                  <a:tcPr anchor="ctr">
                    <a:solidFill>
                      <a:srgbClr val="ED7D31"/>
                    </a:solidFill>
                  </a:tcPr>
                </a:tc>
                <a:extLst>
                  <a:ext uri="{0D108BD9-81ED-4DB2-BD59-A6C34878D82A}">
                    <a16:rowId xmlns:a16="http://schemas.microsoft.com/office/drawing/2014/main" val="2056026790"/>
                  </a:ext>
                </a:extLst>
              </a:tr>
            </a:tbl>
          </a:graphicData>
        </a:graphic>
      </p:graphicFrame>
      <p:sp>
        <p:nvSpPr>
          <p:cNvPr id="18" name="TextBox 17">
            <a:extLst>
              <a:ext uri="{FF2B5EF4-FFF2-40B4-BE49-F238E27FC236}">
                <a16:creationId xmlns:a16="http://schemas.microsoft.com/office/drawing/2014/main" id="{B7DC1F55-9798-45EB-91FD-6DB224AC6940}"/>
              </a:ext>
            </a:extLst>
          </p:cNvPr>
          <p:cNvSpPr txBox="1"/>
          <p:nvPr/>
        </p:nvSpPr>
        <p:spPr>
          <a:xfrm>
            <a:off x="5326281" y="3322844"/>
            <a:ext cx="3047629" cy="369332"/>
          </a:xfrm>
          <a:prstGeom prst="rect">
            <a:avLst/>
          </a:prstGeom>
          <a:solidFill>
            <a:schemeClr val="bg1"/>
          </a:solidFill>
        </p:spPr>
        <p:txBody>
          <a:bodyPr wrap="none" rtlCol="0">
            <a:spAutoFit/>
          </a:bodyPr>
          <a:lstStyle/>
          <a:p>
            <a:r>
              <a:rPr lang="en-GB" sz="900" dirty="0"/>
              <a:t>Not true at all   Slightly true   Somewhat true   Extremely true</a:t>
            </a:r>
          </a:p>
          <a:p>
            <a:pPr algn="ctr"/>
            <a:r>
              <a:rPr lang="en-GB" sz="900" dirty="0"/>
              <a:t>Answers</a:t>
            </a:r>
          </a:p>
        </p:txBody>
      </p:sp>
      <p:sp>
        <p:nvSpPr>
          <p:cNvPr id="16" name="TextBox 15">
            <a:extLst>
              <a:ext uri="{FF2B5EF4-FFF2-40B4-BE49-F238E27FC236}">
                <a16:creationId xmlns:a16="http://schemas.microsoft.com/office/drawing/2014/main" id="{E586CC53-F2FE-40C7-8C8E-16BEB6B57B9F}"/>
              </a:ext>
            </a:extLst>
          </p:cNvPr>
          <p:cNvSpPr txBox="1"/>
          <p:nvPr/>
        </p:nvSpPr>
        <p:spPr>
          <a:xfrm>
            <a:off x="8542472" y="6352984"/>
            <a:ext cx="3047629" cy="369332"/>
          </a:xfrm>
          <a:prstGeom prst="rect">
            <a:avLst/>
          </a:prstGeom>
          <a:solidFill>
            <a:schemeClr val="bg1"/>
          </a:solidFill>
        </p:spPr>
        <p:txBody>
          <a:bodyPr wrap="none" rtlCol="0">
            <a:spAutoFit/>
          </a:bodyPr>
          <a:lstStyle/>
          <a:p>
            <a:r>
              <a:rPr lang="en-GB" sz="900" dirty="0"/>
              <a:t>Not true at all   Slightly true   Somewhat true   Extremely true</a:t>
            </a:r>
          </a:p>
          <a:p>
            <a:pPr algn="ctr"/>
            <a:r>
              <a:rPr lang="en-GB" sz="900" dirty="0"/>
              <a:t>Answers</a:t>
            </a:r>
          </a:p>
        </p:txBody>
      </p:sp>
      <p:pic>
        <p:nvPicPr>
          <p:cNvPr id="3074" name="Picture 2" descr="Image result for Black student with megaphone">
            <a:extLst>
              <a:ext uri="{FF2B5EF4-FFF2-40B4-BE49-F238E27FC236}">
                <a16:creationId xmlns:a16="http://schemas.microsoft.com/office/drawing/2014/main" id="{2A7731AE-5A33-4334-AE3B-697C01229B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3295" b="19940"/>
          <a:stretch/>
        </p:blipFill>
        <p:spPr bwMode="auto">
          <a:xfrm>
            <a:off x="4936013" y="4274821"/>
            <a:ext cx="3200863" cy="2452797"/>
          </a:xfrm>
          <a:prstGeom prst="rect">
            <a:avLst/>
          </a:prstGeom>
          <a:noFill/>
          <a:extLst>
            <a:ext uri="{909E8E84-426E-40DD-AFC4-6F175D3DCCD1}">
              <a14:hiddenFill xmlns:a14="http://schemas.microsoft.com/office/drawing/2010/main">
                <a:solidFill>
                  <a:srgbClr val="FFFFFF"/>
                </a:solidFill>
              </a14:hiddenFill>
            </a:ext>
          </a:extLst>
        </p:spPr>
      </p:pic>
      <p:sp>
        <p:nvSpPr>
          <p:cNvPr id="3" name="Trapezoid 2">
            <a:extLst>
              <a:ext uri="{FF2B5EF4-FFF2-40B4-BE49-F238E27FC236}">
                <a16:creationId xmlns:a16="http://schemas.microsoft.com/office/drawing/2014/main" id="{64B6B35D-105F-4433-A5CB-4C3C5984D517}"/>
              </a:ext>
            </a:extLst>
          </p:cNvPr>
          <p:cNvSpPr/>
          <p:nvPr/>
        </p:nvSpPr>
        <p:spPr>
          <a:xfrm rot="7245651">
            <a:off x="3412171" y="1784873"/>
            <a:ext cx="2334358" cy="4250753"/>
          </a:xfrm>
          <a:prstGeom prst="trapezoid">
            <a:avLst>
              <a:gd name="adj" fmla="val 4214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rot="1836760">
            <a:off x="2154261" y="2693297"/>
            <a:ext cx="4297114" cy="1842183"/>
          </a:xfrm>
          <a:prstGeom prst="rect">
            <a:avLst/>
          </a:prstGeom>
          <a:noFill/>
        </p:spPr>
        <p:txBody>
          <a:bodyPr wrap="none" lIns="91440" tIns="45720" rIns="91440" bIns="45720">
            <a:prstTxWarp prst="textFadeRight">
              <a:avLst>
                <a:gd name="adj" fmla="val 36651"/>
              </a:avLst>
            </a:prstTxWarp>
            <a:spAutoFit/>
          </a:bodyPr>
          <a:lstStyle/>
          <a:p>
            <a:r>
              <a:rPr lang="en-GB" sz="5400" dirty="0"/>
              <a:t>student Voice</a:t>
            </a:r>
          </a:p>
        </p:txBody>
      </p:sp>
    </p:spTree>
    <p:extLst>
      <p:ext uri="{BB962C8B-B14F-4D97-AF65-F5344CB8AC3E}">
        <p14:creationId xmlns:p14="http://schemas.microsoft.com/office/powerpoint/2010/main" val="85792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B91192CC-1500-4E0A-B143-513861788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202" y="2367801"/>
            <a:ext cx="7922860" cy="41705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75DB3E0-BE12-4082-9B96-F3CDC101CE70}"/>
              </a:ext>
            </a:extLst>
          </p:cNvPr>
          <p:cNvSpPr txBox="1"/>
          <p:nvPr/>
        </p:nvSpPr>
        <p:spPr>
          <a:xfrm>
            <a:off x="1894124" y="5334395"/>
            <a:ext cx="1491114" cy="646331"/>
          </a:xfrm>
          <a:prstGeom prst="rect">
            <a:avLst/>
          </a:prstGeom>
          <a:noFill/>
        </p:spPr>
        <p:txBody>
          <a:bodyPr wrap="none" rtlCol="0">
            <a:spAutoFit/>
          </a:bodyPr>
          <a:lstStyle/>
          <a:p>
            <a:r>
              <a:rPr lang="en-GB" sz="3600" dirty="0">
                <a:solidFill>
                  <a:srgbClr val="FF0000"/>
                </a:solidFill>
                <a:effectLst>
                  <a:outerShdw blurRad="38100" dist="38100" dir="2700000" algn="tl">
                    <a:srgbClr val="000000">
                      <a:alpha val="43137"/>
                    </a:srgbClr>
                  </a:outerShdw>
                </a:effectLst>
                <a:latin typeface="Comic Sans MS" panose="030F0702030302020204" pitchFamily="66" charset="0"/>
              </a:rPr>
              <a:t>Teach</a:t>
            </a:r>
          </a:p>
        </p:txBody>
      </p:sp>
      <p:sp>
        <p:nvSpPr>
          <p:cNvPr id="3" name="Arrow: Right 2">
            <a:extLst>
              <a:ext uri="{FF2B5EF4-FFF2-40B4-BE49-F238E27FC236}">
                <a16:creationId xmlns:a16="http://schemas.microsoft.com/office/drawing/2014/main" id="{0F973DA5-A284-493E-83B1-0ABED9067751}"/>
              </a:ext>
            </a:extLst>
          </p:cNvPr>
          <p:cNvSpPr/>
          <p:nvPr/>
        </p:nvSpPr>
        <p:spPr>
          <a:xfrm>
            <a:off x="3658524" y="4620628"/>
            <a:ext cx="1829513" cy="29556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graphicFrame>
        <p:nvGraphicFramePr>
          <p:cNvPr id="5" name="Table 4">
            <a:extLst>
              <a:ext uri="{FF2B5EF4-FFF2-40B4-BE49-F238E27FC236}">
                <a16:creationId xmlns:a16="http://schemas.microsoft.com/office/drawing/2014/main" id="{5CFDC1B2-B626-4458-B5FB-13EC8BDF7E5B}"/>
              </a:ext>
            </a:extLst>
          </p:cNvPr>
          <p:cNvGraphicFramePr>
            <a:graphicFrameLocks noGrp="1"/>
          </p:cNvGraphicFramePr>
          <p:nvPr>
            <p:extLst>
              <p:ext uri="{D42A27DB-BD31-4B8C-83A1-F6EECF244321}">
                <p14:modId xmlns:p14="http://schemas.microsoft.com/office/powerpoint/2010/main" val="1129062588"/>
              </p:ext>
            </p:extLst>
          </p:nvPr>
        </p:nvGraphicFramePr>
        <p:xfrm>
          <a:off x="370010" y="467643"/>
          <a:ext cx="4539342" cy="3256352"/>
        </p:xfrm>
        <a:graphic>
          <a:graphicData uri="http://schemas.openxmlformats.org/drawingml/2006/table">
            <a:tbl>
              <a:tblPr firstRow="1" firstCol="1" bandRow="1">
                <a:tableStyleId>{5C22544A-7EE6-4342-B048-85BDC9FD1C3A}</a:tableStyleId>
              </a:tblPr>
              <a:tblGrid>
                <a:gridCol w="4539342">
                  <a:extLst>
                    <a:ext uri="{9D8B030D-6E8A-4147-A177-3AD203B41FA5}">
                      <a16:colId xmlns:a16="http://schemas.microsoft.com/office/drawing/2014/main" val="447166896"/>
                    </a:ext>
                  </a:extLst>
                </a:gridCol>
              </a:tblGrid>
              <a:tr h="0">
                <a:tc>
                  <a:txBody>
                    <a:bodyPr/>
                    <a:lstStyle/>
                    <a:p>
                      <a:pPr>
                        <a:lnSpc>
                          <a:spcPct val="107000"/>
                        </a:lnSpc>
                        <a:spcAft>
                          <a:spcPts val="800"/>
                        </a:spcAft>
                      </a:pPr>
                      <a:r>
                        <a:rPr lang="en-GB" sz="1600" b="0" dirty="0">
                          <a:effectLst/>
                        </a:rPr>
                        <a:t>I liked doing this because it helped me understand the topic by going through the steps and explaining it to someone else. </a:t>
                      </a:r>
                      <a:br>
                        <a:rPr lang="en-GB" sz="1600" b="0" dirty="0">
                          <a:effectLst/>
                        </a:rPr>
                      </a:br>
                      <a:r>
                        <a:rPr lang="en-GB" sz="1600" b="0" dirty="0">
                          <a:effectLst/>
                        </a:rPr>
                        <a:t>(Year 8)</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b"/>
                </a:tc>
                <a:extLst>
                  <a:ext uri="{0D108BD9-81ED-4DB2-BD59-A6C34878D82A}">
                    <a16:rowId xmlns:a16="http://schemas.microsoft.com/office/drawing/2014/main" val="2946891367"/>
                  </a:ext>
                </a:extLst>
              </a:tr>
              <a:tr h="384617">
                <a:tc>
                  <a:txBody>
                    <a:bodyPr/>
                    <a:lstStyle/>
                    <a:p>
                      <a:pPr>
                        <a:lnSpc>
                          <a:spcPct val="107000"/>
                        </a:lnSpc>
                        <a:spcAft>
                          <a:spcPts val="800"/>
                        </a:spcAft>
                      </a:pPr>
                      <a:r>
                        <a:rPr lang="en-GB" sz="1600" b="0" dirty="0">
                          <a:effectLst/>
                        </a:rPr>
                        <a:t>It helped to make sure [that I] know what I am doing right and wrong and to understand the topic enough to explain it to my partner. </a:t>
                      </a:r>
                      <a:br>
                        <a:rPr lang="en-GB" sz="1600" b="0" dirty="0">
                          <a:effectLst/>
                        </a:rPr>
                      </a:br>
                      <a:r>
                        <a:rPr lang="en-GB" sz="1600" b="0" dirty="0">
                          <a:effectLst/>
                        </a:rPr>
                        <a:t>(Year 9)</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137160" marB="137160" anchor="b"/>
                </a:tc>
                <a:extLst>
                  <a:ext uri="{0D108BD9-81ED-4DB2-BD59-A6C34878D82A}">
                    <a16:rowId xmlns:a16="http://schemas.microsoft.com/office/drawing/2014/main" val="1787294496"/>
                  </a:ext>
                </a:extLst>
              </a:tr>
              <a:tr h="643580">
                <a:tc>
                  <a:txBody>
                    <a:bodyPr/>
                    <a:lstStyle/>
                    <a:p>
                      <a:pPr algn="ctr">
                        <a:lnSpc>
                          <a:spcPct val="107000"/>
                        </a:lnSpc>
                        <a:spcAft>
                          <a:spcPts val="800"/>
                        </a:spcAft>
                      </a:pPr>
                      <a:r>
                        <a:rPr lang="en-GB" sz="1800" b="0" dirty="0">
                          <a:effectLst/>
                        </a:rPr>
                        <a:t>Very helpful Thank you! (Year 9)</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311" marR="46311" marT="36449" marB="36449" anchor="ctr"/>
                </a:tc>
                <a:extLst>
                  <a:ext uri="{0D108BD9-81ED-4DB2-BD59-A6C34878D82A}">
                    <a16:rowId xmlns:a16="http://schemas.microsoft.com/office/drawing/2014/main" val="3661001372"/>
                  </a:ext>
                </a:extLst>
              </a:tr>
            </a:tbl>
          </a:graphicData>
        </a:graphic>
      </p:graphicFrame>
      <p:sp>
        <p:nvSpPr>
          <p:cNvPr id="4" name="TextBox 3">
            <a:extLst>
              <a:ext uri="{FF2B5EF4-FFF2-40B4-BE49-F238E27FC236}">
                <a16:creationId xmlns:a16="http://schemas.microsoft.com/office/drawing/2014/main" id="{C61930C6-368D-4300-8BBF-D978EDB8D571}"/>
              </a:ext>
            </a:extLst>
          </p:cNvPr>
          <p:cNvSpPr txBox="1"/>
          <p:nvPr/>
        </p:nvSpPr>
        <p:spPr>
          <a:xfrm>
            <a:off x="568177" y="4090346"/>
            <a:ext cx="2837829" cy="1077218"/>
          </a:xfrm>
          <a:prstGeom prst="rect">
            <a:avLst/>
          </a:prstGeom>
          <a:noFill/>
        </p:spPr>
        <p:txBody>
          <a:bodyPr wrap="none" rtlCol="0">
            <a:spAutoFit/>
          </a:bodyPr>
          <a:lstStyle/>
          <a:p>
            <a:pPr algn="ctr"/>
            <a:r>
              <a:rPr lang="en-GB" sz="3200" dirty="0">
                <a:solidFill>
                  <a:srgbClr val="FF0000"/>
                </a:solidFill>
                <a:effectLst>
                  <a:outerShdw blurRad="38100" dist="38100" dir="2700000" algn="tl">
                    <a:srgbClr val="000000">
                      <a:alpha val="43137"/>
                    </a:srgbClr>
                  </a:outerShdw>
                </a:effectLst>
              </a:rPr>
              <a:t>Next Step: </a:t>
            </a:r>
          </a:p>
          <a:p>
            <a:pPr algn="ctr"/>
            <a:r>
              <a:rPr lang="en-GB" sz="3200" dirty="0">
                <a:solidFill>
                  <a:srgbClr val="FF0000"/>
                </a:solidFill>
                <a:effectLst>
                  <a:outerShdw blurRad="38100" dist="38100" dir="2700000" algn="tl">
                    <a:srgbClr val="000000">
                      <a:alpha val="43137"/>
                    </a:srgbClr>
                  </a:outerShdw>
                </a:effectLst>
              </a:rPr>
              <a:t>Exploratory Talk</a:t>
            </a:r>
          </a:p>
        </p:txBody>
      </p:sp>
      <p:sp>
        <p:nvSpPr>
          <p:cNvPr id="8" name="Arrow: Right 7">
            <a:extLst>
              <a:ext uri="{FF2B5EF4-FFF2-40B4-BE49-F238E27FC236}">
                <a16:creationId xmlns:a16="http://schemas.microsoft.com/office/drawing/2014/main" id="{2E0C8FA1-7416-4E9D-864C-BB61C6D046A4}"/>
              </a:ext>
            </a:extLst>
          </p:cNvPr>
          <p:cNvSpPr/>
          <p:nvPr/>
        </p:nvSpPr>
        <p:spPr>
          <a:xfrm>
            <a:off x="3497802" y="5509779"/>
            <a:ext cx="1645486" cy="29556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spTree>
    <p:extLst>
      <p:ext uri="{BB962C8B-B14F-4D97-AF65-F5344CB8AC3E}">
        <p14:creationId xmlns:p14="http://schemas.microsoft.com/office/powerpoint/2010/main" val="49384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225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randombar(horizontal)">
                                      <p:cBhvr>
                                        <p:cTn id="26"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iko: Amazon.co.uk: Woods, Donald: 9780140050547: Books"/>
          <p:cNvPicPr>
            <a:picLocks noChangeAspect="1" noChangeArrowheads="1"/>
          </p:cNvPicPr>
          <p:nvPr/>
        </p:nvPicPr>
        <p:blipFill rotWithShape="1">
          <a:blip r:embed="rId2">
            <a:extLst>
              <a:ext uri="{28A0092B-C50C-407E-A947-70E740481C1C}">
                <a14:useLocalDpi xmlns:a14="http://schemas.microsoft.com/office/drawing/2010/main" val="0"/>
              </a:ext>
            </a:extLst>
          </a:blip>
          <a:srcRect l="5494" r="1264"/>
          <a:stretch/>
        </p:blipFill>
        <p:spPr bwMode="auto">
          <a:xfrm>
            <a:off x="466243" y="1284742"/>
            <a:ext cx="1755277" cy="27673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mall Great Things by Jodi Picoult | Waterst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9713" y="1329361"/>
            <a:ext cx="1779086" cy="27286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9964" y="3214128"/>
            <a:ext cx="2425586" cy="923330"/>
          </a:xfrm>
          <a:prstGeom prst="rect">
            <a:avLst/>
          </a:prstGeom>
          <a:noFill/>
        </p:spPr>
        <p:txBody>
          <a:bodyPr wrap="square" rtlCol="0">
            <a:spAutoFit/>
          </a:bodyPr>
          <a:lstStyle/>
          <a:p>
            <a:r>
              <a:rPr lang="en-GB" dirty="0"/>
              <a:t>Liberal self-satisfaction exploded by a trip to the supermarket</a:t>
            </a:r>
          </a:p>
        </p:txBody>
      </p:sp>
      <p:sp>
        <p:nvSpPr>
          <p:cNvPr id="4" name="TextBox 3"/>
          <p:cNvSpPr txBox="1"/>
          <p:nvPr/>
        </p:nvSpPr>
        <p:spPr>
          <a:xfrm>
            <a:off x="6249641" y="1205396"/>
            <a:ext cx="2613824" cy="923330"/>
          </a:xfrm>
          <a:prstGeom prst="rect">
            <a:avLst/>
          </a:prstGeom>
          <a:noFill/>
        </p:spPr>
        <p:txBody>
          <a:bodyPr wrap="square" rtlCol="0">
            <a:spAutoFit/>
          </a:bodyPr>
          <a:lstStyle/>
          <a:p>
            <a:pPr algn="r"/>
            <a:r>
              <a:rPr lang="en-GB" dirty="0"/>
              <a:t>Compelling explanation of white privilege that makes you think</a:t>
            </a:r>
          </a:p>
        </p:txBody>
      </p:sp>
      <p:sp>
        <p:nvSpPr>
          <p:cNvPr id="5" name="TextBox 4"/>
          <p:cNvSpPr txBox="1"/>
          <p:nvPr/>
        </p:nvSpPr>
        <p:spPr>
          <a:xfrm>
            <a:off x="2261447" y="2937129"/>
            <a:ext cx="1665421" cy="1200329"/>
          </a:xfrm>
          <a:prstGeom prst="rect">
            <a:avLst/>
          </a:prstGeom>
          <a:noFill/>
        </p:spPr>
        <p:txBody>
          <a:bodyPr wrap="square" rtlCol="0">
            <a:spAutoFit/>
          </a:bodyPr>
          <a:lstStyle/>
          <a:p>
            <a:r>
              <a:rPr lang="en-GB" dirty="0"/>
              <a:t>Development of the black consciousness movement</a:t>
            </a:r>
          </a:p>
        </p:txBody>
      </p:sp>
      <p:sp>
        <p:nvSpPr>
          <p:cNvPr id="6" name="TextBox 5"/>
          <p:cNvSpPr txBox="1"/>
          <p:nvPr/>
        </p:nvSpPr>
        <p:spPr>
          <a:xfrm>
            <a:off x="348879" y="316814"/>
            <a:ext cx="4883901" cy="646331"/>
          </a:xfrm>
          <a:prstGeom prst="rect">
            <a:avLst/>
          </a:prstGeom>
          <a:noFill/>
        </p:spPr>
        <p:txBody>
          <a:bodyPr wrap="none" rtlCol="0">
            <a:spAutoFit/>
          </a:bodyPr>
          <a:lstStyle/>
          <a:p>
            <a:r>
              <a:rPr lang="en-GB" sz="3600" dirty="0"/>
              <a:t>Changing My Perspective</a:t>
            </a:r>
          </a:p>
        </p:txBody>
      </p:sp>
      <p:pic>
        <p:nvPicPr>
          <p:cNvPr id="2054" name="Picture 6" descr="Once A District Officer: BRADLEY,Kenneth: Amazon.com: Boo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028" y="4603302"/>
            <a:ext cx="1289013" cy="203578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olice Prejudice? | Metropolitan Police | D&amp;amp;AD Awards 1991 Pencil Winner |  Cross Track Poster | D&amp;amp;AD in 2021 | Great ads, Prejudice, Poster"/>
          <p:cNvPicPr>
            <a:picLocks noChangeAspect="1" noChangeArrowheads="1"/>
          </p:cNvPicPr>
          <p:nvPr/>
        </p:nvPicPr>
        <p:blipFill rotWithShape="1">
          <a:blip r:embed="rId5">
            <a:extLst>
              <a:ext uri="{28A0092B-C50C-407E-A947-70E740481C1C}">
                <a14:useLocalDpi xmlns:a14="http://schemas.microsoft.com/office/drawing/2010/main" val="0"/>
              </a:ext>
            </a:extLst>
          </a:blip>
          <a:srcRect r="33442"/>
          <a:stretch/>
        </p:blipFill>
        <p:spPr bwMode="auto">
          <a:xfrm>
            <a:off x="1997582" y="4603302"/>
            <a:ext cx="2704866" cy="20367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fuge of last resort: Five days inside the Superdome for Hurricane Katrina  | For The Wi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rot="674607">
            <a:off x="5190655" y="4592788"/>
            <a:ext cx="2339657" cy="17547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60" name="Picture 12" descr="Edward Colston statue pulled down in Bristol, England during protest - CN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rot="20835201">
            <a:off x="7321070" y="4512744"/>
            <a:ext cx="2785273" cy="1567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62" name="Picture 14" descr="Murder of George Floyd - Wikipedi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100097">
            <a:off x="9773592" y="4495490"/>
            <a:ext cx="1379909" cy="2102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Image result for David Monteith">
            <a:extLst>
              <a:ext uri="{FF2B5EF4-FFF2-40B4-BE49-F238E27FC236}">
                <a16:creationId xmlns:a16="http://schemas.microsoft.com/office/drawing/2014/main" id="{CB84E769-6B76-4F03-B9E0-AB0C298EAB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34630" y="1311407"/>
            <a:ext cx="2127416" cy="26646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A6D61FC-0DFD-4D0A-A0E3-4D49CD47D1EE}"/>
              </a:ext>
            </a:extLst>
          </p:cNvPr>
          <p:cNvSpPr txBox="1"/>
          <p:nvPr/>
        </p:nvSpPr>
        <p:spPr>
          <a:xfrm>
            <a:off x="9171239" y="3653325"/>
            <a:ext cx="1646156" cy="369332"/>
          </a:xfrm>
          <a:prstGeom prst="rect">
            <a:avLst/>
          </a:prstGeom>
          <a:noFill/>
        </p:spPr>
        <p:txBody>
          <a:bodyPr wrap="none" rtlCol="0">
            <a:spAutoFit/>
          </a:bodyPr>
          <a:lstStyle/>
          <a:p>
            <a:r>
              <a:rPr lang="en-GB" dirty="0">
                <a:solidFill>
                  <a:schemeClr val="bg1"/>
                </a:solidFill>
              </a:rPr>
              <a:t>David Monteith</a:t>
            </a:r>
          </a:p>
        </p:txBody>
      </p:sp>
    </p:spTree>
    <p:extLst>
      <p:ext uri="{BB962C8B-B14F-4D97-AF65-F5344CB8AC3E}">
        <p14:creationId xmlns:p14="http://schemas.microsoft.com/office/powerpoint/2010/main" val="28875870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4346</TotalTime>
  <Words>1258</Words>
  <Application>Microsoft Office PowerPoint</Application>
  <PresentationFormat>Widescreen</PresentationFormat>
  <Paragraphs>130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Comic Sans MS</vt:lpstr>
      <vt:lpstr>GDS Transport</vt:lpstr>
      <vt:lpstr>Office Theme</vt:lpstr>
      <vt:lpstr>The Power of Oracy in the Mathematics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Oracy in the Mathematics Classroom</dc:title>
  <dc:creator>M Gloor</dc:creator>
  <cp:lastModifiedBy>Pete Wright</cp:lastModifiedBy>
  <cp:revision>67</cp:revision>
  <dcterms:created xsi:type="dcterms:W3CDTF">2021-04-01T17:51:59Z</dcterms:created>
  <dcterms:modified xsi:type="dcterms:W3CDTF">2022-06-24T13:36:33Z</dcterms:modified>
</cp:coreProperties>
</file>