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87425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7" roundtripDataSignature="AMtx7mjISW8lgvfqjHb2uKjoADjnDdxe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1240"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customschemas.google.com/relationships/presentationmetadata" Target="metadata"/><Relationship Id="rId2" Type="http://schemas.openxmlformats.org/officeDocument/2006/relationships/slide" Target="slides/slide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 Wright (Staff)" userId="b7ce7c8a-bb04-43ee-a74c-0b3ee141521b" providerId="ADAL" clId="{B56034B9-F221-4BA2-B581-6A95F13EDCF1}"/>
    <pc:docChg chg="modSld">
      <pc:chgData name="Pete Wright (Staff)" userId="b7ce7c8a-bb04-43ee-a74c-0b3ee141521b" providerId="ADAL" clId="{B56034B9-F221-4BA2-B581-6A95F13EDCF1}" dt="2023-02-24T15:19:17.371" v="13" actId="20577"/>
      <pc:docMkLst>
        <pc:docMk/>
      </pc:docMkLst>
      <pc:sldChg chg="modSp mod">
        <pc:chgData name="Pete Wright (Staff)" userId="b7ce7c8a-bb04-43ee-a74c-0b3ee141521b" providerId="ADAL" clId="{B56034B9-F221-4BA2-B581-6A95F13EDCF1}" dt="2023-02-24T15:17:10.998" v="11" actId="20577"/>
        <pc:sldMkLst>
          <pc:docMk/>
          <pc:sldMk cId="0" sldId="257"/>
        </pc:sldMkLst>
        <pc:spChg chg="mod">
          <ac:chgData name="Pete Wright (Staff)" userId="b7ce7c8a-bb04-43ee-a74c-0b3ee141521b" providerId="ADAL" clId="{B56034B9-F221-4BA2-B581-6A95F13EDCF1}" dt="2023-02-24T15:17:10.998" v="11" actId="20577"/>
          <ac:spMkLst>
            <pc:docMk/>
            <pc:sldMk cId="0" sldId="257"/>
            <ac:spMk id="94" creationId="{00000000-0000-0000-0000-000000000000}"/>
          </ac:spMkLst>
        </pc:spChg>
      </pc:sldChg>
      <pc:sldChg chg="modSp mod">
        <pc:chgData name="Pete Wright (Staff)" userId="b7ce7c8a-bb04-43ee-a74c-0b3ee141521b" providerId="ADAL" clId="{B56034B9-F221-4BA2-B581-6A95F13EDCF1}" dt="2023-02-24T15:17:16.604" v="12" actId="20577"/>
        <pc:sldMkLst>
          <pc:docMk/>
          <pc:sldMk cId="0" sldId="259"/>
        </pc:sldMkLst>
        <pc:spChg chg="mod">
          <ac:chgData name="Pete Wright (Staff)" userId="b7ce7c8a-bb04-43ee-a74c-0b3ee141521b" providerId="ADAL" clId="{B56034B9-F221-4BA2-B581-6A95F13EDCF1}" dt="2023-02-24T15:17:16.604" v="12" actId="20577"/>
          <ac:spMkLst>
            <pc:docMk/>
            <pc:sldMk cId="0" sldId="259"/>
            <ac:spMk id="109" creationId="{00000000-0000-0000-0000-000000000000}"/>
          </ac:spMkLst>
        </pc:spChg>
      </pc:sldChg>
      <pc:sldChg chg="modSp mod">
        <pc:chgData name="Pete Wright (Staff)" userId="b7ce7c8a-bb04-43ee-a74c-0b3ee141521b" providerId="ADAL" clId="{B56034B9-F221-4BA2-B581-6A95F13EDCF1}" dt="2023-02-24T15:19:17.371" v="13" actId="20577"/>
        <pc:sldMkLst>
          <pc:docMk/>
          <pc:sldMk cId="0" sldId="266"/>
        </pc:sldMkLst>
        <pc:spChg chg="mod">
          <ac:chgData name="Pete Wright (Staff)" userId="b7ce7c8a-bb04-43ee-a74c-0b3ee141521b" providerId="ADAL" clId="{B56034B9-F221-4BA2-B581-6A95F13EDCF1}" dt="2023-02-24T15:19:17.371" v="13" actId="20577"/>
          <ac:spMkLst>
            <pc:docMk/>
            <pc:sldMk cId="0" sldId="266"/>
            <ac:spMk id="15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9371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93713"/>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378950"/>
            <a:ext cx="2971800" cy="49371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86" name="Google Shape;86;p1: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1" name="Google Shape;91;p2: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CH/JK/PW take it in turns to present one finding each, with selected quotes as supporting evidence, then facilitate a discussion of the evidence/finding.</a:t>
            </a:r>
            <a:endParaRPr/>
          </a:p>
        </p:txBody>
      </p:sp>
      <p:sp>
        <p:nvSpPr>
          <p:cNvPr id="92" name="Google Shape;92;p2: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8" name="Google Shape;98;p3: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 name="Google Shape;99;p3: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 name="Google Shape;105;p4: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4: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2" name="Google Shape;112;p5: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 name="Google Shape;113;p5: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9" name="Google Shape;119;p6: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p6: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7: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6" name="Google Shape;126;p7: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7" name="Google Shape;127;p7: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8: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3" name="Google Shape;133;p8: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 name="Google Shape;134;p8: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0" name="Google Shape;140;p9: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 name="Google Shape;141;p9: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0: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7" name="Google Shape;147;p10: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The reference lists for these papers can be used as a source for the theories we draw on.</a:t>
            </a:r>
            <a:endParaRPr/>
          </a:p>
        </p:txBody>
      </p:sp>
      <p:sp>
        <p:nvSpPr>
          <p:cNvPr id="148" name="Google Shape;148;p10: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1:notes"/>
          <p:cNvSpPr>
            <a:spLocks noGrp="1" noRot="1" noChangeAspect="1"/>
          </p:cNvSpPr>
          <p:nvPr>
            <p:ph type="sldImg" idx="2"/>
          </p:nvPr>
        </p:nvSpPr>
        <p:spPr>
          <a:xfrm>
            <a:off x="960438" y="741363"/>
            <a:ext cx="4937125"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4" name="Google Shape;154;p11:notes"/>
          <p:cNvSpPr txBox="1">
            <a:spLocks noGrp="1"/>
          </p:cNvSpPr>
          <p:nvPr>
            <p:ph type="body" idx="1"/>
          </p:nvPr>
        </p:nvSpPr>
        <p:spPr>
          <a:xfrm>
            <a:off x="685800" y="4691063"/>
            <a:ext cx="5486400" cy="44434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The ppt will be uploaded to the TMSJN website on a new ‘Research’ page.</a:t>
            </a:r>
            <a:endParaRPr/>
          </a:p>
        </p:txBody>
      </p:sp>
      <p:sp>
        <p:nvSpPr>
          <p:cNvPr id="155" name="Google Shape;155;p11:notes"/>
          <p:cNvSpPr txBox="1">
            <a:spLocks noGrp="1"/>
          </p:cNvSpPr>
          <p:nvPr>
            <p:ph type="sldNum" idx="12"/>
          </p:nvPr>
        </p:nvSpPr>
        <p:spPr>
          <a:xfrm>
            <a:off x="3884613" y="9378950"/>
            <a:ext cx="2971800" cy="4937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1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1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 name="Google Shape;67;p21"/>
          <p:cNvSpPr>
            <a:spLocks noGrp="1"/>
          </p:cNvSpPr>
          <p:nvPr>
            <p:ph type="pic" idx="2"/>
          </p:nvPr>
        </p:nvSpPr>
        <p:spPr>
          <a:xfrm>
            <a:off x="1792288" y="612775"/>
            <a:ext cx="5486400" cy="4114800"/>
          </a:xfrm>
          <a:prstGeom prst="rect">
            <a:avLst/>
          </a:prstGeom>
          <a:noFill/>
          <a:ln>
            <a:noFill/>
          </a:ln>
        </p:spPr>
      </p:sp>
      <p:sp>
        <p:nvSpPr>
          <p:cNvPr id="68" name="Google Shape;68;p2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mathsocialjustice.org/research/"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395288" y="620713"/>
            <a:ext cx="8353425" cy="3960812"/>
          </a:xfrm>
          <a:prstGeom prst="rect">
            <a:avLst/>
          </a:prstGeom>
          <a:solidFill>
            <a:srgbClr val="EFFFFF">
              <a:alpha val="49411"/>
            </a:srgbClr>
          </a:solid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sz="2800" b="1">
                <a:solidFill>
                  <a:srgbClr val="002060"/>
                </a:solidFill>
              </a:rPr>
              <a:t>Presentation at BSRLM Conference (4</a:t>
            </a:r>
            <a:r>
              <a:rPr lang="en-GB" sz="2800" b="1" baseline="30000">
                <a:solidFill>
                  <a:srgbClr val="002060"/>
                </a:solidFill>
              </a:rPr>
              <a:t>th</a:t>
            </a:r>
            <a:r>
              <a:rPr lang="en-GB" sz="2800" b="1">
                <a:solidFill>
                  <a:srgbClr val="002060"/>
                </a:solidFill>
              </a:rPr>
              <a:t> March 2023):</a:t>
            </a:r>
            <a:br>
              <a:rPr lang="en-GB" sz="2800" b="1">
                <a:solidFill>
                  <a:srgbClr val="002060"/>
                </a:solidFill>
              </a:rPr>
            </a:br>
            <a:br>
              <a:rPr lang="en-GB" sz="2800" b="1" i="1">
                <a:solidFill>
                  <a:srgbClr val="002060"/>
                </a:solidFill>
              </a:rPr>
            </a:br>
            <a:r>
              <a:rPr lang="en-GB" sz="2800" i="1">
                <a:solidFill>
                  <a:srgbClr val="002060"/>
                </a:solidFill>
              </a:rPr>
              <a:t>Primary school teachers tackling social justice issues whilst teaching mathematics: Findings from the Primary Maths &amp; Social Justice (PMSJ) research project</a:t>
            </a:r>
            <a:br>
              <a:rPr lang="en-GB" sz="2800" b="1">
                <a:solidFill>
                  <a:srgbClr val="002060"/>
                </a:solidFill>
              </a:rPr>
            </a:br>
            <a:br>
              <a:rPr lang="en-GB" sz="2800" b="1">
                <a:solidFill>
                  <a:srgbClr val="002060"/>
                </a:solidFill>
              </a:rPr>
            </a:br>
            <a:r>
              <a:rPr lang="en-GB" sz="2400">
                <a:solidFill>
                  <a:srgbClr val="002060"/>
                </a:solidFill>
              </a:rPr>
              <a:t>Caroline Hilton (IOE, UCL's Faculty of Education &amp; Society)</a:t>
            </a:r>
            <a:br>
              <a:rPr lang="en-GB" sz="2400">
                <a:solidFill>
                  <a:srgbClr val="002060"/>
                </a:solidFill>
              </a:rPr>
            </a:br>
            <a:r>
              <a:rPr lang="en-GB" sz="2400">
                <a:solidFill>
                  <a:srgbClr val="002060"/>
                </a:solidFill>
              </a:rPr>
              <a:t>Joel Kelly (The Blue School, CofE)</a:t>
            </a:r>
            <a:br>
              <a:rPr lang="en-GB" sz="2400">
                <a:solidFill>
                  <a:srgbClr val="002060"/>
                </a:solidFill>
              </a:rPr>
            </a:br>
            <a:r>
              <a:rPr lang="en-GB" sz="2400">
                <a:solidFill>
                  <a:srgbClr val="002060"/>
                </a:solidFill>
              </a:rPr>
              <a:t>Pete Wright (University of Dundee)</a:t>
            </a:r>
            <a:endParaRPr sz="2800" i="1">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body" idx="1"/>
          </p:nvPr>
        </p:nvSpPr>
        <p:spPr>
          <a:xfrm>
            <a:off x="495300" y="1412875"/>
            <a:ext cx="8153400" cy="4895850"/>
          </a:xfrm>
          <a:prstGeom prst="rect">
            <a:avLst/>
          </a:prstGeom>
          <a:solidFill>
            <a:srgbClr val="FFFFFF">
              <a:alpha val="49411"/>
            </a:srgbClr>
          </a:solidFill>
          <a:ln>
            <a:noFill/>
          </a:ln>
        </p:spPr>
        <p:txBody>
          <a:bodyPr spcFirstLastPara="1" wrap="square" lIns="91425" tIns="45700" rIns="91425" bIns="45700" anchor="t" anchorCtr="0">
            <a:normAutofit fontScale="92500" lnSpcReduction="20000"/>
          </a:bodyPr>
          <a:lstStyle/>
          <a:p>
            <a:pPr marL="0" lvl="0" indent="0" algn="l" rtl="0">
              <a:lnSpc>
                <a:spcPct val="100000"/>
              </a:lnSpc>
              <a:spcBef>
                <a:spcPts val="0"/>
              </a:spcBef>
              <a:spcAft>
                <a:spcPts val="0"/>
              </a:spcAft>
              <a:buClr>
                <a:srgbClr val="002060"/>
              </a:buClr>
              <a:buSzPct val="100000"/>
              <a:buFont typeface="Arial"/>
              <a:buNone/>
            </a:pPr>
            <a:r>
              <a:rPr lang="en-GB" sz="3000" dirty="0">
                <a:solidFill>
                  <a:srgbClr val="002060"/>
                </a:solidFill>
              </a:rPr>
              <a:t>We welcome questions/discussion as we go …</a:t>
            </a:r>
            <a:endParaRPr dirty="0"/>
          </a:p>
          <a:p>
            <a:pPr marL="342900" lvl="0" indent="-342900" algn="l" rtl="0">
              <a:lnSpc>
                <a:spcPct val="100000"/>
              </a:lnSpc>
              <a:spcBef>
                <a:spcPts val="555"/>
              </a:spcBef>
              <a:spcAft>
                <a:spcPts val="0"/>
              </a:spcAft>
              <a:buClr>
                <a:srgbClr val="002060"/>
              </a:buClr>
              <a:buSzPct val="100000"/>
              <a:buChar char="•"/>
            </a:pPr>
            <a:r>
              <a:rPr lang="en-GB" sz="3000" dirty="0">
                <a:solidFill>
                  <a:srgbClr val="002060"/>
                </a:solidFill>
              </a:rPr>
              <a:t>Brief overview of the PMSJ research project (PW)</a:t>
            </a:r>
            <a:endParaRPr dirty="0"/>
          </a:p>
          <a:p>
            <a:pPr marL="342900" lvl="0" indent="-342900" algn="l" rtl="0">
              <a:lnSpc>
                <a:spcPct val="100000"/>
              </a:lnSpc>
              <a:spcBef>
                <a:spcPts val="555"/>
              </a:spcBef>
              <a:spcAft>
                <a:spcPts val="0"/>
              </a:spcAft>
              <a:buClr>
                <a:srgbClr val="002060"/>
              </a:buClr>
              <a:buSzPct val="100000"/>
              <a:buChar char="•"/>
            </a:pPr>
            <a:r>
              <a:rPr lang="en-GB" sz="3000" dirty="0">
                <a:solidFill>
                  <a:srgbClr val="002060"/>
                </a:solidFill>
              </a:rPr>
              <a:t>Selected findings (sub-themes) from the project:</a:t>
            </a:r>
            <a:endParaRPr dirty="0"/>
          </a:p>
          <a:p>
            <a:pPr marL="457200" lvl="1" indent="0" algn="l" rtl="0">
              <a:lnSpc>
                <a:spcPct val="100000"/>
              </a:lnSpc>
              <a:spcBef>
                <a:spcPts val="555"/>
              </a:spcBef>
              <a:spcAft>
                <a:spcPts val="0"/>
              </a:spcAft>
              <a:buClr>
                <a:srgbClr val="002060"/>
              </a:buClr>
              <a:buSzPct val="100000"/>
              <a:buFont typeface="Arial"/>
              <a:buNone/>
            </a:pPr>
            <a:r>
              <a:rPr lang="en-GB" sz="3000" i="1" dirty="0">
                <a:solidFill>
                  <a:srgbClr val="002060"/>
                </a:solidFill>
              </a:rPr>
              <a:t>1. Young children engaging with maths/SJ </a:t>
            </a:r>
            <a:r>
              <a:rPr lang="en-GB" sz="3000" dirty="0">
                <a:solidFill>
                  <a:srgbClr val="002060"/>
                </a:solidFill>
              </a:rPr>
              <a:t>(JK)</a:t>
            </a:r>
            <a:endParaRPr dirty="0"/>
          </a:p>
          <a:p>
            <a:pPr marL="1143000" lvl="2" indent="-228600" algn="l" rtl="0">
              <a:lnSpc>
                <a:spcPct val="100000"/>
              </a:lnSpc>
              <a:spcBef>
                <a:spcPts val="518"/>
              </a:spcBef>
              <a:spcAft>
                <a:spcPts val="0"/>
              </a:spcAft>
              <a:buClr>
                <a:srgbClr val="002060"/>
              </a:buClr>
              <a:buSzPct val="100000"/>
              <a:buFont typeface="Noto Sans Symbols"/>
              <a:buChar char="▪"/>
            </a:pPr>
            <a:r>
              <a:rPr lang="en-GB" sz="2800" dirty="0">
                <a:solidFill>
                  <a:srgbClr val="002060"/>
                </a:solidFill>
              </a:rPr>
              <a:t>Summary of finding from thematic analysis -&gt; interesting/supportive evidence -&gt; discussion</a:t>
            </a:r>
            <a:endParaRPr dirty="0"/>
          </a:p>
          <a:p>
            <a:pPr marL="457200" lvl="1" indent="0" algn="l" rtl="0">
              <a:lnSpc>
                <a:spcPct val="100000"/>
              </a:lnSpc>
              <a:spcBef>
                <a:spcPts val="555"/>
              </a:spcBef>
              <a:spcAft>
                <a:spcPts val="0"/>
              </a:spcAft>
              <a:buClr>
                <a:srgbClr val="002060"/>
              </a:buClr>
              <a:buSzPct val="100000"/>
              <a:buFont typeface="Arial"/>
              <a:buNone/>
            </a:pPr>
            <a:r>
              <a:rPr lang="en-GB" sz="3000" i="1" dirty="0">
                <a:solidFill>
                  <a:srgbClr val="002060"/>
                </a:solidFill>
              </a:rPr>
              <a:t>2. Teachers’ relationships with maths </a:t>
            </a:r>
            <a:r>
              <a:rPr lang="en-GB" sz="3000" dirty="0">
                <a:solidFill>
                  <a:srgbClr val="002060"/>
                </a:solidFill>
              </a:rPr>
              <a:t>(JK)</a:t>
            </a:r>
            <a:endParaRPr dirty="0"/>
          </a:p>
          <a:p>
            <a:pPr marL="1143000" lvl="2" indent="-228600" algn="l" rtl="0">
              <a:lnSpc>
                <a:spcPct val="100000"/>
              </a:lnSpc>
              <a:spcBef>
                <a:spcPts val="518"/>
              </a:spcBef>
              <a:spcAft>
                <a:spcPts val="0"/>
              </a:spcAft>
              <a:buClr>
                <a:srgbClr val="002060"/>
              </a:buClr>
              <a:buSzPct val="100000"/>
              <a:buFont typeface="Noto Sans Symbols"/>
              <a:buChar char="▪"/>
            </a:pPr>
            <a:r>
              <a:rPr lang="en-GB" sz="2800" dirty="0">
                <a:solidFill>
                  <a:srgbClr val="002060"/>
                </a:solidFill>
              </a:rPr>
              <a:t>Summary of finding from thematic analysis -&gt; interesting/supportive evidence -&gt; discussion</a:t>
            </a:r>
            <a:endParaRPr dirty="0"/>
          </a:p>
          <a:p>
            <a:pPr marL="457200" lvl="1" indent="0" algn="l" rtl="0">
              <a:lnSpc>
                <a:spcPct val="100000"/>
              </a:lnSpc>
              <a:spcBef>
                <a:spcPts val="555"/>
              </a:spcBef>
              <a:spcAft>
                <a:spcPts val="0"/>
              </a:spcAft>
              <a:buClr>
                <a:srgbClr val="002060"/>
              </a:buClr>
              <a:buSzPct val="100000"/>
              <a:buFont typeface="Arial"/>
              <a:buNone/>
            </a:pPr>
            <a:r>
              <a:rPr lang="en-GB" sz="3000" i="1" dirty="0">
                <a:solidFill>
                  <a:srgbClr val="002060"/>
                </a:solidFill>
              </a:rPr>
              <a:t>3. Using maths to argue for change </a:t>
            </a:r>
            <a:r>
              <a:rPr lang="en-GB" sz="3000" dirty="0">
                <a:solidFill>
                  <a:srgbClr val="002060"/>
                </a:solidFill>
              </a:rPr>
              <a:t>(PW)</a:t>
            </a:r>
            <a:endParaRPr dirty="0"/>
          </a:p>
          <a:p>
            <a:pPr marL="1143000" lvl="2" indent="-228600" algn="l" rtl="0">
              <a:lnSpc>
                <a:spcPct val="100000"/>
              </a:lnSpc>
              <a:spcBef>
                <a:spcPts val="518"/>
              </a:spcBef>
              <a:spcAft>
                <a:spcPts val="0"/>
              </a:spcAft>
              <a:buClr>
                <a:srgbClr val="002060"/>
              </a:buClr>
              <a:buSzPct val="100000"/>
              <a:buFont typeface="Noto Sans Symbols"/>
              <a:buChar char="▪"/>
            </a:pPr>
            <a:r>
              <a:rPr lang="en-GB" sz="2800" dirty="0">
                <a:solidFill>
                  <a:srgbClr val="002060"/>
                </a:solidFill>
              </a:rPr>
              <a:t>Summary of finding from thematic analysis -&gt; interesting/supportive evidence -&gt; discussion</a:t>
            </a:r>
            <a:endParaRPr dirty="0"/>
          </a:p>
          <a:p>
            <a:pPr marL="742950" lvl="1" indent="-109537" algn="l" rtl="0">
              <a:lnSpc>
                <a:spcPct val="100000"/>
              </a:lnSpc>
              <a:spcBef>
                <a:spcPts val="555"/>
              </a:spcBef>
              <a:spcAft>
                <a:spcPts val="0"/>
              </a:spcAft>
              <a:buClr>
                <a:schemeClr val="dk1"/>
              </a:buClr>
              <a:buSzPct val="100000"/>
              <a:buNone/>
            </a:pPr>
            <a:endParaRPr sz="3000" dirty="0">
              <a:solidFill>
                <a:srgbClr val="002060"/>
              </a:solidFill>
            </a:endParaRPr>
          </a:p>
        </p:txBody>
      </p:sp>
      <p:sp>
        <p:nvSpPr>
          <p:cNvPr id="95" name="Google Shape;95;p2"/>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a:solidFill>
                  <a:srgbClr val="002060"/>
                </a:solidFill>
                <a:latin typeface="Calibri"/>
                <a:ea typeface="Calibri"/>
                <a:cs typeface="Calibri"/>
                <a:sym typeface="Calibri"/>
              </a:rPr>
              <a:t>Structure of session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a:spLocks noGrp="1"/>
          </p:cNvSpPr>
          <p:nvPr>
            <p:ph type="body" idx="1"/>
          </p:nvPr>
        </p:nvSpPr>
        <p:spPr>
          <a:xfrm>
            <a:off x="495300" y="1412875"/>
            <a:ext cx="8153400" cy="5445125"/>
          </a:xfrm>
          <a:prstGeom prst="rect">
            <a:avLst/>
          </a:prstGeom>
          <a:solidFill>
            <a:srgbClr val="FFFFFF">
              <a:alpha val="49411"/>
            </a:srgbClr>
          </a:solidFill>
          <a:ln>
            <a:noFill/>
          </a:ln>
        </p:spPr>
        <p:txBody>
          <a:bodyPr spcFirstLastPara="1" wrap="square" lIns="91425" tIns="45700" rIns="91425" bIns="45700" anchor="t" anchorCtr="0">
            <a:normAutofit fontScale="70000" lnSpcReduction="20000"/>
          </a:bodyPr>
          <a:lstStyle/>
          <a:p>
            <a:pPr marL="57150" lvl="0" indent="0" algn="l" rtl="0">
              <a:lnSpc>
                <a:spcPct val="100000"/>
              </a:lnSpc>
              <a:spcBef>
                <a:spcPts val="0"/>
              </a:spcBef>
              <a:spcAft>
                <a:spcPts val="0"/>
              </a:spcAft>
              <a:buClr>
                <a:srgbClr val="002060"/>
              </a:buClr>
              <a:buSzPct val="100000"/>
              <a:buFont typeface="Arial"/>
              <a:buNone/>
            </a:pPr>
            <a:r>
              <a:rPr lang="en-GB" sz="3400" b="1">
                <a:solidFill>
                  <a:srgbClr val="002060"/>
                </a:solidFill>
              </a:rPr>
              <a:t>Research questions:</a:t>
            </a:r>
            <a:endParaRPr/>
          </a:p>
          <a:p>
            <a:pPr marL="514350" lvl="0" indent="-457200" algn="l" rtl="0">
              <a:lnSpc>
                <a:spcPct val="100000"/>
              </a:lnSpc>
              <a:spcBef>
                <a:spcPts val="476"/>
              </a:spcBef>
              <a:spcAft>
                <a:spcPts val="0"/>
              </a:spcAft>
              <a:buClr>
                <a:srgbClr val="002060"/>
              </a:buClr>
              <a:buSzPct val="100000"/>
              <a:buChar char="•"/>
            </a:pPr>
            <a:r>
              <a:rPr lang="en-GB" sz="3400" i="1">
                <a:solidFill>
                  <a:srgbClr val="002060"/>
                </a:solidFill>
              </a:rPr>
              <a:t>How can primary school teachers maintain and build upon their initial interest in addressing social justice issues through their teaching of mathematics?</a:t>
            </a:r>
            <a:endParaRPr/>
          </a:p>
          <a:p>
            <a:pPr marL="514350" lvl="0" indent="-457200" algn="l" rtl="0">
              <a:lnSpc>
                <a:spcPct val="100000"/>
              </a:lnSpc>
              <a:spcBef>
                <a:spcPts val="476"/>
              </a:spcBef>
              <a:spcAft>
                <a:spcPts val="0"/>
              </a:spcAft>
              <a:buClr>
                <a:srgbClr val="002060"/>
              </a:buClr>
              <a:buSzPct val="100000"/>
              <a:buChar char="•"/>
            </a:pPr>
            <a:r>
              <a:rPr lang="en-GB" sz="3400" i="1">
                <a:solidFill>
                  <a:srgbClr val="002060"/>
                </a:solidFill>
              </a:rPr>
              <a:t>How can primary school teachers help students develop their critical understanding of mathematics and collective mathematical agency? </a:t>
            </a:r>
            <a:r>
              <a:rPr lang="en-GB" sz="3400">
                <a:solidFill>
                  <a:srgbClr val="002060"/>
                </a:solidFill>
              </a:rPr>
              <a:t>(Wright, 2022)</a:t>
            </a:r>
            <a:endParaRPr/>
          </a:p>
          <a:p>
            <a:pPr marL="57150" lvl="0" indent="0" algn="l" rtl="0">
              <a:lnSpc>
                <a:spcPct val="100000"/>
              </a:lnSpc>
              <a:spcBef>
                <a:spcPts val="476"/>
              </a:spcBef>
              <a:spcAft>
                <a:spcPts val="0"/>
              </a:spcAft>
              <a:buClr>
                <a:srgbClr val="002060"/>
              </a:buClr>
              <a:buSzPct val="100000"/>
              <a:buFont typeface="Arial"/>
              <a:buNone/>
            </a:pPr>
            <a:r>
              <a:rPr lang="en-GB" sz="3400" b="1">
                <a:solidFill>
                  <a:srgbClr val="002060"/>
                </a:solidFill>
              </a:rPr>
              <a:t>Methodology/methods:</a:t>
            </a:r>
            <a:endParaRPr/>
          </a:p>
          <a:p>
            <a:pPr marL="514350" lvl="0" indent="-457200" algn="l" rtl="0">
              <a:lnSpc>
                <a:spcPct val="100000"/>
              </a:lnSpc>
              <a:spcBef>
                <a:spcPts val="476"/>
              </a:spcBef>
              <a:spcAft>
                <a:spcPts val="0"/>
              </a:spcAft>
              <a:buClr>
                <a:srgbClr val="002060"/>
              </a:buClr>
              <a:buSzPct val="100000"/>
              <a:buChar char="•"/>
            </a:pPr>
            <a:r>
              <a:rPr lang="en-GB" sz="3400">
                <a:solidFill>
                  <a:srgbClr val="002060"/>
                </a:solidFill>
              </a:rPr>
              <a:t>Adopted a model of participatory action research aimed at building/maintaining teachers’ agency/self-efficacy in developing practice (Wright, 2021; Wright, et al., 2022).</a:t>
            </a:r>
            <a:endParaRPr/>
          </a:p>
          <a:p>
            <a:pPr marL="514350" lvl="0" indent="-457200" algn="l" rtl="0">
              <a:lnSpc>
                <a:spcPct val="100000"/>
              </a:lnSpc>
              <a:spcBef>
                <a:spcPts val="476"/>
              </a:spcBef>
              <a:spcAft>
                <a:spcPts val="0"/>
              </a:spcAft>
              <a:buClr>
                <a:srgbClr val="002060"/>
              </a:buClr>
              <a:buSzPct val="100000"/>
              <a:buChar char="•"/>
            </a:pPr>
            <a:r>
              <a:rPr lang="en-GB" sz="3400">
                <a:solidFill>
                  <a:srgbClr val="002060"/>
                </a:solidFill>
              </a:rPr>
              <a:t>Research team: 3 lead researchers, 6 teacher researchers in 2 London primary schools between Nov 2021 and Jul 2022.</a:t>
            </a:r>
            <a:endParaRPr/>
          </a:p>
          <a:p>
            <a:pPr marL="514350" lvl="0" indent="-457200" algn="l" rtl="0">
              <a:lnSpc>
                <a:spcPct val="100000"/>
              </a:lnSpc>
              <a:spcBef>
                <a:spcPts val="476"/>
              </a:spcBef>
              <a:spcAft>
                <a:spcPts val="0"/>
              </a:spcAft>
              <a:buClr>
                <a:srgbClr val="002060"/>
              </a:buClr>
              <a:buSzPct val="100000"/>
              <a:buChar char="•"/>
            </a:pPr>
            <a:r>
              <a:rPr lang="en-GB" sz="3400">
                <a:solidFill>
                  <a:srgbClr val="002060"/>
                </a:solidFill>
              </a:rPr>
              <a:t>Series of research team meetings – discuss theory, agree research design; plan/evaluate two research lessons.</a:t>
            </a:r>
            <a:endParaRPr/>
          </a:p>
          <a:p>
            <a:pPr marL="514350" lvl="0" indent="-457200" algn="l" rtl="0">
              <a:lnSpc>
                <a:spcPct val="100000"/>
              </a:lnSpc>
              <a:spcBef>
                <a:spcPts val="476"/>
              </a:spcBef>
              <a:spcAft>
                <a:spcPts val="0"/>
              </a:spcAft>
              <a:buClr>
                <a:srgbClr val="002060"/>
              </a:buClr>
              <a:buSzPct val="100000"/>
              <a:buChar char="•"/>
            </a:pPr>
            <a:r>
              <a:rPr lang="en-GB" sz="3400">
                <a:solidFill>
                  <a:srgbClr val="002060"/>
                </a:solidFill>
              </a:rPr>
              <a:t>Interviews with TRs at start/end – thematic analysis of data.</a:t>
            </a:r>
            <a:endParaRPr/>
          </a:p>
          <a:p>
            <a:pPr marL="514350" lvl="0" indent="-306070" algn="l" rtl="0">
              <a:lnSpc>
                <a:spcPct val="100000"/>
              </a:lnSpc>
              <a:spcBef>
                <a:spcPts val="476"/>
              </a:spcBef>
              <a:spcAft>
                <a:spcPts val="0"/>
              </a:spcAft>
              <a:buClr>
                <a:schemeClr val="dk1"/>
              </a:buClr>
              <a:buSzPct val="100000"/>
              <a:buNone/>
            </a:pPr>
            <a:endParaRPr sz="3400">
              <a:solidFill>
                <a:srgbClr val="002060"/>
              </a:solidFill>
            </a:endParaRPr>
          </a:p>
        </p:txBody>
      </p:sp>
      <p:sp>
        <p:nvSpPr>
          <p:cNvPr id="102" name="Google Shape;102;p3"/>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a:solidFill>
                  <a:srgbClr val="002060"/>
                </a:solidFill>
                <a:latin typeface="Calibri"/>
                <a:ea typeface="Calibri"/>
                <a:cs typeface="Calibri"/>
                <a:sym typeface="Calibri"/>
              </a:rPr>
              <a:t>Brief overview of the project (PW)</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4"/>
          <p:cNvSpPr txBox="1">
            <a:spLocks noGrp="1"/>
          </p:cNvSpPr>
          <p:nvPr>
            <p:ph type="body" idx="1"/>
          </p:nvPr>
        </p:nvSpPr>
        <p:spPr>
          <a:xfrm>
            <a:off x="495300" y="1412875"/>
            <a:ext cx="8153400" cy="4968875"/>
          </a:xfrm>
          <a:prstGeom prst="rect">
            <a:avLst/>
          </a:prstGeom>
          <a:solidFill>
            <a:srgbClr val="FFFFFF">
              <a:alpha val="49411"/>
            </a:srgbClr>
          </a:solidFill>
          <a:ln>
            <a:noFill/>
          </a:ln>
        </p:spPr>
        <p:txBody>
          <a:bodyPr spcFirstLastPara="1" wrap="square" lIns="91425" tIns="45700" rIns="91425" bIns="45700" anchor="t" anchorCtr="0">
            <a:normAutofit fontScale="92500" lnSpcReduction="10000"/>
          </a:bodyPr>
          <a:lstStyle/>
          <a:p>
            <a:pPr marL="0" lvl="0" indent="0" algn="l" rtl="0">
              <a:lnSpc>
                <a:spcPct val="100000"/>
              </a:lnSpc>
              <a:spcBef>
                <a:spcPts val="0"/>
              </a:spcBef>
              <a:spcAft>
                <a:spcPts val="0"/>
              </a:spcAft>
              <a:buClr>
                <a:srgbClr val="002060"/>
              </a:buClr>
              <a:buSzPct val="100000"/>
              <a:buFont typeface="Arial"/>
              <a:buNone/>
            </a:pPr>
            <a:r>
              <a:rPr lang="en-GB" sz="3400" i="1">
                <a:solidFill>
                  <a:srgbClr val="002060"/>
                </a:solidFill>
              </a:rPr>
              <a:t>Teachers’ appreciation that young children can engage with maths and social justice.</a:t>
            </a:r>
            <a:endParaRPr/>
          </a:p>
          <a:p>
            <a:pPr marL="342900" lvl="0" indent="-342900" algn="l" rtl="0">
              <a:lnSpc>
                <a:spcPct val="100000"/>
              </a:lnSpc>
              <a:spcBef>
                <a:spcPts val="1155"/>
              </a:spcBef>
              <a:spcAft>
                <a:spcPts val="0"/>
              </a:spcAft>
              <a:buClr>
                <a:srgbClr val="002060"/>
              </a:buClr>
              <a:buSzPct val="100000"/>
              <a:buChar char="•"/>
            </a:pPr>
            <a:r>
              <a:rPr lang="en-GB" sz="3000">
                <a:solidFill>
                  <a:srgbClr val="002060"/>
                </a:solidFill>
              </a:rPr>
              <a:t>The Teacher Researchers (TRs) recognised the challenges of engaging younger students in social justice issues, particularly in maths lessons, although they developed a greater appreciation of the importance of doing so.</a:t>
            </a:r>
            <a:endParaRPr/>
          </a:p>
          <a:p>
            <a:pPr marL="342900" lvl="0" indent="-342900" algn="l" rtl="0">
              <a:lnSpc>
                <a:spcPct val="100000"/>
              </a:lnSpc>
              <a:spcBef>
                <a:spcPts val="592"/>
              </a:spcBef>
              <a:spcAft>
                <a:spcPts val="0"/>
              </a:spcAft>
              <a:buClr>
                <a:srgbClr val="002060"/>
              </a:buClr>
              <a:buSzPct val="100000"/>
              <a:buChar char="•"/>
            </a:pPr>
            <a:r>
              <a:rPr lang="en-GB">
                <a:solidFill>
                  <a:srgbClr val="002060"/>
                </a:solidFill>
              </a:rPr>
              <a:t>Increasing recognition of the legitimacy of social justice issues in maths learning;</a:t>
            </a:r>
            <a:endParaRPr/>
          </a:p>
          <a:p>
            <a:pPr marL="342900" lvl="0" indent="-342900" algn="l" rtl="0">
              <a:lnSpc>
                <a:spcPct val="100000"/>
              </a:lnSpc>
              <a:spcBef>
                <a:spcPts val="555"/>
              </a:spcBef>
              <a:spcAft>
                <a:spcPts val="0"/>
              </a:spcAft>
              <a:buClr>
                <a:srgbClr val="002060"/>
              </a:buClr>
              <a:buSzPct val="100000"/>
              <a:buChar char="•"/>
            </a:pPr>
            <a:r>
              <a:rPr lang="en-GB" sz="3000">
                <a:solidFill>
                  <a:srgbClr val="002060"/>
                </a:solidFill>
              </a:rPr>
              <a:t>Growing appreciation of the need to establish genuine links between maths and social justice. </a:t>
            </a:r>
            <a:endParaRPr/>
          </a:p>
        </p:txBody>
      </p:sp>
      <p:sp>
        <p:nvSpPr>
          <p:cNvPr id="109" name="Google Shape;109;p4"/>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dirty="0">
                <a:solidFill>
                  <a:srgbClr val="002060"/>
                </a:solidFill>
                <a:latin typeface="Calibri"/>
                <a:ea typeface="Calibri"/>
                <a:cs typeface="Calibri"/>
                <a:sym typeface="Calibri"/>
              </a:rPr>
              <a:t>Finding (sub-theme) 1 (</a:t>
            </a:r>
            <a:r>
              <a:rPr lang="en-GB" sz="3200" b="1" dirty="0">
                <a:solidFill>
                  <a:srgbClr val="002060"/>
                </a:solidFill>
                <a:latin typeface="Calibri"/>
                <a:ea typeface="Calibri"/>
                <a:cs typeface="Calibri"/>
                <a:sym typeface="Calibri"/>
              </a:rPr>
              <a:t>JK</a:t>
            </a:r>
            <a:r>
              <a:rPr lang="en-GB" sz="3200" b="1" i="0" u="none" strike="noStrike" cap="none" dirty="0">
                <a:solidFill>
                  <a:srgbClr val="002060"/>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5"/>
          <p:cNvSpPr txBox="1">
            <a:spLocks noGrp="1"/>
          </p:cNvSpPr>
          <p:nvPr>
            <p:ph type="body" idx="1"/>
          </p:nvPr>
        </p:nvSpPr>
        <p:spPr>
          <a:xfrm>
            <a:off x="531812" y="1414569"/>
            <a:ext cx="8080375" cy="4757631"/>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spcBef>
                <a:spcPts val="0"/>
              </a:spcBef>
              <a:buClr>
                <a:srgbClr val="002060"/>
              </a:buClr>
              <a:buSzPts val="2000"/>
              <a:buNone/>
            </a:pPr>
            <a:r>
              <a:rPr lang="en-US" sz="2000" i="1" dirty="0"/>
              <a:t>I think it's got me thinking about, even though they're five and six-year-olds, they have opinions, they have quite good ideas. And, like, getting them involved in classroom decisions, I think, is very beneficial, even from that age. And I think, beforehand I, maybe, dismissed slightly, of them being so young, that maybe they won't understand. </a:t>
            </a:r>
            <a:r>
              <a:rPr lang="en-US" sz="2000" dirty="0"/>
              <a:t>(Emma, Y1, Interview 2)</a:t>
            </a:r>
          </a:p>
          <a:p>
            <a:pPr marL="0" lvl="0" indent="0">
              <a:spcBef>
                <a:spcPts val="1000"/>
              </a:spcBef>
              <a:buClr>
                <a:srgbClr val="002060"/>
              </a:buClr>
              <a:buSzPts val="2000"/>
              <a:buNone/>
            </a:pPr>
            <a:r>
              <a:rPr lang="en-US" sz="2000" i="1" dirty="0"/>
              <a:t>So, it's opened my eyes, I guess, a bit more to … not kind of pigeonhole, you know, seven-year-olds into “they won't understand that or that, this isn't relatable to them at their age”. Actually, to be more ambitious, if you like, to think actually they can do more than you realize, you just need to give them the right framework to be able to do it. </a:t>
            </a:r>
            <a:r>
              <a:rPr lang="en-US" sz="2000" dirty="0"/>
              <a:t>(David, Y2, Interview 2)</a:t>
            </a:r>
          </a:p>
          <a:p>
            <a:pPr marL="0" lvl="0" indent="0">
              <a:spcBef>
                <a:spcPts val="1000"/>
              </a:spcBef>
              <a:buClr>
                <a:srgbClr val="002060"/>
              </a:buClr>
              <a:buSzPts val="2000"/>
              <a:buNone/>
            </a:pPr>
            <a:r>
              <a:rPr lang="en-US" sz="2000" i="1" dirty="0"/>
              <a:t>I've been surprised at how children can deal with quite, like, complex issues. I knew they could, but just some of the suggestions have really surprised me … it's made me think “Well, how can I make this work with younger children?” </a:t>
            </a:r>
            <a:r>
              <a:rPr lang="en-US" sz="2000" dirty="0"/>
              <a:t>(Rose, Y5, Interview 2)</a:t>
            </a:r>
            <a:endParaRPr sz="2000" dirty="0"/>
          </a:p>
        </p:txBody>
      </p:sp>
      <p:sp>
        <p:nvSpPr>
          <p:cNvPr id="116" name="Google Shape;116;p5"/>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a:solidFill>
                  <a:srgbClr val="002060"/>
                </a:solidFill>
                <a:latin typeface="Calibri"/>
                <a:ea typeface="Calibri"/>
                <a:cs typeface="Calibri"/>
                <a:sym typeface="Calibri"/>
              </a:rPr>
              <a:t>Evidence to support finding 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6"/>
          <p:cNvSpPr txBox="1">
            <a:spLocks noGrp="1"/>
          </p:cNvSpPr>
          <p:nvPr>
            <p:ph type="body" idx="1"/>
          </p:nvPr>
        </p:nvSpPr>
        <p:spPr>
          <a:xfrm>
            <a:off x="442912" y="1388532"/>
            <a:ext cx="8258175" cy="5064655"/>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2060"/>
              </a:buClr>
              <a:buSzPts val="3200"/>
              <a:buFont typeface="Arial"/>
              <a:buNone/>
            </a:pPr>
            <a:r>
              <a:rPr lang="en-GB" sz="2800" i="1" dirty="0">
                <a:solidFill>
                  <a:srgbClr val="002060"/>
                </a:solidFill>
              </a:rPr>
              <a:t>Teachers’ varying relationships with maths</a:t>
            </a:r>
            <a:endParaRPr sz="2800" dirty="0"/>
          </a:p>
          <a:p>
            <a:pPr marL="0" lvl="0" indent="0" algn="l" rtl="0">
              <a:lnSpc>
                <a:spcPct val="100000"/>
              </a:lnSpc>
              <a:spcBef>
                <a:spcPts val="600"/>
              </a:spcBef>
              <a:spcAft>
                <a:spcPts val="0"/>
              </a:spcAft>
              <a:buClr>
                <a:srgbClr val="002060"/>
              </a:buClr>
              <a:buSzPts val="2800"/>
              <a:buFont typeface="Arial"/>
              <a:buNone/>
            </a:pPr>
            <a:r>
              <a:rPr lang="en-GB" sz="2800" dirty="0">
                <a:solidFill>
                  <a:srgbClr val="002060"/>
                </a:solidFill>
              </a:rPr>
              <a:t>TRs described different emotions towards maths:</a:t>
            </a:r>
            <a:endParaRPr sz="2800" dirty="0"/>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fear and anxiety towards maths;</a:t>
            </a:r>
            <a:endParaRPr sz="2800" dirty="0"/>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dislike for maths;</a:t>
            </a:r>
            <a:endParaRPr sz="2800" dirty="0"/>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being passionate about maths. </a:t>
            </a:r>
            <a:endParaRPr sz="2800" dirty="0"/>
          </a:p>
          <a:p>
            <a:pPr marL="0" lvl="0" indent="0" algn="l" rtl="0">
              <a:lnSpc>
                <a:spcPct val="100000"/>
              </a:lnSpc>
              <a:spcBef>
                <a:spcPts val="600"/>
              </a:spcBef>
              <a:spcAft>
                <a:spcPts val="0"/>
              </a:spcAft>
              <a:buClr>
                <a:srgbClr val="002060"/>
              </a:buClr>
              <a:buSzPts val="2800"/>
              <a:buFont typeface="Arial"/>
              <a:buNone/>
            </a:pPr>
            <a:r>
              <a:rPr lang="en-GB" sz="2800" dirty="0">
                <a:solidFill>
                  <a:srgbClr val="002060"/>
                </a:solidFill>
              </a:rPr>
              <a:t>Over the course of the project, TRs reported:</a:t>
            </a:r>
            <a:endParaRPr sz="2800" dirty="0"/>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Developing broader views of maths within the curriculum;</a:t>
            </a:r>
            <a:endParaRPr sz="2800" dirty="0"/>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Starting to challenge students’ beliefs about maths;</a:t>
            </a:r>
            <a:endParaRPr sz="2800" dirty="0"/>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Rethinking strategies/approaches to teaching maths;</a:t>
            </a:r>
            <a:endParaRPr sz="2800" dirty="0"/>
          </a:p>
          <a:p>
            <a:pPr marL="342900" lvl="0" indent="-342900" algn="l" rtl="0">
              <a:lnSpc>
                <a:spcPct val="100000"/>
              </a:lnSpc>
              <a:spcBef>
                <a:spcPts val="0"/>
              </a:spcBef>
              <a:spcAft>
                <a:spcPts val="0"/>
              </a:spcAft>
              <a:buClr>
                <a:srgbClr val="002060"/>
              </a:buClr>
              <a:buSzPts val="2800"/>
              <a:buChar char="•"/>
            </a:pPr>
            <a:r>
              <a:rPr lang="en-GB" sz="2800" dirty="0">
                <a:solidFill>
                  <a:srgbClr val="002060"/>
                </a:solidFill>
              </a:rPr>
              <a:t>Beginning to navigate constraints of the curriculum.</a:t>
            </a:r>
            <a:endParaRPr sz="2800" dirty="0"/>
          </a:p>
        </p:txBody>
      </p:sp>
      <p:sp>
        <p:nvSpPr>
          <p:cNvPr id="123" name="Google Shape;123;p6"/>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a:solidFill>
                  <a:srgbClr val="002060"/>
                </a:solidFill>
                <a:latin typeface="Calibri"/>
                <a:ea typeface="Calibri"/>
                <a:cs typeface="Calibri"/>
                <a:sym typeface="Calibri"/>
              </a:rPr>
              <a:t>Finding (sub-theme) 2 (JK)</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7"/>
          <p:cNvSpPr txBox="1">
            <a:spLocks noGrp="1"/>
          </p:cNvSpPr>
          <p:nvPr>
            <p:ph type="body" idx="1"/>
          </p:nvPr>
        </p:nvSpPr>
        <p:spPr>
          <a:xfrm>
            <a:off x="523875" y="1412875"/>
            <a:ext cx="8080375" cy="5040313"/>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GB" sz="1800" i="1" dirty="0"/>
              <a:t>As someone who didn't like maths at school, I think any opportunity to, kind of, make maths more meaningful, and accessible to all, is going to have a benefit on the classroom. </a:t>
            </a:r>
            <a:r>
              <a:rPr lang="en-GB" sz="1800" dirty="0"/>
              <a:t>(Rose, Y5, Interview 1)</a:t>
            </a:r>
          </a:p>
          <a:p>
            <a:pPr marL="0" lvl="0" indent="0" algn="l" rtl="0">
              <a:lnSpc>
                <a:spcPct val="100000"/>
              </a:lnSpc>
              <a:spcBef>
                <a:spcPts val="1000"/>
              </a:spcBef>
              <a:spcAft>
                <a:spcPts val="0"/>
              </a:spcAft>
              <a:buNone/>
            </a:pPr>
            <a:r>
              <a:rPr lang="en-GB" sz="1800" i="1" dirty="0"/>
              <a:t>I always thought that was something I had done in all my maths lessons anyway. I was trying to make it, kind of, real life if possible, using things that are tangible, relating it to things that are going on in the world and stuff. But I guess, after the first interview, I was a little bit taken back by “Oh well, maybe they haven’t kind of grasped this” … I put a lot more emphasis in, not just in the kind of standalone lessons, but in my lessons in general, to make a point of maybe stop and take a moment to have a bit of a longer discussion, rather than having that like brief introduction of how this is relevant to the world. </a:t>
            </a:r>
            <a:r>
              <a:rPr lang="en-GB" sz="1800" dirty="0"/>
              <a:t>(Aidan, Y2, Interview 2)</a:t>
            </a:r>
            <a:endParaRPr sz="1800" i="1" dirty="0"/>
          </a:p>
          <a:p>
            <a:pPr marL="0" lvl="0" indent="0" algn="l" rtl="0">
              <a:spcBef>
                <a:spcPts val="1000"/>
              </a:spcBef>
              <a:spcAft>
                <a:spcPts val="0"/>
              </a:spcAft>
              <a:buClr>
                <a:schemeClr val="dk1"/>
              </a:buClr>
              <a:buSzPts val="1100"/>
              <a:buFont typeface="Arial"/>
              <a:buNone/>
            </a:pPr>
            <a:r>
              <a:rPr lang="en-GB" sz="1800" i="1" dirty="0"/>
              <a:t>It's not a case of “We're going to do fractions today”, it’s a case of “Why is it important that we know how to do fractions?” or whatever the specific learning intention might be. So, I think that always relates to the children and their world, and their future world. … And that's a regular thing through the lessons. </a:t>
            </a:r>
            <a:r>
              <a:rPr lang="en-GB" sz="1800" dirty="0"/>
              <a:t>(Layla, Y6, Interview 1)</a:t>
            </a:r>
            <a:endParaRPr sz="1800" dirty="0"/>
          </a:p>
        </p:txBody>
      </p:sp>
      <p:sp>
        <p:nvSpPr>
          <p:cNvPr id="130" name="Google Shape;130;p7"/>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a:solidFill>
                  <a:srgbClr val="002060"/>
                </a:solidFill>
                <a:latin typeface="Calibri"/>
                <a:ea typeface="Calibri"/>
                <a:cs typeface="Calibri"/>
                <a:sym typeface="Calibri"/>
              </a:rPr>
              <a:t>Evidence to support finding 2</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8"/>
          <p:cNvSpPr txBox="1">
            <a:spLocks noGrp="1"/>
          </p:cNvSpPr>
          <p:nvPr>
            <p:ph type="body" idx="1"/>
          </p:nvPr>
        </p:nvSpPr>
        <p:spPr>
          <a:xfrm>
            <a:off x="495300" y="1412875"/>
            <a:ext cx="8153400" cy="4968875"/>
          </a:xfrm>
          <a:prstGeom prst="rect">
            <a:avLst/>
          </a:prstGeom>
          <a:solidFill>
            <a:srgbClr val="FFFFFF">
              <a:alpha val="49411"/>
            </a:srgbClr>
          </a:solid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0"/>
              </a:spcBef>
              <a:spcAft>
                <a:spcPts val="0"/>
              </a:spcAft>
              <a:buClr>
                <a:srgbClr val="002060"/>
              </a:buClr>
              <a:buSzPct val="100000"/>
              <a:buFont typeface="Arial"/>
              <a:buNone/>
            </a:pPr>
            <a:r>
              <a:rPr lang="en-GB" sz="3400" i="1">
                <a:solidFill>
                  <a:srgbClr val="002060"/>
                </a:solidFill>
              </a:rPr>
              <a:t>Students growing appreciation of how maths can be used to argue for change.</a:t>
            </a:r>
            <a:endParaRPr/>
          </a:p>
          <a:p>
            <a:pPr marL="342900" lvl="0" indent="-342900" algn="l" rtl="0">
              <a:lnSpc>
                <a:spcPct val="100000"/>
              </a:lnSpc>
              <a:spcBef>
                <a:spcPts val="555"/>
              </a:spcBef>
              <a:spcAft>
                <a:spcPts val="0"/>
              </a:spcAft>
              <a:buClr>
                <a:srgbClr val="002060"/>
              </a:buClr>
              <a:buSzPct val="100000"/>
              <a:buChar char="•"/>
            </a:pPr>
            <a:r>
              <a:rPr lang="en-GB" sz="3000">
                <a:solidFill>
                  <a:srgbClr val="002060"/>
                </a:solidFill>
              </a:rPr>
              <a:t>The TRs were impressed with the extent to which students embraced the opportunity to use maths in arguing for change. </a:t>
            </a:r>
            <a:endParaRPr/>
          </a:p>
          <a:p>
            <a:pPr marL="342900" lvl="0" indent="-342900" algn="l" rtl="0">
              <a:lnSpc>
                <a:spcPct val="100000"/>
              </a:lnSpc>
              <a:spcBef>
                <a:spcPts val="555"/>
              </a:spcBef>
              <a:spcAft>
                <a:spcPts val="0"/>
              </a:spcAft>
              <a:buClr>
                <a:srgbClr val="002060"/>
              </a:buClr>
              <a:buSzPct val="100000"/>
              <a:buChar char="•"/>
            </a:pPr>
            <a:r>
              <a:rPr lang="en-GB" sz="3000">
                <a:solidFill>
                  <a:srgbClr val="002060"/>
                </a:solidFill>
              </a:rPr>
              <a:t>The TRs reported how students were able to use maths to strengthen their arguments and became even more engaged when they knew their arguments would be listened to. </a:t>
            </a:r>
            <a:endParaRPr/>
          </a:p>
          <a:p>
            <a:pPr marL="342900" lvl="0" indent="-342900" algn="l" rtl="0">
              <a:lnSpc>
                <a:spcPct val="100000"/>
              </a:lnSpc>
              <a:spcBef>
                <a:spcPts val="555"/>
              </a:spcBef>
              <a:spcAft>
                <a:spcPts val="0"/>
              </a:spcAft>
              <a:buClr>
                <a:srgbClr val="002060"/>
              </a:buClr>
              <a:buSzPct val="100000"/>
              <a:buChar char="•"/>
            </a:pPr>
            <a:r>
              <a:rPr lang="en-GB" sz="3000">
                <a:solidFill>
                  <a:srgbClr val="002060"/>
                </a:solidFill>
              </a:rPr>
              <a:t>The TRs described how students engaged enthusiastically with collaborative problem solving tasks, and entered into passionate discussions with others, during activities tried out in research lessons. </a:t>
            </a:r>
            <a:endParaRPr/>
          </a:p>
        </p:txBody>
      </p:sp>
      <p:sp>
        <p:nvSpPr>
          <p:cNvPr id="137" name="Google Shape;137;p8"/>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a:solidFill>
                  <a:srgbClr val="002060"/>
                </a:solidFill>
                <a:latin typeface="Calibri"/>
                <a:ea typeface="Calibri"/>
                <a:cs typeface="Calibri"/>
                <a:sym typeface="Calibri"/>
              </a:rPr>
              <a:t>Finding (sub-theme) 3 (PW)</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9"/>
          <p:cNvSpPr txBox="1">
            <a:spLocks noGrp="1"/>
          </p:cNvSpPr>
          <p:nvPr>
            <p:ph type="body" idx="1"/>
          </p:nvPr>
        </p:nvSpPr>
        <p:spPr>
          <a:xfrm>
            <a:off x="523875" y="1412875"/>
            <a:ext cx="8080375" cy="5040313"/>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2060"/>
              </a:buClr>
              <a:buSzPts val="2000"/>
              <a:buFont typeface="Arial"/>
              <a:buNone/>
            </a:pPr>
            <a:r>
              <a:rPr lang="en-GB" sz="2000" i="1" dirty="0">
                <a:solidFill>
                  <a:srgbClr val="002060"/>
                </a:solidFill>
              </a:rPr>
              <a:t>So, we saw that, when they went off doing their independent task … the children had a better overview at the end and were able to feedback during the plenary, and actually give answers that had reasoning behind them, rather than just: “This is the answer and that's it.” … the children have more to say about social justice, or fairness, equality, doing the maths, where it made an impact on their own lives … </a:t>
            </a:r>
            <a:r>
              <a:rPr lang="en-GB" sz="2000" dirty="0">
                <a:solidFill>
                  <a:srgbClr val="002060"/>
                </a:solidFill>
              </a:rPr>
              <a:t>(Emma, Y1, Meeting 5)</a:t>
            </a:r>
            <a:endParaRPr dirty="0"/>
          </a:p>
          <a:p>
            <a:pPr marL="0" lvl="0" indent="0" algn="l" rtl="0">
              <a:lnSpc>
                <a:spcPct val="100000"/>
              </a:lnSpc>
              <a:spcBef>
                <a:spcPts val="1000"/>
              </a:spcBef>
              <a:spcAft>
                <a:spcPts val="0"/>
              </a:spcAft>
              <a:buClr>
                <a:srgbClr val="002060"/>
              </a:buClr>
              <a:buSzPts val="2000"/>
              <a:buFont typeface="Arial"/>
              <a:buNone/>
            </a:pPr>
            <a:r>
              <a:rPr lang="en-GB" sz="2000" i="1" dirty="0">
                <a:solidFill>
                  <a:srgbClr val="002060"/>
                </a:solidFill>
              </a:rPr>
              <a:t>[We told them] “you're going to take this to … the senior leaders and perhaps they might put it into practice”. … I think they didn't realize. They thought: “Oh, you know, it's all about us and we can do this”. </a:t>
            </a:r>
            <a:r>
              <a:rPr lang="en-GB" sz="2000" dirty="0">
                <a:solidFill>
                  <a:srgbClr val="002060"/>
                </a:solidFill>
              </a:rPr>
              <a:t>(Kate, Y1, Meeting 5)</a:t>
            </a:r>
            <a:endParaRPr dirty="0"/>
          </a:p>
          <a:p>
            <a:pPr marL="0" lvl="0" indent="0" algn="l" rtl="0">
              <a:lnSpc>
                <a:spcPct val="100000"/>
              </a:lnSpc>
              <a:spcBef>
                <a:spcPts val="1000"/>
              </a:spcBef>
              <a:spcAft>
                <a:spcPts val="0"/>
              </a:spcAft>
              <a:buClr>
                <a:srgbClr val="002060"/>
              </a:buClr>
              <a:buSzPts val="2000"/>
              <a:buFont typeface="Arial"/>
              <a:buNone/>
            </a:pPr>
            <a:r>
              <a:rPr lang="en-GB" sz="2000" i="1" dirty="0">
                <a:solidFill>
                  <a:srgbClr val="002060"/>
                </a:solidFill>
              </a:rPr>
              <a:t>… there was some really passionate debate and lots of really good, sensible kind of comments and examples being put forward by the children … And in the lesson that we taught, they were just really passionate about putting across their opinions as well, which is quite nice to see. … It was nice to see kind of the teamwork aspect of it work quite well. </a:t>
            </a:r>
            <a:r>
              <a:rPr lang="en-GB" sz="2000" dirty="0">
                <a:solidFill>
                  <a:srgbClr val="002060"/>
                </a:solidFill>
              </a:rPr>
              <a:t>(David, Y2, Interview 2)</a:t>
            </a:r>
            <a:endParaRPr dirty="0"/>
          </a:p>
        </p:txBody>
      </p:sp>
      <p:sp>
        <p:nvSpPr>
          <p:cNvPr id="144" name="Google Shape;144;p9"/>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a:solidFill>
                  <a:srgbClr val="002060"/>
                </a:solidFill>
                <a:latin typeface="Calibri"/>
                <a:ea typeface="Calibri"/>
                <a:cs typeface="Calibri"/>
                <a:sym typeface="Calibri"/>
              </a:rPr>
              <a:t>Evidence to support finding 3</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0"/>
          <p:cNvSpPr txBox="1">
            <a:spLocks noGrp="1"/>
          </p:cNvSpPr>
          <p:nvPr>
            <p:ph type="body" idx="1"/>
          </p:nvPr>
        </p:nvSpPr>
        <p:spPr>
          <a:xfrm>
            <a:off x="523875" y="1412875"/>
            <a:ext cx="8080375" cy="5040313"/>
          </a:xfrm>
          <a:prstGeom prst="rect">
            <a:avLst/>
          </a:prstGeom>
          <a:solidFill>
            <a:srgbClr val="FFFFFF">
              <a:alpha val="49411"/>
            </a:srgbClr>
          </a:solidFill>
          <a:ln>
            <a:noFill/>
          </a:ln>
        </p:spPr>
        <p:txBody>
          <a:bodyPr spcFirstLastPara="1" wrap="square" lIns="91425" tIns="45700" rIns="91425" bIns="45700" anchor="t" anchorCtr="0">
            <a:normAutofit fontScale="85000" lnSpcReduction="10000"/>
          </a:bodyPr>
          <a:lstStyle/>
          <a:p>
            <a:pPr marL="457200" lvl="0" indent="-457200" algn="l" rtl="0">
              <a:lnSpc>
                <a:spcPct val="100000"/>
              </a:lnSpc>
              <a:spcBef>
                <a:spcPts val="0"/>
              </a:spcBef>
              <a:spcAft>
                <a:spcPts val="0"/>
              </a:spcAft>
              <a:buClr>
                <a:srgbClr val="002060"/>
              </a:buClr>
              <a:buSzPct val="100000"/>
              <a:buFont typeface="Arial"/>
              <a:buNone/>
            </a:pPr>
            <a:r>
              <a:rPr lang="en-GB">
                <a:solidFill>
                  <a:srgbClr val="002060"/>
                </a:solidFill>
              </a:rPr>
              <a:t>Wright, P., 2021. Transforming mathematics classroom practice through participatory action research. </a:t>
            </a:r>
            <a:r>
              <a:rPr lang="en-GB" i="1">
                <a:solidFill>
                  <a:srgbClr val="002060"/>
                </a:solidFill>
              </a:rPr>
              <a:t>Journal of Mathematics Teacher Education</a:t>
            </a:r>
            <a:r>
              <a:rPr lang="en-GB">
                <a:solidFill>
                  <a:srgbClr val="002060"/>
                </a:solidFill>
              </a:rPr>
              <a:t>, 24(2), pp. 155-177.</a:t>
            </a:r>
            <a:endParaRPr/>
          </a:p>
          <a:p>
            <a:pPr marL="457200" lvl="0" indent="-457200" algn="l" rtl="0">
              <a:lnSpc>
                <a:spcPct val="100000"/>
              </a:lnSpc>
              <a:spcBef>
                <a:spcPts val="1744"/>
              </a:spcBef>
              <a:spcAft>
                <a:spcPts val="0"/>
              </a:spcAft>
              <a:buClr>
                <a:srgbClr val="002060"/>
              </a:buClr>
              <a:buSzPct val="100000"/>
              <a:buFont typeface="Arial"/>
              <a:buNone/>
            </a:pPr>
            <a:r>
              <a:rPr lang="en-GB">
                <a:solidFill>
                  <a:srgbClr val="002060"/>
                </a:solidFill>
              </a:rPr>
              <a:t>Wright, P., 2022. </a:t>
            </a:r>
            <a:r>
              <a:rPr lang="en-GB" i="1">
                <a:solidFill>
                  <a:srgbClr val="002060"/>
                </a:solidFill>
              </a:rPr>
              <a:t>Conceptualising and operationalising socio-mathematical agency</a:t>
            </a:r>
            <a:r>
              <a:rPr lang="en-GB">
                <a:solidFill>
                  <a:srgbClr val="002060"/>
                </a:solidFill>
              </a:rPr>
              <a:t>. Proceedings of the 12th Congress of the European Society for Research in Mathematics Education. Bolzano, Italy, CERME.</a:t>
            </a:r>
            <a:endParaRPr/>
          </a:p>
          <a:p>
            <a:pPr marL="457200" lvl="0" indent="-457200" algn="l" rtl="0">
              <a:lnSpc>
                <a:spcPct val="100000"/>
              </a:lnSpc>
              <a:spcBef>
                <a:spcPts val="1744"/>
              </a:spcBef>
              <a:spcAft>
                <a:spcPts val="0"/>
              </a:spcAft>
              <a:buClr>
                <a:srgbClr val="002060"/>
              </a:buClr>
              <a:buSzPct val="100000"/>
              <a:buFont typeface="Arial"/>
              <a:buNone/>
            </a:pPr>
            <a:r>
              <a:rPr lang="en-GB">
                <a:solidFill>
                  <a:srgbClr val="002060"/>
                </a:solidFill>
              </a:rPr>
              <a:t>Wright, P., Carvalho, T. &amp; Fejzo, A., 2022. Visible mathematics pedagogy: A model for transforming classroom practice. </a:t>
            </a:r>
            <a:r>
              <a:rPr lang="en-GB" i="1">
                <a:solidFill>
                  <a:srgbClr val="002060"/>
                </a:solidFill>
              </a:rPr>
              <a:t>Educational Action Research</a:t>
            </a:r>
            <a:r>
              <a:rPr lang="en-GB">
                <a:solidFill>
                  <a:srgbClr val="002060"/>
                </a:solidFill>
              </a:rPr>
              <a:t>, 30(2), pp. 168-191.</a:t>
            </a:r>
            <a:endParaRPr/>
          </a:p>
          <a:p>
            <a:pPr marL="0" lvl="0" indent="0" algn="l" rtl="0">
              <a:lnSpc>
                <a:spcPct val="100000"/>
              </a:lnSpc>
              <a:spcBef>
                <a:spcPts val="1744"/>
              </a:spcBef>
              <a:spcAft>
                <a:spcPts val="0"/>
              </a:spcAft>
              <a:buClr>
                <a:schemeClr val="dk1"/>
              </a:buClr>
              <a:buSzPct val="100000"/>
              <a:buFont typeface="Arial"/>
              <a:buNone/>
            </a:pPr>
            <a:endParaRPr>
              <a:solidFill>
                <a:srgbClr val="002060"/>
              </a:solidFill>
            </a:endParaRPr>
          </a:p>
        </p:txBody>
      </p:sp>
      <p:sp>
        <p:nvSpPr>
          <p:cNvPr id="151" name="Google Shape;151;p10"/>
          <p:cNvSpPr txBox="1"/>
          <p:nvPr/>
        </p:nvSpPr>
        <p:spPr>
          <a:xfrm>
            <a:off x="390525" y="404813"/>
            <a:ext cx="84867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a:solidFill>
                  <a:srgbClr val="002060"/>
                </a:solidFill>
                <a:latin typeface="Calibri"/>
                <a:ea typeface="Calibri"/>
                <a:cs typeface="Calibri"/>
                <a:sym typeface="Calibri"/>
              </a:rPr>
              <a:t>References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1"/>
          <p:cNvSpPr txBox="1">
            <a:spLocks noGrp="1"/>
          </p:cNvSpPr>
          <p:nvPr>
            <p:ph type="body" idx="1"/>
          </p:nvPr>
        </p:nvSpPr>
        <p:spPr>
          <a:xfrm>
            <a:off x="531813" y="1412875"/>
            <a:ext cx="8080375" cy="5040313"/>
          </a:xfrm>
          <a:prstGeom prst="rect">
            <a:avLst/>
          </a:prstGeom>
          <a:solidFill>
            <a:srgbClr val="FFFFFF">
              <a:alpha val="49411"/>
            </a:srgbClr>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2060"/>
              </a:buClr>
              <a:buSzPts val="3200"/>
              <a:buFont typeface="Arial"/>
              <a:buNone/>
            </a:pPr>
            <a:r>
              <a:rPr lang="en-GB" dirty="0">
                <a:solidFill>
                  <a:srgbClr val="002060"/>
                </a:solidFill>
              </a:rPr>
              <a:t>Download the ppt and find out more about the project at</a:t>
            </a:r>
            <a:r>
              <a:rPr lang="fr-FR" dirty="0">
                <a:solidFill>
                  <a:srgbClr val="002060"/>
                </a:solidFill>
              </a:rPr>
              <a:t>: </a:t>
            </a:r>
            <a:r>
              <a:rPr lang="fr-FR" dirty="0">
                <a:solidFill>
                  <a:srgbClr val="002060"/>
                </a:solidFill>
                <a:hlinkClick r:id="rId3"/>
              </a:rPr>
              <a:t>https://mathsocialjustice.org/research/</a:t>
            </a:r>
            <a:r>
              <a:rPr lang="fr-FR" dirty="0">
                <a:solidFill>
                  <a:srgbClr val="002060"/>
                </a:solidFill>
              </a:rPr>
              <a:t> </a:t>
            </a:r>
            <a:endParaRPr lang="fr-FR" dirty="0"/>
          </a:p>
        </p:txBody>
      </p:sp>
      <p:sp>
        <p:nvSpPr>
          <p:cNvPr id="158" name="Google Shape;158;p11"/>
          <p:cNvSpPr txBox="1"/>
          <p:nvPr/>
        </p:nvSpPr>
        <p:spPr>
          <a:xfrm>
            <a:off x="531813" y="404813"/>
            <a:ext cx="8080375" cy="122396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3200"/>
              <a:buFont typeface="Arial"/>
              <a:buNone/>
            </a:pPr>
            <a:r>
              <a:rPr lang="en-GB" sz="3200" b="1" i="0" u="none" strike="noStrike" cap="none">
                <a:solidFill>
                  <a:srgbClr val="002060"/>
                </a:solidFill>
                <a:latin typeface="Calibri"/>
                <a:ea typeface="Calibri"/>
                <a:cs typeface="Calibri"/>
                <a:sym typeface="Calibri"/>
              </a:rPr>
              <a:t>Primary Maths &amp; Social Justice webpage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Grayscal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1529</Words>
  <Application>Microsoft Office PowerPoint</Application>
  <PresentationFormat>On-screen Show (4:3)</PresentationFormat>
  <Paragraphs>72</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Noto Sans Symbols</vt:lpstr>
      <vt:lpstr>Office Theme</vt:lpstr>
      <vt:lpstr>Presentation at BSRLM Conference (4th March 2023):  Primary school teachers tackling social justice issues whilst teaching mathematics: Findings from the Primary Maths &amp; Social Justice (PMSJ) research project  Caroline Hilton (IOE, UCL's Faculty of Education &amp; Society) Joel Kelly (The Blue School, CofE) Pete Wright (University of Dundee)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at BSRLM Conference (4th March 2023):  Primary school teachers tackling social justice issues whilst teaching mathematics: Findings from the Primary Maths &amp; Social Justice (PMSJ) research project  Caroline Hilton (IOE, UCL's Faculty of Education &amp; Society) Joel Kelly (The Blue School, CofE) Pete Wright (University of Dundee)</dc:title>
  <dc:creator>Pete Wright</dc:creator>
  <cp:lastModifiedBy>Pete Wright (Staff)</cp:lastModifiedBy>
  <cp:revision>2</cp:revision>
  <dcterms:created xsi:type="dcterms:W3CDTF">2012-11-08T07:49:00Z</dcterms:created>
  <dcterms:modified xsi:type="dcterms:W3CDTF">2023-02-24T15:19:21Z</dcterms:modified>
</cp:coreProperties>
</file>