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8" r:id="rId4"/>
    <p:sldId id="258" r:id="rId5"/>
    <p:sldId id="276" r:id="rId6"/>
    <p:sldId id="269" r:id="rId7"/>
    <p:sldId id="259" r:id="rId8"/>
    <p:sldId id="272" r:id="rId9"/>
    <p:sldId id="271" r:id="rId10"/>
    <p:sldId id="274" r:id="rId11"/>
    <p:sldId id="275" r:id="rId12"/>
    <p:sldId id="273" r:id="rId13"/>
    <p:sldId id="277" r:id="rId14"/>
    <p:sldId id="265" r:id="rId15"/>
    <p:sldId id="266" r:id="rId16"/>
  </p:sldIdLst>
  <p:sldSz cx="9144000" cy="6858000" type="screen4x3"/>
  <p:notesSz cx="9945688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jISW8lgvfqjHb2uKjoADjnDdxe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0D0794-F732-48BC-BD67-D93118DD33D6}" v="17" dt="2023-11-22T21:39:47.6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42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 Wright (Staff)" userId="b7ce7c8a-bb04-43ee-a74c-0b3ee141521b" providerId="ADAL" clId="{DA0D0794-F732-48BC-BD67-D93118DD33D6}"/>
    <pc:docChg chg="undo custSel addSld delSld modSld sldOrd modNotesMaster">
      <pc:chgData name="Pete Wright (Staff)" userId="b7ce7c8a-bb04-43ee-a74c-0b3ee141521b" providerId="ADAL" clId="{DA0D0794-F732-48BC-BD67-D93118DD33D6}" dt="2023-11-22T21:39:47.615" v="4076"/>
      <pc:docMkLst>
        <pc:docMk/>
      </pc:docMkLst>
      <pc:sldChg chg="modSp mod modNotes">
        <pc:chgData name="Pete Wright (Staff)" userId="b7ce7c8a-bb04-43ee-a74c-0b3ee141521b" providerId="ADAL" clId="{DA0D0794-F732-48BC-BD67-D93118DD33D6}" dt="2023-11-22T21:39:47.615" v="4076"/>
        <pc:sldMkLst>
          <pc:docMk/>
          <pc:sldMk cId="0" sldId="256"/>
        </pc:sldMkLst>
        <pc:spChg chg="mod">
          <ac:chgData name="Pete Wright (Staff)" userId="b7ce7c8a-bb04-43ee-a74c-0b3ee141521b" providerId="ADAL" clId="{DA0D0794-F732-48BC-BD67-D93118DD33D6}" dt="2023-11-22T08:43:47.436" v="150" actId="255"/>
          <ac:spMkLst>
            <pc:docMk/>
            <pc:sldMk cId="0" sldId="256"/>
            <ac:spMk id="88" creationId="{00000000-0000-0000-0000-000000000000}"/>
          </ac:spMkLst>
        </pc:spChg>
      </pc:sldChg>
      <pc:sldChg chg="modSp mod modNotes modNotesTx">
        <pc:chgData name="Pete Wright (Staff)" userId="b7ce7c8a-bb04-43ee-a74c-0b3ee141521b" providerId="ADAL" clId="{DA0D0794-F732-48BC-BD67-D93118DD33D6}" dt="2023-11-22T21:39:47.615" v="4076"/>
        <pc:sldMkLst>
          <pc:docMk/>
          <pc:sldMk cId="0" sldId="257"/>
        </pc:sldMkLst>
        <pc:spChg chg="mod">
          <ac:chgData name="Pete Wright (Staff)" userId="b7ce7c8a-bb04-43ee-a74c-0b3ee141521b" providerId="ADAL" clId="{DA0D0794-F732-48BC-BD67-D93118DD33D6}" dt="2023-11-22T21:20:17.426" v="3815" actId="6549"/>
          <ac:spMkLst>
            <pc:docMk/>
            <pc:sldMk cId="0" sldId="257"/>
            <ac:spMk id="94" creationId="{00000000-0000-0000-0000-000000000000}"/>
          </ac:spMkLst>
        </pc:spChg>
        <pc:spChg chg="mod">
          <ac:chgData name="Pete Wright (Staff)" userId="b7ce7c8a-bb04-43ee-a74c-0b3ee141521b" providerId="ADAL" clId="{DA0D0794-F732-48BC-BD67-D93118DD33D6}" dt="2023-11-22T08:56:25.150" v="371" actId="20577"/>
          <ac:spMkLst>
            <pc:docMk/>
            <pc:sldMk cId="0" sldId="257"/>
            <ac:spMk id="95" creationId="{00000000-0000-0000-0000-000000000000}"/>
          </ac:spMkLst>
        </pc:spChg>
      </pc:sldChg>
      <pc:sldChg chg="modSp mod ord modNotes">
        <pc:chgData name="Pete Wright (Staff)" userId="b7ce7c8a-bb04-43ee-a74c-0b3ee141521b" providerId="ADAL" clId="{DA0D0794-F732-48BC-BD67-D93118DD33D6}" dt="2023-11-22T21:39:47.615" v="4076"/>
        <pc:sldMkLst>
          <pc:docMk/>
          <pc:sldMk cId="0" sldId="258"/>
        </pc:sldMkLst>
        <pc:spChg chg="mod">
          <ac:chgData name="Pete Wright (Staff)" userId="b7ce7c8a-bb04-43ee-a74c-0b3ee141521b" providerId="ADAL" clId="{DA0D0794-F732-48BC-BD67-D93118DD33D6}" dt="2023-11-22T20:34:01.072" v="2532" actId="20577"/>
          <ac:spMkLst>
            <pc:docMk/>
            <pc:sldMk cId="0" sldId="258"/>
            <ac:spMk id="101" creationId="{00000000-0000-0000-0000-000000000000}"/>
          </ac:spMkLst>
        </pc:spChg>
        <pc:spChg chg="mod">
          <ac:chgData name="Pete Wright (Staff)" userId="b7ce7c8a-bb04-43ee-a74c-0b3ee141521b" providerId="ADAL" clId="{DA0D0794-F732-48BC-BD67-D93118DD33D6}" dt="2023-11-22T09:00:30.271" v="403" actId="20577"/>
          <ac:spMkLst>
            <pc:docMk/>
            <pc:sldMk cId="0" sldId="258"/>
            <ac:spMk id="102" creationId="{00000000-0000-0000-0000-000000000000}"/>
          </ac:spMkLst>
        </pc:spChg>
      </pc:sldChg>
      <pc:sldChg chg="modSp mod modNotes">
        <pc:chgData name="Pete Wright (Staff)" userId="b7ce7c8a-bb04-43ee-a74c-0b3ee141521b" providerId="ADAL" clId="{DA0D0794-F732-48BC-BD67-D93118DD33D6}" dt="2023-11-22T21:39:47.615" v="4076"/>
        <pc:sldMkLst>
          <pc:docMk/>
          <pc:sldMk cId="0" sldId="259"/>
        </pc:sldMkLst>
        <pc:spChg chg="mod">
          <ac:chgData name="Pete Wright (Staff)" userId="b7ce7c8a-bb04-43ee-a74c-0b3ee141521b" providerId="ADAL" clId="{DA0D0794-F732-48BC-BD67-D93118DD33D6}" dt="2023-11-22T20:48:12.228" v="2731" actId="120"/>
          <ac:spMkLst>
            <pc:docMk/>
            <pc:sldMk cId="0" sldId="259"/>
            <ac:spMk id="108" creationId="{00000000-0000-0000-0000-000000000000}"/>
          </ac:spMkLst>
        </pc:spChg>
        <pc:spChg chg="mod">
          <ac:chgData name="Pete Wright (Staff)" userId="b7ce7c8a-bb04-43ee-a74c-0b3ee141521b" providerId="ADAL" clId="{DA0D0794-F732-48BC-BD67-D93118DD33D6}" dt="2023-11-22T18:34:34.308" v="1457" actId="20577"/>
          <ac:spMkLst>
            <pc:docMk/>
            <pc:sldMk cId="0" sldId="259"/>
            <ac:spMk id="109" creationId="{00000000-0000-0000-0000-000000000000}"/>
          </ac:spMkLst>
        </pc:spChg>
      </pc:sldChg>
      <pc:sldChg chg="modSp del mod">
        <pc:chgData name="Pete Wright (Staff)" userId="b7ce7c8a-bb04-43ee-a74c-0b3ee141521b" providerId="ADAL" clId="{DA0D0794-F732-48BC-BD67-D93118DD33D6}" dt="2023-11-22T18:38:19.326" v="1470" actId="2696"/>
        <pc:sldMkLst>
          <pc:docMk/>
          <pc:sldMk cId="0" sldId="260"/>
        </pc:sldMkLst>
        <pc:spChg chg="mod">
          <ac:chgData name="Pete Wright (Staff)" userId="b7ce7c8a-bb04-43ee-a74c-0b3ee141521b" providerId="ADAL" clId="{DA0D0794-F732-48BC-BD67-D93118DD33D6}" dt="2023-11-22T18:36:53.576" v="1460" actId="21"/>
          <ac:spMkLst>
            <pc:docMk/>
            <pc:sldMk cId="0" sldId="260"/>
            <ac:spMk id="115" creationId="{00000000-0000-0000-0000-000000000000}"/>
          </ac:spMkLst>
        </pc:spChg>
      </pc:sldChg>
      <pc:sldChg chg="del">
        <pc:chgData name="Pete Wright (Staff)" userId="b7ce7c8a-bb04-43ee-a74c-0b3ee141521b" providerId="ADAL" clId="{DA0D0794-F732-48BC-BD67-D93118DD33D6}" dt="2023-11-22T18:38:24.541" v="1471" actId="2696"/>
        <pc:sldMkLst>
          <pc:docMk/>
          <pc:sldMk cId="0" sldId="261"/>
        </pc:sldMkLst>
      </pc:sldChg>
      <pc:sldChg chg="del">
        <pc:chgData name="Pete Wright (Staff)" userId="b7ce7c8a-bb04-43ee-a74c-0b3ee141521b" providerId="ADAL" clId="{DA0D0794-F732-48BC-BD67-D93118DD33D6}" dt="2023-11-22T18:38:31.198" v="1472" actId="2696"/>
        <pc:sldMkLst>
          <pc:docMk/>
          <pc:sldMk cId="0" sldId="262"/>
        </pc:sldMkLst>
      </pc:sldChg>
      <pc:sldChg chg="del">
        <pc:chgData name="Pete Wright (Staff)" userId="b7ce7c8a-bb04-43ee-a74c-0b3ee141521b" providerId="ADAL" clId="{DA0D0794-F732-48BC-BD67-D93118DD33D6}" dt="2023-11-22T18:48:08.388" v="1732" actId="2696"/>
        <pc:sldMkLst>
          <pc:docMk/>
          <pc:sldMk cId="0" sldId="263"/>
        </pc:sldMkLst>
      </pc:sldChg>
      <pc:sldChg chg="del">
        <pc:chgData name="Pete Wright (Staff)" userId="b7ce7c8a-bb04-43ee-a74c-0b3ee141521b" providerId="ADAL" clId="{DA0D0794-F732-48BC-BD67-D93118DD33D6}" dt="2023-11-22T18:48:14.258" v="1733" actId="2696"/>
        <pc:sldMkLst>
          <pc:docMk/>
          <pc:sldMk cId="0" sldId="264"/>
        </pc:sldMkLst>
      </pc:sldChg>
      <pc:sldChg chg="modSp mod modNotes modNotesTx">
        <pc:chgData name="Pete Wright (Staff)" userId="b7ce7c8a-bb04-43ee-a74c-0b3ee141521b" providerId="ADAL" clId="{DA0D0794-F732-48BC-BD67-D93118DD33D6}" dt="2023-11-22T21:39:47.615" v="4076"/>
        <pc:sldMkLst>
          <pc:docMk/>
          <pc:sldMk cId="0" sldId="265"/>
        </pc:sldMkLst>
        <pc:spChg chg="mod">
          <ac:chgData name="Pete Wright (Staff)" userId="b7ce7c8a-bb04-43ee-a74c-0b3ee141521b" providerId="ADAL" clId="{DA0D0794-F732-48BC-BD67-D93118DD33D6}" dt="2023-11-22T21:38:31.295" v="4074" actId="20577"/>
          <ac:spMkLst>
            <pc:docMk/>
            <pc:sldMk cId="0" sldId="265"/>
            <ac:spMk id="150" creationId="{00000000-0000-0000-0000-000000000000}"/>
          </ac:spMkLst>
        </pc:spChg>
      </pc:sldChg>
      <pc:sldChg chg="addSp delSp modSp mod modNotes modNotesTx">
        <pc:chgData name="Pete Wright (Staff)" userId="b7ce7c8a-bb04-43ee-a74c-0b3ee141521b" providerId="ADAL" clId="{DA0D0794-F732-48BC-BD67-D93118DD33D6}" dt="2023-11-22T21:39:47.615" v="4076"/>
        <pc:sldMkLst>
          <pc:docMk/>
          <pc:sldMk cId="0" sldId="266"/>
        </pc:sldMkLst>
        <pc:spChg chg="mod">
          <ac:chgData name="Pete Wright (Staff)" userId="b7ce7c8a-bb04-43ee-a74c-0b3ee141521b" providerId="ADAL" clId="{DA0D0794-F732-48BC-BD67-D93118DD33D6}" dt="2023-11-22T20:51:11.751" v="2764" actId="20577"/>
          <ac:spMkLst>
            <pc:docMk/>
            <pc:sldMk cId="0" sldId="266"/>
            <ac:spMk id="157" creationId="{00000000-0000-0000-0000-000000000000}"/>
          </ac:spMkLst>
        </pc:spChg>
        <pc:picChg chg="del mod">
          <ac:chgData name="Pete Wright (Staff)" userId="b7ce7c8a-bb04-43ee-a74c-0b3ee141521b" providerId="ADAL" clId="{DA0D0794-F732-48BC-BD67-D93118DD33D6}" dt="2023-11-22T21:11:02.831" v="3623" actId="478"/>
          <ac:picMkLst>
            <pc:docMk/>
            <pc:sldMk cId="0" sldId="266"/>
            <ac:picMk id="3" creationId="{A7B872F6-D7EE-DBE7-F5AC-AC6522270D02}"/>
          </ac:picMkLst>
        </pc:picChg>
        <pc:picChg chg="add mod">
          <ac:chgData name="Pete Wright (Staff)" userId="b7ce7c8a-bb04-43ee-a74c-0b3ee141521b" providerId="ADAL" clId="{DA0D0794-F732-48BC-BD67-D93118DD33D6}" dt="2023-11-22T21:31:50.332" v="4047" actId="1076"/>
          <ac:picMkLst>
            <pc:docMk/>
            <pc:sldMk cId="0" sldId="266"/>
            <ac:picMk id="4" creationId="{A1C5D5FC-6C7A-AF51-184E-112201F6C2CD}"/>
          </ac:picMkLst>
        </pc:picChg>
      </pc:sldChg>
      <pc:sldChg chg="add del">
        <pc:chgData name="Pete Wright (Staff)" userId="b7ce7c8a-bb04-43ee-a74c-0b3ee141521b" providerId="ADAL" clId="{DA0D0794-F732-48BC-BD67-D93118DD33D6}" dt="2023-11-22T09:19:15.728" v="907" actId="2696"/>
        <pc:sldMkLst>
          <pc:docMk/>
          <pc:sldMk cId="2399708303" sldId="267"/>
        </pc:sldMkLst>
      </pc:sldChg>
      <pc:sldChg chg="modSp add mod ord modNotes modNotesTx">
        <pc:chgData name="Pete Wright (Staff)" userId="b7ce7c8a-bb04-43ee-a74c-0b3ee141521b" providerId="ADAL" clId="{DA0D0794-F732-48BC-BD67-D93118DD33D6}" dt="2023-11-22T21:39:47.615" v="4076"/>
        <pc:sldMkLst>
          <pc:docMk/>
          <pc:sldMk cId="2669987780" sldId="268"/>
        </pc:sldMkLst>
        <pc:spChg chg="mod">
          <ac:chgData name="Pete Wright (Staff)" userId="b7ce7c8a-bb04-43ee-a74c-0b3ee141521b" providerId="ADAL" clId="{DA0D0794-F732-48BC-BD67-D93118DD33D6}" dt="2023-11-22T21:25:30.963" v="4039" actId="20577"/>
          <ac:spMkLst>
            <pc:docMk/>
            <pc:sldMk cId="2669987780" sldId="268"/>
            <ac:spMk id="94" creationId="{00000000-0000-0000-0000-000000000000}"/>
          </ac:spMkLst>
        </pc:spChg>
      </pc:sldChg>
      <pc:sldChg chg="addSp modSp add mod modNotes">
        <pc:chgData name="Pete Wright (Staff)" userId="b7ce7c8a-bb04-43ee-a74c-0b3ee141521b" providerId="ADAL" clId="{DA0D0794-F732-48BC-BD67-D93118DD33D6}" dt="2023-11-22T21:39:47.615" v="4076"/>
        <pc:sldMkLst>
          <pc:docMk/>
          <pc:sldMk cId="1270718727" sldId="269"/>
        </pc:sldMkLst>
        <pc:spChg chg="mod">
          <ac:chgData name="Pete Wright (Staff)" userId="b7ce7c8a-bb04-43ee-a74c-0b3ee141521b" providerId="ADAL" clId="{DA0D0794-F732-48BC-BD67-D93118DD33D6}" dt="2023-11-22T19:34:42.995" v="2482" actId="20577"/>
          <ac:spMkLst>
            <pc:docMk/>
            <pc:sldMk cId="1270718727" sldId="269"/>
            <ac:spMk id="101" creationId="{00000000-0000-0000-0000-000000000000}"/>
          </ac:spMkLst>
        </pc:spChg>
        <pc:spChg chg="mod">
          <ac:chgData name="Pete Wright (Staff)" userId="b7ce7c8a-bb04-43ee-a74c-0b3ee141521b" providerId="ADAL" clId="{DA0D0794-F732-48BC-BD67-D93118DD33D6}" dt="2023-11-22T18:12:42.623" v="974" actId="20577"/>
          <ac:spMkLst>
            <pc:docMk/>
            <pc:sldMk cId="1270718727" sldId="269"/>
            <ac:spMk id="102" creationId="{00000000-0000-0000-0000-000000000000}"/>
          </ac:spMkLst>
        </pc:spChg>
        <pc:picChg chg="add mod">
          <ac:chgData name="Pete Wright (Staff)" userId="b7ce7c8a-bb04-43ee-a74c-0b3ee141521b" providerId="ADAL" clId="{DA0D0794-F732-48BC-BD67-D93118DD33D6}" dt="2023-11-22T18:13:40.307" v="986" actId="14100"/>
          <ac:picMkLst>
            <pc:docMk/>
            <pc:sldMk cId="1270718727" sldId="269"/>
            <ac:picMk id="2" creationId="{CB3BF818-37E8-441C-0568-BB5E34F2DC16}"/>
          </ac:picMkLst>
        </pc:picChg>
      </pc:sldChg>
      <pc:sldChg chg="modSp add del mod ord">
        <pc:chgData name="Pete Wright (Staff)" userId="b7ce7c8a-bb04-43ee-a74c-0b3ee141521b" providerId="ADAL" clId="{DA0D0794-F732-48BC-BD67-D93118DD33D6}" dt="2023-11-22T20:48:58.284" v="2732" actId="2696"/>
        <pc:sldMkLst>
          <pc:docMk/>
          <pc:sldMk cId="118659225" sldId="270"/>
        </pc:sldMkLst>
        <pc:spChg chg="mod">
          <ac:chgData name="Pete Wright (Staff)" userId="b7ce7c8a-bb04-43ee-a74c-0b3ee141521b" providerId="ADAL" clId="{DA0D0794-F732-48BC-BD67-D93118DD33D6}" dt="2023-11-22T18:37:03.948" v="1463" actId="114"/>
          <ac:spMkLst>
            <pc:docMk/>
            <pc:sldMk cId="118659225" sldId="270"/>
            <ac:spMk id="108" creationId="{00000000-0000-0000-0000-000000000000}"/>
          </ac:spMkLst>
        </pc:spChg>
        <pc:spChg chg="mod">
          <ac:chgData name="Pete Wright (Staff)" userId="b7ce7c8a-bb04-43ee-a74c-0b3ee141521b" providerId="ADAL" clId="{DA0D0794-F732-48BC-BD67-D93118DD33D6}" dt="2023-11-22T18:34:05.357" v="1456" actId="20577"/>
          <ac:spMkLst>
            <pc:docMk/>
            <pc:sldMk cId="118659225" sldId="270"/>
            <ac:spMk id="109" creationId="{00000000-0000-0000-0000-000000000000}"/>
          </ac:spMkLst>
        </pc:spChg>
      </pc:sldChg>
      <pc:sldChg chg="modSp add mod modNotes">
        <pc:chgData name="Pete Wright (Staff)" userId="b7ce7c8a-bb04-43ee-a74c-0b3ee141521b" providerId="ADAL" clId="{DA0D0794-F732-48BC-BD67-D93118DD33D6}" dt="2023-11-22T21:39:47.615" v="4076"/>
        <pc:sldMkLst>
          <pc:docMk/>
          <pc:sldMk cId="1656790234" sldId="271"/>
        </pc:sldMkLst>
        <pc:spChg chg="mod">
          <ac:chgData name="Pete Wright (Staff)" userId="b7ce7c8a-bb04-43ee-a74c-0b3ee141521b" providerId="ADAL" clId="{DA0D0794-F732-48BC-BD67-D93118DD33D6}" dt="2023-11-22T21:35:38.367" v="4056" actId="20577"/>
          <ac:spMkLst>
            <pc:docMk/>
            <pc:sldMk cId="1656790234" sldId="271"/>
            <ac:spMk id="108" creationId="{00000000-0000-0000-0000-000000000000}"/>
          </ac:spMkLst>
        </pc:spChg>
      </pc:sldChg>
      <pc:sldChg chg="addSp delSp modSp add mod modNotes">
        <pc:chgData name="Pete Wright (Staff)" userId="b7ce7c8a-bb04-43ee-a74c-0b3ee141521b" providerId="ADAL" clId="{DA0D0794-F732-48BC-BD67-D93118DD33D6}" dt="2023-11-22T21:39:47.615" v="4076"/>
        <pc:sldMkLst>
          <pc:docMk/>
          <pc:sldMk cId="809931987" sldId="272"/>
        </pc:sldMkLst>
        <pc:spChg chg="mod">
          <ac:chgData name="Pete Wright (Staff)" userId="b7ce7c8a-bb04-43ee-a74c-0b3ee141521b" providerId="ADAL" clId="{DA0D0794-F732-48BC-BD67-D93118DD33D6}" dt="2023-11-22T19:36:54.415" v="2498" actId="14100"/>
          <ac:spMkLst>
            <pc:docMk/>
            <pc:sldMk cId="809931987" sldId="272"/>
            <ac:spMk id="108" creationId="{00000000-0000-0000-0000-000000000000}"/>
          </ac:spMkLst>
        </pc:spChg>
        <pc:spChg chg="del">
          <ac:chgData name="Pete Wright (Staff)" userId="b7ce7c8a-bb04-43ee-a74c-0b3ee141521b" providerId="ADAL" clId="{DA0D0794-F732-48BC-BD67-D93118DD33D6}" dt="2023-11-22T19:36:24.695" v="2493" actId="478"/>
          <ac:spMkLst>
            <pc:docMk/>
            <pc:sldMk cId="809931987" sldId="272"/>
            <ac:spMk id="109" creationId="{00000000-0000-0000-0000-000000000000}"/>
          </ac:spMkLst>
        </pc:spChg>
        <pc:graphicFrameChg chg="add mod modGraphic">
          <ac:chgData name="Pete Wright (Staff)" userId="b7ce7c8a-bb04-43ee-a74c-0b3ee141521b" providerId="ADAL" clId="{DA0D0794-F732-48BC-BD67-D93118DD33D6}" dt="2023-11-22T19:36:35.763" v="2495" actId="1076"/>
          <ac:graphicFrameMkLst>
            <pc:docMk/>
            <pc:sldMk cId="809931987" sldId="272"/>
            <ac:graphicFrameMk id="3" creationId="{0BBD849D-3C7B-2AB5-6FCD-9BAA384E389E}"/>
          </ac:graphicFrameMkLst>
        </pc:graphicFrameChg>
        <pc:graphicFrameChg chg="add mod modGraphic">
          <ac:chgData name="Pete Wright (Staff)" userId="b7ce7c8a-bb04-43ee-a74c-0b3ee141521b" providerId="ADAL" clId="{DA0D0794-F732-48BC-BD67-D93118DD33D6}" dt="2023-11-22T19:36:40.319" v="2496" actId="1076"/>
          <ac:graphicFrameMkLst>
            <pc:docMk/>
            <pc:sldMk cId="809931987" sldId="272"/>
            <ac:graphicFrameMk id="4" creationId="{A5C970ED-8170-53E0-C509-E0844A9A146E}"/>
          </ac:graphicFrameMkLst>
        </pc:graphicFrameChg>
        <pc:graphicFrameChg chg="add mod modGraphic">
          <ac:chgData name="Pete Wright (Staff)" userId="b7ce7c8a-bb04-43ee-a74c-0b3ee141521b" providerId="ADAL" clId="{DA0D0794-F732-48BC-BD67-D93118DD33D6}" dt="2023-11-22T19:36:46.930" v="2497" actId="1076"/>
          <ac:graphicFrameMkLst>
            <pc:docMk/>
            <pc:sldMk cId="809931987" sldId="272"/>
            <ac:graphicFrameMk id="5" creationId="{436CDA3B-3DBC-76A6-8AFF-09B7B02DAD71}"/>
          </ac:graphicFrameMkLst>
        </pc:graphicFrameChg>
        <pc:picChg chg="add del">
          <ac:chgData name="Pete Wright (Staff)" userId="b7ce7c8a-bb04-43ee-a74c-0b3ee141521b" providerId="ADAL" clId="{DA0D0794-F732-48BC-BD67-D93118DD33D6}" dt="2023-11-22T19:26:10.697" v="2401"/>
          <ac:picMkLst>
            <pc:docMk/>
            <pc:sldMk cId="809931987" sldId="272"/>
            <ac:picMk id="2" creationId="{6C68C2A3-E6D8-4AFF-C20B-2A845113F3A7}"/>
          </ac:picMkLst>
        </pc:picChg>
      </pc:sldChg>
      <pc:sldChg chg="modSp add mod modNotes">
        <pc:chgData name="Pete Wright (Staff)" userId="b7ce7c8a-bb04-43ee-a74c-0b3ee141521b" providerId="ADAL" clId="{DA0D0794-F732-48BC-BD67-D93118DD33D6}" dt="2023-11-22T21:39:47.615" v="4076"/>
        <pc:sldMkLst>
          <pc:docMk/>
          <pc:sldMk cId="2229530069" sldId="273"/>
        </pc:sldMkLst>
        <pc:spChg chg="mod">
          <ac:chgData name="Pete Wright (Staff)" userId="b7ce7c8a-bb04-43ee-a74c-0b3ee141521b" providerId="ADAL" clId="{DA0D0794-F732-48BC-BD67-D93118DD33D6}" dt="2023-11-22T21:35:55.734" v="4065"/>
          <ac:spMkLst>
            <pc:docMk/>
            <pc:sldMk cId="2229530069" sldId="273"/>
            <ac:spMk id="108" creationId="{00000000-0000-0000-0000-000000000000}"/>
          </ac:spMkLst>
        </pc:spChg>
      </pc:sldChg>
      <pc:sldChg chg="modSp add mod modNotes">
        <pc:chgData name="Pete Wright (Staff)" userId="b7ce7c8a-bb04-43ee-a74c-0b3ee141521b" providerId="ADAL" clId="{DA0D0794-F732-48BC-BD67-D93118DD33D6}" dt="2023-11-22T21:39:47.615" v="4076"/>
        <pc:sldMkLst>
          <pc:docMk/>
          <pc:sldMk cId="3522221086" sldId="274"/>
        </pc:sldMkLst>
        <pc:spChg chg="mod">
          <ac:chgData name="Pete Wright (Staff)" userId="b7ce7c8a-bb04-43ee-a74c-0b3ee141521b" providerId="ADAL" clId="{DA0D0794-F732-48BC-BD67-D93118DD33D6}" dt="2023-11-22T21:35:44.292" v="4057"/>
          <ac:spMkLst>
            <pc:docMk/>
            <pc:sldMk cId="3522221086" sldId="274"/>
            <ac:spMk id="108" creationId="{00000000-0000-0000-0000-000000000000}"/>
          </ac:spMkLst>
        </pc:spChg>
      </pc:sldChg>
      <pc:sldChg chg="modSp add mod modNotes">
        <pc:chgData name="Pete Wright (Staff)" userId="b7ce7c8a-bb04-43ee-a74c-0b3ee141521b" providerId="ADAL" clId="{DA0D0794-F732-48BC-BD67-D93118DD33D6}" dt="2023-11-22T21:39:47.615" v="4076"/>
        <pc:sldMkLst>
          <pc:docMk/>
          <pc:sldMk cId="3978849297" sldId="275"/>
        </pc:sldMkLst>
        <pc:spChg chg="mod">
          <ac:chgData name="Pete Wright (Staff)" userId="b7ce7c8a-bb04-43ee-a74c-0b3ee141521b" providerId="ADAL" clId="{DA0D0794-F732-48BC-BD67-D93118DD33D6}" dt="2023-11-22T21:35:48.218" v="4058"/>
          <ac:spMkLst>
            <pc:docMk/>
            <pc:sldMk cId="3978849297" sldId="275"/>
            <ac:spMk id="108" creationId="{00000000-0000-0000-0000-000000000000}"/>
          </ac:spMkLst>
        </pc:spChg>
      </pc:sldChg>
      <pc:sldChg chg="modSp add mod modNotes">
        <pc:chgData name="Pete Wright (Staff)" userId="b7ce7c8a-bb04-43ee-a74c-0b3ee141521b" providerId="ADAL" clId="{DA0D0794-F732-48BC-BD67-D93118DD33D6}" dt="2023-11-22T21:39:47.615" v="4076"/>
        <pc:sldMkLst>
          <pc:docMk/>
          <pc:sldMk cId="600216790" sldId="276"/>
        </pc:sldMkLst>
        <pc:spChg chg="mod">
          <ac:chgData name="Pete Wright (Staff)" userId="b7ce7c8a-bb04-43ee-a74c-0b3ee141521b" providerId="ADAL" clId="{DA0D0794-F732-48BC-BD67-D93118DD33D6}" dt="2023-11-22T21:09:17.625" v="3622" actId="207"/>
          <ac:spMkLst>
            <pc:docMk/>
            <pc:sldMk cId="600216790" sldId="276"/>
            <ac:spMk id="101" creationId="{00000000-0000-0000-0000-000000000000}"/>
          </ac:spMkLst>
        </pc:spChg>
        <pc:spChg chg="mod">
          <ac:chgData name="Pete Wright (Staff)" userId="b7ce7c8a-bb04-43ee-a74c-0b3ee141521b" providerId="ADAL" clId="{DA0D0794-F732-48BC-BD67-D93118DD33D6}" dt="2023-11-22T20:59:55.828" v="2926" actId="13926"/>
          <ac:spMkLst>
            <pc:docMk/>
            <pc:sldMk cId="600216790" sldId="276"/>
            <ac:spMk id="102" creationId="{00000000-0000-0000-0000-000000000000}"/>
          </ac:spMkLst>
        </pc:spChg>
      </pc:sldChg>
      <pc:sldChg chg="modSp add mod modNotes">
        <pc:chgData name="Pete Wright (Staff)" userId="b7ce7c8a-bb04-43ee-a74c-0b3ee141521b" providerId="ADAL" clId="{DA0D0794-F732-48BC-BD67-D93118DD33D6}" dt="2023-11-22T21:39:47.615" v="4076"/>
        <pc:sldMkLst>
          <pc:docMk/>
          <pc:sldMk cId="1532012745" sldId="277"/>
        </pc:sldMkLst>
        <pc:spChg chg="mod">
          <ac:chgData name="Pete Wright (Staff)" userId="b7ce7c8a-bb04-43ee-a74c-0b3ee141521b" providerId="ADAL" clId="{DA0D0794-F732-48BC-BD67-D93118DD33D6}" dt="2023-11-22T21:34:14.299" v="4048" actId="207"/>
          <ac:spMkLst>
            <pc:docMk/>
            <pc:sldMk cId="1532012745" sldId="277"/>
            <ac:spMk id="108" creationId="{00000000-0000-0000-0000-000000000000}"/>
          </ac:spMkLst>
        </pc:spChg>
        <pc:spChg chg="mod">
          <ac:chgData name="Pete Wright (Staff)" userId="b7ce7c8a-bb04-43ee-a74c-0b3ee141521b" providerId="ADAL" clId="{DA0D0794-F732-48BC-BD67-D93118DD33D6}" dt="2023-11-22T21:13:08.064" v="3683" actId="20577"/>
          <ac:spMkLst>
            <pc:docMk/>
            <pc:sldMk cId="1532012745" sldId="277"/>
            <ac:spMk id="10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3588" y="1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2" name="Google Shape;92;p2:notes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2" name="Google Shape;92;p2:notes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3150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p3:notes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p3:notes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14893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p3:notes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2446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" name="Google Shape;106;p4:notes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" name="Google Shape;106;p4:notes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10255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" name="Google Shape;106;p4:notes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3973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" name="Google Shape;106;p4:notes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21097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" name="Google Shape;106;p4:notes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6971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" name="Google Shape;106;p4:notes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63745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" name="Google Shape;106;p4:notes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77411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47" name="Google Shape;147;p10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dirty="0"/>
              <a:t>The reference lists for these papers can be used as a source for the theories we draw on.</a:t>
            </a:r>
            <a:endParaRPr dirty="0"/>
          </a:p>
        </p:txBody>
      </p:sp>
      <p:sp>
        <p:nvSpPr>
          <p:cNvPr id="148" name="Google Shape;148;p10:notes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54" name="Google Shape;154;p11:notes"/>
          <p:cNvSpPr txBox="1">
            <a:spLocks noGrp="1"/>
          </p:cNvSpPr>
          <p:nvPr>
            <p:ph type="body" idx="1"/>
          </p:nvPr>
        </p:nvSpPr>
        <p:spPr>
          <a:xfrm>
            <a:off x="994569" y="3258101"/>
            <a:ext cx="79565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dirty="0"/>
              <a:t>The ppt will be uploaded to the TMSJN website on ‘Research’ page.</a:t>
            </a:r>
            <a:endParaRPr dirty="0"/>
          </a:p>
        </p:txBody>
      </p:sp>
      <p:sp>
        <p:nvSpPr>
          <p:cNvPr id="155" name="Google Shape;155;p11:notes"/>
          <p:cNvSpPr txBox="1">
            <a:spLocks noGrp="1"/>
          </p:cNvSpPr>
          <p:nvPr>
            <p:ph type="sldNum" idx="12"/>
          </p:nvPr>
        </p:nvSpPr>
        <p:spPr>
          <a:xfrm>
            <a:off x="5633588" y="6513998"/>
            <a:ext cx="430979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mathsocialjustice.files.wordpress.com/2023/01/pmsj-report-jan23.pd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07/s10857-019-09452-1" TargetMode="External"/><Relationship Id="rId5" Type="http://schemas.openxmlformats.org/officeDocument/2006/relationships/hyperlink" Target="https://doi.org/10.1080/09650792.2020.1850497" TargetMode="External"/><Relationship Id="rId4" Type="http://schemas.openxmlformats.org/officeDocument/2006/relationships/hyperlink" Target="https://hal.science/CERME12/hal-03747841v1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mathsocialjustice.org/research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395288" y="620712"/>
            <a:ext cx="8353425" cy="4941101"/>
          </a:xfrm>
          <a:prstGeom prst="rect">
            <a:avLst/>
          </a:prstGeom>
          <a:solidFill>
            <a:srgbClr val="EFFFFF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2800" b="1" dirty="0">
                <a:solidFill>
                  <a:srgbClr val="002060"/>
                </a:solidFill>
              </a:rPr>
              <a:t>Presentation at SERA Conference (23</a:t>
            </a:r>
            <a:r>
              <a:rPr lang="en-GB" sz="2800" b="1" baseline="30000" dirty="0">
                <a:solidFill>
                  <a:srgbClr val="002060"/>
                </a:solidFill>
              </a:rPr>
              <a:t>rd</a:t>
            </a:r>
            <a:r>
              <a:rPr lang="en-GB" sz="2800" b="1" dirty="0">
                <a:solidFill>
                  <a:srgbClr val="002060"/>
                </a:solidFill>
              </a:rPr>
              <a:t> Nov 2023):</a:t>
            </a:r>
            <a:br>
              <a:rPr lang="en-GB" sz="2800" b="1" dirty="0">
                <a:solidFill>
                  <a:srgbClr val="002060"/>
                </a:solidFill>
              </a:rPr>
            </a:br>
            <a:br>
              <a:rPr lang="en-GB" sz="2800" b="1" i="1" dirty="0">
                <a:solidFill>
                  <a:srgbClr val="002060"/>
                </a:solidFill>
              </a:rPr>
            </a:br>
            <a:r>
              <a:rPr lang="en-GB" sz="3600" i="1" dirty="0">
                <a:solidFill>
                  <a:srgbClr val="002060"/>
                </a:solidFill>
              </a:rPr>
              <a:t>Primary school students using mathematics to argue collectively for social change</a:t>
            </a:r>
            <a:br>
              <a:rPr lang="en-GB" sz="2800" b="1" dirty="0">
                <a:solidFill>
                  <a:srgbClr val="002060"/>
                </a:solidFill>
              </a:rPr>
            </a:br>
            <a:br>
              <a:rPr lang="en-GB" sz="2800" b="1" dirty="0">
                <a:solidFill>
                  <a:srgbClr val="002060"/>
                </a:solidFill>
              </a:rPr>
            </a:br>
            <a:r>
              <a:rPr lang="en-GB" sz="2400" dirty="0">
                <a:solidFill>
                  <a:srgbClr val="002060"/>
                </a:solidFill>
              </a:rPr>
              <a:t>Dr Pete Wright</a:t>
            </a:r>
            <a:br>
              <a:rPr lang="en-GB" sz="2400" dirty="0">
                <a:solidFill>
                  <a:srgbClr val="002060"/>
                </a:solidFill>
              </a:rPr>
            </a:br>
            <a:r>
              <a:rPr lang="en-GB" sz="2400" dirty="0">
                <a:solidFill>
                  <a:srgbClr val="002060"/>
                </a:solidFill>
              </a:rPr>
              <a:t>Senior Lecturer (Education &amp; Society)</a:t>
            </a:r>
            <a:br>
              <a:rPr lang="en-GB" sz="2400" dirty="0">
                <a:solidFill>
                  <a:srgbClr val="002060"/>
                </a:solidFill>
              </a:rPr>
            </a:br>
            <a:r>
              <a:rPr lang="en-GB" sz="2400" dirty="0">
                <a:solidFill>
                  <a:srgbClr val="002060"/>
                </a:solidFill>
              </a:rPr>
              <a:t>University of Dundee</a:t>
            </a:r>
            <a:br>
              <a:rPr lang="en-GB" sz="2400" dirty="0">
                <a:solidFill>
                  <a:srgbClr val="002060"/>
                </a:solidFill>
              </a:rPr>
            </a:br>
            <a:r>
              <a:rPr lang="en-GB" sz="2400" dirty="0">
                <a:solidFill>
                  <a:srgbClr val="002060"/>
                </a:solidFill>
              </a:rPr>
              <a:t>pwright002@dundee.ac.uk</a:t>
            </a:r>
            <a:br>
              <a:rPr lang="en-GB" sz="2400" dirty="0">
                <a:solidFill>
                  <a:srgbClr val="002060"/>
                </a:solidFill>
              </a:rPr>
            </a:br>
            <a:r>
              <a:rPr lang="en-GB" sz="2400" dirty="0">
                <a:solidFill>
                  <a:srgbClr val="002060"/>
                </a:solidFill>
              </a:rPr>
              <a:t>@petewright0</a:t>
            </a:r>
            <a:br>
              <a:rPr lang="en-GB" sz="2400" dirty="0">
                <a:solidFill>
                  <a:srgbClr val="002060"/>
                </a:solidFill>
              </a:rPr>
            </a:br>
            <a:r>
              <a:rPr lang="en-GB" sz="2400" dirty="0">
                <a:solidFill>
                  <a:srgbClr val="002060"/>
                </a:solidFill>
              </a:rPr>
              <a:t>www.mathsocialjustice.org</a:t>
            </a:r>
            <a:endParaRPr sz="28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>
            <a:spLocks noGrp="1"/>
          </p:cNvSpPr>
          <p:nvPr>
            <p:ph type="body" idx="1"/>
          </p:nvPr>
        </p:nvSpPr>
        <p:spPr>
          <a:xfrm>
            <a:off x="495300" y="1412875"/>
            <a:ext cx="8153400" cy="4895850"/>
          </a:xfrm>
          <a:prstGeom prst="rect">
            <a:avLst/>
          </a:prstGeom>
          <a:solidFill>
            <a:srgbClr val="FFFFFF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555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3000" dirty="0">
                <a:solidFill>
                  <a:srgbClr val="002060"/>
                </a:solidFill>
              </a:rPr>
              <a:t>The </a:t>
            </a:r>
            <a:r>
              <a:rPr lang="en-GB" sz="3000" b="1" i="1" dirty="0">
                <a:solidFill>
                  <a:srgbClr val="002060"/>
                </a:solidFill>
              </a:rPr>
              <a:t>Primary Maths &amp; Social Justice </a:t>
            </a:r>
            <a:r>
              <a:rPr lang="en-GB" sz="3000" dirty="0">
                <a:solidFill>
                  <a:srgbClr val="002060"/>
                </a:solidFill>
              </a:rPr>
              <a:t>research project was a </a:t>
            </a:r>
            <a:r>
              <a:rPr lang="en-GB" sz="3000" dirty="0">
                <a:solidFill>
                  <a:srgbClr val="C00000"/>
                </a:solidFill>
              </a:rPr>
              <a:t>collaboration</a:t>
            </a:r>
            <a:r>
              <a:rPr lang="en-GB" sz="3000" dirty="0">
                <a:solidFill>
                  <a:srgbClr val="002060"/>
                </a:solidFill>
              </a:rPr>
              <a:t> between myself, two co-researchers (Caroline Hilton, UCL Institute of Education, and Joel Kelly, The Blue School) and </a:t>
            </a:r>
            <a:r>
              <a:rPr lang="en-GB" sz="3000" dirty="0">
                <a:solidFill>
                  <a:srgbClr val="C00000"/>
                </a:solidFill>
              </a:rPr>
              <a:t>six teacher researchers </a:t>
            </a:r>
            <a:r>
              <a:rPr lang="en-GB" sz="3000" dirty="0">
                <a:solidFill>
                  <a:srgbClr val="002060"/>
                </a:solidFill>
              </a:rPr>
              <a:t>in two London primary schools. 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555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3000" dirty="0">
                <a:solidFill>
                  <a:srgbClr val="002060"/>
                </a:solidFill>
              </a:rPr>
              <a:t>The project aimed to explore ways of developing students’ </a:t>
            </a:r>
            <a:r>
              <a:rPr lang="en-GB" sz="3000" b="1" i="1" dirty="0">
                <a:solidFill>
                  <a:srgbClr val="C00000"/>
                </a:solidFill>
              </a:rPr>
              <a:t>socio-mathematical agency </a:t>
            </a:r>
            <a:r>
              <a:rPr lang="en-GB" sz="3000" dirty="0">
                <a:solidFill>
                  <a:srgbClr val="002060"/>
                </a:solidFill>
              </a:rPr>
              <a:t>(SMA), defined as the </a:t>
            </a:r>
            <a:r>
              <a:rPr lang="en-GB" sz="3000" dirty="0">
                <a:solidFill>
                  <a:srgbClr val="C00000"/>
                </a:solidFill>
              </a:rPr>
              <a:t>ability to use mathematics effectively to argue collectively for social change</a:t>
            </a:r>
            <a:r>
              <a:rPr lang="en-GB" sz="3000" dirty="0">
                <a:solidFill>
                  <a:srgbClr val="002060"/>
                </a:solidFill>
              </a:rPr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555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en-GB" sz="3000" dirty="0">
                <a:solidFill>
                  <a:srgbClr val="002060"/>
                </a:solidFill>
              </a:rPr>
              <a:t>(Wright, Hilton &amp; Kelly, 2023)</a:t>
            </a:r>
          </a:p>
        </p:txBody>
      </p:sp>
      <p:sp>
        <p:nvSpPr>
          <p:cNvPr id="95" name="Google Shape;95;p2"/>
          <p:cNvSpPr txBox="1"/>
          <p:nvPr/>
        </p:nvSpPr>
        <p:spPr>
          <a:xfrm>
            <a:off x="390525" y="404813"/>
            <a:ext cx="848677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lang="en-GB" sz="32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The r</a:t>
            </a:r>
            <a:r>
              <a:rPr lang="en-GB" sz="32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esearch project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>
            <a:spLocks noGrp="1"/>
          </p:cNvSpPr>
          <p:nvPr>
            <p:ph type="body" idx="1"/>
          </p:nvPr>
        </p:nvSpPr>
        <p:spPr>
          <a:xfrm>
            <a:off x="495300" y="1412875"/>
            <a:ext cx="8153400" cy="5106458"/>
          </a:xfrm>
          <a:prstGeom prst="rect">
            <a:avLst/>
          </a:prstGeom>
          <a:solidFill>
            <a:srgbClr val="FFFFFF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GB" sz="3000" dirty="0">
                <a:solidFill>
                  <a:srgbClr val="002060"/>
                </a:solidFill>
              </a:rPr>
              <a:t>Why focus on developing </a:t>
            </a:r>
            <a:r>
              <a:rPr lang="en-GB" sz="3000" i="1" dirty="0">
                <a:solidFill>
                  <a:srgbClr val="002060"/>
                </a:solidFill>
              </a:rPr>
              <a:t>socio-mathematical agency</a:t>
            </a:r>
            <a:r>
              <a:rPr lang="en-GB" sz="3000" dirty="0">
                <a:solidFill>
                  <a:srgbClr val="002060"/>
                </a:solidFill>
              </a:rPr>
              <a:t>?</a:t>
            </a:r>
          </a:p>
          <a:p>
            <a:pPr indent="-457200">
              <a:spcBef>
                <a:spcPts val="0"/>
              </a:spcBef>
              <a:buClr>
                <a:srgbClr val="002060"/>
              </a:buClr>
              <a:buSzPct val="100000"/>
            </a:pPr>
            <a:r>
              <a:rPr lang="en-GB" sz="3000" dirty="0">
                <a:solidFill>
                  <a:srgbClr val="002060"/>
                </a:solidFill>
              </a:rPr>
              <a:t>Calls (from UNESCO and others) for humanistic school curriculum that cultivates </a:t>
            </a:r>
            <a:r>
              <a:rPr lang="en-GB" sz="3000" dirty="0">
                <a:solidFill>
                  <a:srgbClr val="C00000"/>
                </a:solidFill>
              </a:rPr>
              <a:t>collective knowledge/critical understanding</a:t>
            </a:r>
            <a:r>
              <a:rPr lang="en-GB" sz="3000" dirty="0">
                <a:solidFill>
                  <a:srgbClr val="002060"/>
                </a:solidFill>
              </a:rPr>
              <a:t> needed to address the </a:t>
            </a:r>
            <a:r>
              <a:rPr lang="en-GB" sz="3000" dirty="0">
                <a:solidFill>
                  <a:srgbClr val="C00000"/>
                </a:solidFill>
              </a:rPr>
              <a:t>environmental/economic/social challenges </a:t>
            </a:r>
            <a:r>
              <a:rPr lang="en-GB" sz="3000" dirty="0">
                <a:solidFill>
                  <a:srgbClr val="002060"/>
                </a:solidFill>
              </a:rPr>
              <a:t>facing global society.</a:t>
            </a:r>
          </a:p>
          <a:p>
            <a:pPr indent="-457200">
              <a:spcBef>
                <a:spcPts val="0"/>
              </a:spcBef>
              <a:buClr>
                <a:srgbClr val="002060"/>
              </a:buClr>
              <a:buSzPct val="100000"/>
            </a:pPr>
            <a:r>
              <a:rPr lang="en-GB" sz="3000" dirty="0">
                <a:solidFill>
                  <a:srgbClr val="C00000"/>
                </a:solidFill>
              </a:rPr>
              <a:t>‘Powerful’ </a:t>
            </a:r>
            <a:r>
              <a:rPr lang="en-GB" sz="3000" dirty="0">
                <a:solidFill>
                  <a:srgbClr val="002060"/>
                </a:solidFill>
              </a:rPr>
              <a:t>mathematical (and disciplinary) </a:t>
            </a:r>
            <a:r>
              <a:rPr lang="en-GB" sz="3000" dirty="0">
                <a:solidFill>
                  <a:srgbClr val="C00000"/>
                </a:solidFill>
              </a:rPr>
              <a:t>knowledge</a:t>
            </a:r>
            <a:r>
              <a:rPr lang="en-GB" sz="3000" dirty="0">
                <a:solidFill>
                  <a:srgbClr val="002060"/>
                </a:solidFill>
              </a:rPr>
              <a:t> dependent on agency of knower.</a:t>
            </a:r>
          </a:p>
          <a:p>
            <a:pPr indent="-457200">
              <a:spcBef>
                <a:spcPts val="0"/>
              </a:spcBef>
              <a:buClr>
                <a:srgbClr val="002060"/>
              </a:buClr>
              <a:buSzPct val="100000"/>
            </a:pPr>
            <a:r>
              <a:rPr lang="en-GB" sz="3000" dirty="0">
                <a:solidFill>
                  <a:srgbClr val="C00000"/>
                </a:solidFill>
              </a:rPr>
              <a:t>Mathematical understanding </a:t>
            </a:r>
            <a:r>
              <a:rPr lang="en-GB" sz="3000" dirty="0">
                <a:solidFill>
                  <a:srgbClr val="002060"/>
                </a:solidFill>
              </a:rPr>
              <a:t>essential for understanding/addressing real life problems.</a:t>
            </a:r>
          </a:p>
          <a:p>
            <a:pPr indent="-457200">
              <a:spcBef>
                <a:spcPts val="0"/>
              </a:spcBef>
              <a:buClr>
                <a:srgbClr val="002060"/>
              </a:buClr>
              <a:buSzPct val="100000"/>
            </a:pPr>
            <a:r>
              <a:rPr lang="en-GB" sz="3000" dirty="0">
                <a:solidFill>
                  <a:srgbClr val="002060"/>
                </a:solidFill>
              </a:rPr>
              <a:t>Students </a:t>
            </a:r>
            <a:r>
              <a:rPr lang="en-GB" sz="3000" dirty="0">
                <a:solidFill>
                  <a:srgbClr val="C00000"/>
                </a:solidFill>
              </a:rPr>
              <a:t>neglect mathematical (and disciplinary)  knowledge </a:t>
            </a:r>
            <a:r>
              <a:rPr lang="en-GB" sz="3000" dirty="0">
                <a:solidFill>
                  <a:srgbClr val="002060"/>
                </a:solidFill>
              </a:rPr>
              <a:t>when tackling social justice issues.</a:t>
            </a:r>
          </a:p>
          <a:p>
            <a:pPr marL="0" indent="0">
              <a:spcBef>
                <a:spcPts val="0"/>
              </a:spcBef>
              <a:buClr>
                <a:srgbClr val="002060"/>
              </a:buClr>
              <a:buSzPct val="100000"/>
              <a:buNone/>
            </a:pPr>
            <a:r>
              <a:rPr lang="en-GB" sz="3000" dirty="0">
                <a:solidFill>
                  <a:srgbClr val="002060"/>
                </a:solidFill>
              </a:rPr>
              <a:t>(Wright, 2022)</a:t>
            </a:r>
          </a:p>
          <a:p>
            <a:pPr indent="-457200">
              <a:spcBef>
                <a:spcPts val="0"/>
              </a:spcBef>
              <a:buClr>
                <a:srgbClr val="002060"/>
              </a:buClr>
              <a:buSzPct val="100000"/>
            </a:pPr>
            <a:endParaRPr lang="en-GB" sz="3000" dirty="0">
              <a:solidFill>
                <a:srgbClr val="002060"/>
              </a:solidFill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55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endParaRPr lang="en-GB" dirty="0"/>
          </a:p>
          <a:p>
            <a:pPr marL="742950" lvl="1" indent="-109537" algn="l" rtl="0">
              <a:lnSpc>
                <a:spcPct val="100000"/>
              </a:lnSpc>
              <a:spcBef>
                <a:spcPts val="555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3000" dirty="0">
              <a:solidFill>
                <a:srgbClr val="002060"/>
              </a:solidFill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390525" y="404813"/>
            <a:ext cx="848677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lang="en-GB" sz="32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Theoretical background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6998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>
            <a:spLocks noGrp="1"/>
          </p:cNvSpPr>
          <p:nvPr>
            <p:ph type="body" idx="1"/>
          </p:nvPr>
        </p:nvSpPr>
        <p:spPr>
          <a:xfrm>
            <a:off x="495300" y="1412876"/>
            <a:ext cx="8064238" cy="4931364"/>
          </a:xfrm>
          <a:prstGeom prst="rect">
            <a:avLst/>
          </a:prstGeom>
          <a:solidFill>
            <a:srgbClr val="FFFFFF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3400" dirty="0">
                <a:solidFill>
                  <a:srgbClr val="002060"/>
                </a:solidFill>
              </a:rPr>
              <a:t>Model of </a:t>
            </a:r>
            <a:r>
              <a:rPr lang="en-GB" sz="3400" dirty="0">
                <a:solidFill>
                  <a:srgbClr val="C00000"/>
                </a:solidFill>
              </a:rPr>
              <a:t>participatory action research </a:t>
            </a:r>
            <a:r>
              <a:rPr lang="en-GB" sz="3400" dirty="0">
                <a:solidFill>
                  <a:srgbClr val="002060"/>
                </a:solidFill>
              </a:rPr>
              <a:t>aimed at building teachers’ agency/self-efficacy in developing practice (Wright, 2021; Wright, et al., 2022).</a:t>
            </a:r>
            <a:endParaRPr dirty="0"/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3400" dirty="0">
                <a:solidFill>
                  <a:srgbClr val="002060"/>
                </a:solidFill>
              </a:rPr>
              <a:t>Research team drawing on teacher researchers’ and academic researchers’ </a:t>
            </a:r>
            <a:r>
              <a:rPr lang="en-GB" sz="3400" dirty="0">
                <a:solidFill>
                  <a:srgbClr val="C00000"/>
                </a:solidFill>
              </a:rPr>
              <a:t>complementary expertise/knowledge</a:t>
            </a:r>
            <a:r>
              <a:rPr lang="en-GB" sz="3400" dirty="0">
                <a:solidFill>
                  <a:srgbClr val="002060"/>
                </a:solidFill>
              </a:rPr>
              <a:t>.</a:t>
            </a:r>
            <a:endParaRPr dirty="0"/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3400" dirty="0">
                <a:solidFill>
                  <a:srgbClr val="002060"/>
                </a:solidFill>
              </a:rPr>
              <a:t>Series of research team meetings focusing on: discussing theory; agreeing research design; planning/evaluating </a:t>
            </a:r>
            <a:r>
              <a:rPr lang="en-GB" sz="3400" dirty="0">
                <a:solidFill>
                  <a:srgbClr val="C00000"/>
                </a:solidFill>
              </a:rPr>
              <a:t>two research lessons</a:t>
            </a:r>
            <a:r>
              <a:rPr lang="en-GB" sz="3400" dirty="0">
                <a:solidFill>
                  <a:srgbClr val="002060"/>
                </a:solidFill>
              </a:rPr>
              <a:t>.</a:t>
            </a:r>
            <a:endParaRPr dirty="0"/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3400" dirty="0">
                <a:solidFill>
                  <a:srgbClr val="002060"/>
                </a:solidFill>
              </a:rPr>
              <a:t>Interviews with teacher researchers at start/end of project – thematic analysis of interviews/evaluations.</a:t>
            </a:r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3400" dirty="0">
                <a:solidFill>
                  <a:srgbClr val="C00000"/>
                </a:solidFill>
              </a:rPr>
              <a:t>Student survey designed collaboratively and implemented by teacher researchers </a:t>
            </a:r>
            <a:r>
              <a:rPr lang="en-GB" sz="3400" dirty="0">
                <a:solidFill>
                  <a:srgbClr val="002060"/>
                </a:solidFill>
              </a:rPr>
              <a:t>– thematic analysis and statistical analysis.</a:t>
            </a:r>
            <a:endParaRPr dirty="0"/>
          </a:p>
          <a:p>
            <a:pPr marL="514350" lvl="0" indent="-30607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3400" dirty="0">
              <a:solidFill>
                <a:srgbClr val="002060"/>
              </a:solidFill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418805" y="290546"/>
            <a:ext cx="848677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7150" lvl="0" indent="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GB" sz="3200" b="1" dirty="0">
                <a:solidFill>
                  <a:srgbClr val="002060"/>
                </a:solidFill>
              </a:rPr>
              <a:t>Methodology/methods</a:t>
            </a:r>
            <a:endParaRPr lang="en-GB" sz="6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>
            <a:spLocks noGrp="1"/>
          </p:cNvSpPr>
          <p:nvPr>
            <p:ph type="body" idx="1"/>
          </p:nvPr>
        </p:nvSpPr>
        <p:spPr>
          <a:xfrm>
            <a:off x="495300" y="1412876"/>
            <a:ext cx="8064238" cy="4931364"/>
          </a:xfrm>
          <a:prstGeom prst="rect">
            <a:avLst/>
          </a:prstGeom>
          <a:solidFill>
            <a:srgbClr val="FFFFFF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3400" dirty="0">
                <a:solidFill>
                  <a:srgbClr val="002060"/>
                </a:solidFill>
              </a:rPr>
              <a:t>Using counters for students/groups to vote on choice of ‘Golden Time’ activities and reflect on the </a:t>
            </a:r>
            <a:r>
              <a:rPr lang="en-GB" sz="3400" dirty="0">
                <a:solidFill>
                  <a:srgbClr val="C00000"/>
                </a:solidFill>
              </a:rPr>
              <a:t>‘fairness’ of different voting methods</a:t>
            </a:r>
            <a:r>
              <a:rPr lang="en-GB" sz="3400" dirty="0">
                <a:solidFill>
                  <a:srgbClr val="002060"/>
                </a:solidFill>
              </a:rPr>
              <a:t> used.</a:t>
            </a:r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3400" dirty="0">
                <a:solidFill>
                  <a:srgbClr val="002060"/>
                </a:solidFill>
              </a:rPr>
              <a:t>Discussing the fairness of London’s ULEZ charges which prompted </a:t>
            </a:r>
            <a:r>
              <a:rPr lang="en-GB" sz="3400" dirty="0">
                <a:solidFill>
                  <a:srgbClr val="C00000"/>
                </a:solidFill>
              </a:rPr>
              <a:t>collecting data on how students travelled to school </a:t>
            </a:r>
            <a:r>
              <a:rPr lang="en-GB" sz="3400" dirty="0">
                <a:solidFill>
                  <a:srgbClr val="002060"/>
                </a:solidFill>
              </a:rPr>
              <a:t>and presenting results in </a:t>
            </a:r>
            <a:r>
              <a:rPr lang="en-GB" sz="3400" dirty="0">
                <a:solidFill>
                  <a:srgbClr val="C00000"/>
                </a:solidFill>
              </a:rPr>
              <a:t>tally chart/pictograph</a:t>
            </a:r>
            <a:r>
              <a:rPr lang="en-GB" sz="3400" dirty="0">
                <a:solidFill>
                  <a:srgbClr val="002060"/>
                </a:solidFill>
              </a:rPr>
              <a:t>.</a:t>
            </a:r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3400" dirty="0">
                <a:solidFill>
                  <a:srgbClr val="002060"/>
                </a:solidFill>
              </a:rPr>
              <a:t>Devising a timetable on how to </a:t>
            </a:r>
            <a:r>
              <a:rPr lang="en-GB" sz="3400" dirty="0">
                <a:solidFill>
                  <a:srgbClr val="C00000"/>
                </a:solidFill>
              </a:rPr>
              <a:t>allocate time fairly </a:t>
            </a:r>
            <a:r>
              <a:rPr lang="en-GB" sz="3400" dirty="0">
                <a:solidFill>
                  <a:srgbClr val="002060"/>
                </a:solidFill>
              </a:rPr>
              <a:t>to 6 classes for using a new play area during break and lunch times (only 5 days).</a:t>
            </a:r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endParaRPr lang="en-GB" sz="3400" dirty="0">
              <a:solidFill>
                <a:srgbClr val="002060"/>
              </a:solidFill>
            </a:endParaRPr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endParaRPr lang="en-GB" sz="3400" dirty="0">
              <a:solidFill>
                <a:srgbClr val="002060"/>
              </a:solidFill>
            </a:endParaRPr>
          </a:p>
          <a:p>
            <a:pPr marL="514350" lvl="0" indent="-45720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endParaRPr lang="en-GB" sz="3400" dirty="0">
              <a:solidFill>
                <a:srgbClr val="002060"/>
              </a:solidFill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418805" y="290546"/>
            <a:ext cx="848677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7150" lvl="0" indent="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GB" sz="3200" b="1" dirty="0">
                <a:solidFill>
                  <a:srgbClr val="002060"/>
                </a:solidFill>
              </a:rPr>
              <a:t>Examples of classroom activities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600216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>
            <a:spLocks noGrp="1"/>
          </p:cNvSpPr>
          <p:nvPr>
            <p:ph type="body" idx="1"/>
          </p:nvPr>
        </p:nvSpPr>
        <p:spPr>
          <a:xfrm>
            <a:off x="495300" y="1412876"/>
            <a:ext cx="8064238" cy="4931364"/>
          </a:xfrm>
          <a:prstGeom prst="rect">
            <a:avLst/>
          </a:prstGeom>
          <a:solidFill>
            <a:srgbClr val="FFFFFF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514350" lvl="0" indent="-30607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 sz="3400" dirty="0">
                <a:solidFill>
                  <a:srgbClr val="002060"/>
                </a:solidFill>
              </a:rPr>
              <a:t>There were 6 survey items similar to this:</a:t>
            </a:r>
          </a:p>
          <a:p>
            <a:pPr marL="514350" lvl="0" indent="-30607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lang="en-GB" sz="3400" dirty="0">
              <a:solidFill>
                <a:srgbClr val="002060"/>
              </a:solidFill>
            </a:endParaRPr>
          </a:p>
          <a:p>
            <a:pPr marL="514350" lvl="0" indent="-30607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lang="en-GB" sz="3400" dirty="0">
              <a:solidFill>
                <a:srgbClr val="002060"/>
              </a:solidFill>
            </a:endParaRPr>
          </a:p>
          <a:p>
            <a:pPr marL="514350" lvl="0" indent="-30607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lang="en-GB" sz="3400" dirty="0">
              <a:solidFill>
                <a:srgbClr val="002060"/>
              </a:solidFill>
            </a:endParaRPr>
          </a:p>
          <a:p>
            <a:pPr marL="514350" lvl="0" indent="-30607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lang="en-GB" sz="3400" dirty="0">
              <a:solidFill>
                <a:srgbClr val="002060"/>
              </a:solidFill>
            </a:endParaRPr>
          </a:p>
          <a:p>
            <a:pPr marL="514350" lvl="0" indent="-30607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lang="en-GB" sz="3400" dirty="0">
              <a:solidFill>
                <a:srgbClr val="002060"/>
              </a:solidFill>
            </a:endParaRPr>
          </a:p>
          <a:p>
            <a:pPr marL="514350" lvl="0" indent="-30607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lang="en-GB" sz="3400" dirty="0">
              <a:solidFill>
                <a:srgbClr val="002060"/>
              </a:solidFill>
            </a:endParaRPr>
          </a:p>
          <a:p>
            <a:pPr marL="514350" lvl="0" indent="-30607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lang="en-GB" sz="3400" dirty="0">
              <a:solidFill>
                <a:srgbClr val="002060"/>
              </a:solidFill>
            </a:endParaRPr>
          </a:p>
          <a:p>
            <a:pPr marL="514350" lvl="0" indent="-30607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lang="en-GB" sz="3400" dirty="0">
              <a:solidFill>
                <a:srgbClr val="002060"/>
              </a:solidFill>
            </a:endParaRPr>
          </a:p>
          <a:p>
            <a:pPr marL="514350" lvl="0" indent="-30607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 sz="3400" dirty="0">
                <a:solidFill>
                  <a:srgbClr val="002060"/>
                </a:solidFill>
              </a:rPr>
              <a:t>Other statements included: </a:t>
            </a:r>
          </a:p>
          <a:p>
            <a:pPr marL="514350" lvl="0" indent="-30607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 sz="3400" dirty="0">
                <a:solidFill>
                  <a:srgbClr val="002060"/>
                </a:solidFill>
              </a:rPr>
              <a:t>2. </a:t>
            </a:r>
            <a:r>
              <a:rPr lang="en-GB" sz="3400" i="1" dirty="0">
                <a:solidFill>
                  <a:srgbClr val="002060"/>
                </a:solidFill>
              </a:rPr>
              <a:t>It is good to solve maths problems with other people</a:t>
            </a:r>
            <a:r>
              <a:rPr lang="en-GB" sz="3400" dirty="0">
                <a:solidFill>
                  <a:srgbClr val="002060"/>
                </a:solidFill>
              </a:rPr>
              <a:t>.</a:t>
            </a:r>
          </a:p>
          <a:p>
            <a:pPr marL="514350" lvl="0" indent="-30607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 sz="3400" dirty="0">
                <a:solidFill>
                  <a:srgbClr val="002060"/>
                </a:solidFill>
              </a:rPr>
              <a:t>3. </a:t>
            </a:r>
            <a:r>
              <a:rPr lang="en-GB" sz="3400" i="1" dirty="0">
                <a:solidFill>
                  <a:srgbClr val="002060"/>
                </a:solidFill>
              </a:rPr>
              <a:t>Maths can be used to make the world a better place</a:t>
            </a:r>
            <a:r>
              <a:rPr lang="en-GB" sz="3400" dirty="0">
                <a:solidFill>
                  <a:srgbClr val="002060"/>
                </a:solidFill>
              </a:rPr>
              <a:t>.</a:t>
            </a:r>
          </a:p>
          <a:p>
            <a:pPr marL="514350" lvl="0" indent="-30607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 sz="3400" dirty="0">
                <a:solidFill>
                  <a:srgbClr val="002060"/>
                </a:solidFill>
              </a:rPr>
              <a:t>4. </a:t>
            </a:r>
            <a:r>
              <a:rPr lang="en-GB" sz="3400" i="1" dirty="0">
                <a:solidFill>
                  <a:srgbClr val="002060"/>
                </a:solidFill>
              </a:rPr>
              <a:t>You can do more in maths when you work with others</a:t>
            </a:r>
            <a:r>
              <a:rPr lang="en-GB" sz="3400" dirty="0">
                <a:solidFill>
                  <a:srgbClr val="002060"/>
                </a:solidFill>
              </a:rPr>
              <a:t>.</a:t>
            </a:r>
          </a:p>
          <a:p>
            <a:pPr marL="514350" lvl="0" indent="-30607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 sz="3400" dirty="0">
                <a:solidFill>
                  <a:srgbClr val="002060"/>
                </a:solidFill>
              </a:rPr>
              <a:t>5. </a:t>
            </a:r>
            <a:r>
              <a:rPr lang="en-GB" sz="3400" i="1" dirty="0">
                <a:solidFill>
                  <a:srgbClr val="002060"/>
                </a:solidFill>
              </a:rPr>
              <a:t>Maths can be used to mislead people</a:t>
            </a:r>
            <a:r>
              <a:rPr lang="en-GB" sz="3400" dirty="0">
                <a:solidFill>
                  <a:srgbClr val="002060"/>
                </a:solidFill>
              </a:rPr>
              <a:t>.</a:t>
            </a:r>
          </a:p>
          <a:p>
            <a:pPr marL="514350" lvl="0" indent="-30607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 sz="3400" dirty="0">
                <a:solidFill>
                  <a:srgbClr val="002060"/>
                </a:solidFill>
              </a:rPr>
              <a:t>6. </a:t>
            </a:r>
            <a:r>
              <a:rPr lang="en-GB" sz="3400" i="1" dirty="0">
                <a:solidFill>
                  <a:srgbClr val="002060"/>
                </a:solidFill>
              </a:rPr>
              <a:t>You can use maths to help you explain something.</a:t>
            </a:r>
          </a:p>
          <a:p>
            <a:pPr marL="514350" lvl="0" indent="-30607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3400" dirty="0">
              <a:solidFill>
                <a:srgbClr val="002060"/>
              </a:solidFill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418805" y="290546"/>
            <a:ext cx="848677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7150" lvl="0" indent="0" algn="l" rtl="0">
              <a:lnSpc>
                <a:spcPct val="100000"/>
              </a:lnSpc>
              <a:spcBef>
                <a:spcPts val="476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GB" sz="3200" b="1" dirty="0">
                <a:solidFill>
                  <a:srgbClr val="002060"/>
                </a:solidFill>
              </a:rPr>
              <a:t>The survey</a:t>
            </a:r>
            <a:endParaRPr lang="en-GB" sz="6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3BF818-37E8-441C-0568-BB5E34F2D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462" y="1896533"/>
            <a:ext cx="7872114" cy="231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718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>
            <a:spLocks noGrp="1"/>
          </p:cNvSpPr>
          <p:nvPr>
            <p:ph type="body" idx="1"/>
          </p:nvPr>
        </p:nvSpPr>
        <p:spPr>
          <a:xfrm>
            <a:off x="495300" y="1412875"/>
            <a:ext cx="8153400" cy="5040311"/>
          </a:xfrm>
          <a:prstGeom prst="rect">
            <a:avLst/>
          </a:prstGeom>
          <a:solidFill>
            <a:srgbClr val="FFFFFF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GB" sz="3400" dirty="0">
                <a:solidFill>
                  <a:srgbClr val="C00000"/>
                </a:solidFill>
              </a:rPr>
              <a:t>Aidan’s Year 2 class showed a significant increase in aspects of SMA over the course of the project.</a:t>
            </a:r>
            <a:endParaRPr dirty="0">
              <a:solidFill>
                <a:srgbClr val="C00000"/>
              </a:solidFill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1155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3000" dirty="0">
                <a:solidFill>
                  <a:srgbClr val="002060"/>
                </a:solidFill>
              </a:rPr>
              <a:t>Statistical analyses suggested a reasonable level of validity/reliability for survey (ignoring Question 5).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1155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3000" dirty="0">
                <a:solidFill>
                  <a:srgbClr val="002060"/>
                </a:solidFill>
              </a:rPr>
              <a:t>There was a significant (p &lt; .05) increase in students’ rankings (with large effect size) on Statements 2, 3, 6 (using Wilcoxon Matched-Pairs Signed-Rank Test).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1155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3000" dirty="0">
                <a:solidFill>
                  <a:srgbClr val="002060"/>
                </a:solidFill>
              </a:rPr>
              <a:t>The thematic analysis of survey responses from Aidan’s class supported this finding </a:t>
            </a:r>
            <a:r>
              <a:rPr lang="en-GB" sz="3000" dirty="0">
                <a:solidFill>
                  <a:srgbClr val="C00000"/>
                </a:solidFill>
              </a:rPr>
              <a:t>(see next slide)</a:t>
            </a:r>
            <a:r>
              <a:rPr lang="en-GB" sz="3000" dirty="0">
                <a:solidFill>
                  <a:srgbClr val="002060"/>
                </a:solidFill>
              </a:rPr>
              <a:t>.</a:t>
            </a:r>
          </a:p>
          <a:p>
            <a:pPr marL="0" indent="0">
              <a:spcBef>
                <a:spcPts val="1155"/>
              </a:spcBef>
              <a:buClr>
                <a:srgbClr val="002060"/>
              </a:buClr>
              <a:buSzPct val="100000"/>
              <a:buNone/>
            </a:pPr>
            <a:r>
              <a:rPr lang="en-GB" sz="3000" dirty="0">
                <a:solidFill>
                  <a:srgbClr val="002060"/>
                </a:solidFill>
              </a:rPr>
              <a:t>(Wright, Hilton &amp; Kelly, 2023)</a:t>
            </a:r>
            <a:endParaRPr lang="en-GB" dirty="0"/>
          </a:p>
        </p:txBody>
      </p:sp>
      <p:sp>
        <p:nvSpPr>
          <p:cNvPr id="109" name="Google Shape;109;p4"/>
          <p:cNvSpPr txBox="1"/>
          <p:nvPr/>
        </p:nvSpPr>
        <p:spPr>
          <a:xfrm>
            <a:off x="390525" y="404813"/>
            <a:ext cx="848677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lang="en-GB" sz="32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Selected findings from surveys: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>
            <a:spLocks noGrp="1"/>
          </p:cNvSpPr>
          <p:nvPr>
            <p:ph type="body" idx="1"/>
          </p:nvPr>
        </p:nvSpPr>
        <p:spPr>
          <a:xfrm>
            <a:off x="495294" y="562105"/>
            <a:ext cx="8153400" cy="5923536"/>
          </a:xfrm>
          <a:prstGeom prst="rect">
            <a:avLst/>
          </a:prstGeom>
          <a:solidFill>
            <a:srgbClr val="FFFFFF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spcBef>
                <a:spcPts val="0"/>
              </a:spcBef>
              <a:buClr>
                <a:srgbClr val="002060"/>
              </a:buClr>
              <a:buSzPct val="100000"/>
              <a:buNone/>
            </a:pPr>
            <a:r>
              <a:rPr lang="en-GB" sz="2000" dirty="0">
                <a:solidFill>
                  <a:srgbClr val="002060"/>
                </a:solidFill>
              </a:rPr>
              <a:t>Statement 2: </a:t>
            </a:r>
            <a:r>
              <a:rPr lang="en-GB" sz="2000" i="1" dirty="0">
                <a:solidFill>
                  <a:srgbClr val="002060"/>
                </a:solidFill>
              </a:rPr>
              <a:t>It is good to solve maths problems with other people.</a:t>
            </a:r>
            <a:endParaRPr lang="en-GB" sz="2000"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endParaRPr lang="en-GB" sz="2000"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endParaRPr lang="en-GB" sz="2000"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endParaRPr lang="en-GB" sz="2000"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endParaRPr lang="en-GB" sz="2000"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endParaRPr lang="en-GB" sz="2000"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endParaRPr lang="en-GB" sz="2000"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GB" sz="2000" dirty="0">
                <a:solidFill>
                  <a:srgbClr val="002060"/>
                </a:solidFill>
              </a:rPr>
              <a:t>Statement 3: </a:t>
            </a:r>
            <a:r>
              <a:rPr lang="en-GB" sz="2000" i="1" dirty="0">
                <a:solidFill>
                  <a:srgbClr val="002060"/>
                </a:solidFill>
              </a:rPr>
              <a:t>Maths can be used to make the world a better place.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endParaRPr lang="en-GB" sz="2000" i="1"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endParaRPr lang="en-GB" sz="2000" i="1"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endParaRPr lang="en-GB" sz="2000" i="1"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endParaRPr lang="en-GB" sz="2000" i="1" dirty="0">
              <a:solidFill>
                <a:srgbClr val="002060"/>
              </a:solidFill>
            </a:endParaRPr>
          </a:p>
          <a:p>
            <a:pPr marL="0" indent="0">
              <a:spcBef>
                <a:spcPts val="0"/>
              </a:spcBef>
              <a:buClr>
                <a:srgbClr val="002060"/>
              </a:buClr>
              <a:buSzPct val="100000"/>
              <a:buNone/>
            </a:pPr>
            <a:r>
              <a:rPr lang="en-GB" sz="2000" dirty="0">
                <a:solidFill>
                  <a:srgbClr val="002060"/>
                </a:solidFill>
              </a:rPr>
              <a:t>Statement 6: </a:t>
            </a:r>
            <a:r>
              <a:rPr lang="en-GB" sz="2000" i="1" dirty="0">
                <a:solidFill>
                  <a:srgbClr val="002060"/>
                </a:solidFill>
              </a:rPr>
              <a:t>You can use maths to help you explain something.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endParaRPr lang="en-GB" sz="2000" i="1" dirty="0">
              <a:solidFill>
                <a:srgbClr val="002060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BBD849D-3C7B-2AB5-6FCD-9BAA384E38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602680"/>
              </p:ext>
            </p:extLst>
          </p:nvPr>
        </p:nvGraphicFramePr>
        <p:xfrm>
          <a:off x="645731" y="1017156"/>
          <a:ext cx="7852527" cy="1525231"/>
        </p:xfrm>
        <a:graphic>
          <a:graphicData uri="http://schemas.openxmlformats.org/drawingml/2006/table">
            <a:tbl>
              <a:tblPr firstRow="1" firstCol="1" bandRow="1"/>
              <a:tblGrid>
                <a:gridCol w="1014816">
                  <a:extLst>
                    <a:ext uri="{9D8B030D-6E8A-4147-A177-3AD203B41FA5}">
                      <a16:colId xmlns:a16="http://schemas.microsoft.com/office/drawing/2014/main" val="3343361717"/>
                    </a:ext>
                  </a:extLst>
                </a:gridCol>
                <a:gridCol w="2793765">
                  <a:extLst>
                    <a:ext uri="{9D8B030D-6E8A-4147-A177-3AD203B41FA5}">
                      <a16:colId xmlns:a16="http://schemas.microsoft.com/office/drawing/2014/main" val="1023605823"/>
                    </a:ext>
                  </a:extLst>
                </a:gridCol>
                <a:gridCol w="749279">
                  <a:extLst>
                    <a:ext uri="{9D8B030D-6E8A-4147-A177-3AD203B41FA5}">
                      <a16:colId xmlns:a16="http://schemas.microsoft.com/office/drawing/2014/main" val="3901966809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1156968634"/>
                    </a:ext>
                  </a:extLst>
                </a:gridCol>
                <a:gridCol w="758857">
                  <a:extLst>
                    <a:ext uri="{9D8B030D-6E8A-4147-A177-3AD203B41FA5}">
                      <a16:colId xmlns:a16="http://schemas.microsoft.com/office/drawing/2014/main" val="941368426"/>
                    </a:ext>
                  </a:extLst>
                </a:gridCol>
              </a:tblGrid>
              <a:tr h="3299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Survey 1 Comment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Rank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Survey 2 comment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Rank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1599406"/>
                  </a:ext>
                </a:extLst>
              </a:tr>
              <a:tr h="11952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 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Because someone might give you the answers so it wouldn't be what you think - but peer marking is OK.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Then it helps you and each person can do a different method then work together.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729524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5C970ED-8170-53E0-C509-E0844A9A14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956439"/>
              </p:ext>
            </p:extLst>
          </p:nvPr>
        </p:nvGraphicFramePr>
        <p:xfrm>
          <a:off x="645730" y="3162986"/>
          <a:ext cx="7852527" cy="961838"/>
        </p:xfrm>
        <a:graphic>
          <a:graphicData uri="http://schemas.openxmlformats.org/drawingml/2006/table">
            <a:tbl>
              <a:tblPr firstRow="1" firstCol="1" bandRow="1"/>
              <a:tblGrid>
                <a:gridCol w="1014816">
                  <a:extLst>
                    <a:ext uri="{9D8B030D-6E8A-4147-A177-3AD203B41FA5}">
                      <a16:colId xmlns:a16="http://schemas.microsoft.com/office/drawing/2014/main" val="3343361717"/>
                    </a:ext>
                  </a:extLst>
                </a:gridCol>
                <a:gridCol w="2793765">
                  <a:extLst>
                    <a:ext uri="{9D8B030D-6E8A-4147-A177-3AD203B41FA5}">
                      <a16:colId xmlns:a16="http://schemas.microsoft.com/office/drawing/2014/main" val="1023605823"/>
                    </a:ext>
                  </a:extLst>
                </a:gridCol>
                <a:gridCol w="730426">
                  <a:extLst>
                    <a:ext uri="{9D8B030D-6E8A-4147-A177-3AD203B41FA5}">
                      <a16:colId xmlns:a16="http://schemas.microsoft.com/office/drawing/2014/main" val="3901966809"/>
                    </a:ext>
                  </a:extLst>
                </a:gridCol>
                <a:gridCol w="2554664">
                  <a:extLst>
                    <a:ext uri="{9D8B030D-6E8A-4147-A177-3AD203B41FA5}">
                      <a16:colId xmlns:a16="http://schemas.microsoft.com/office/drawing/2014/main" val="1156968634"/>
                    </a:ext>
                  </a:extLst>
                </a:gridCol>
                <a:gridCol w="758856">
                  <a:extLst>
                    <a:ext uri="{9D8B030D-6E8A-4147-A177-3AD203B41FA5}">
                      <a16:colId xmlns:a16="http://schemas.microsoft.com/office/drawing/2014/main" val="941368426"/>
                    </a:ext>
                  </a:extLst>
                </a:gridCol>
              </a:tblGrid>
              <a:tr h="3299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Survey 1 Comment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Rank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Survey 2 comment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Rank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1599406"/>
                  </a:ext>
                </a:extLst>
              </a:tr>
              <a:tr h="6318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 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I'm not sure.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Scientists can use maths to make solar cars.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729524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36CDA3B-3DBC-76A6-8AFF-09B7B02DAD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74472"/>
              </p:ext>
            </p:extLst>
          </p:nvPr>
        </p:nvGraphicFramePr>
        <p:xfrm>
          <a:off x="645730" y="4745423"/>
          <a:ext cx="7852527" cy="1490910"/>
        </p:xfrm>
        <a:graphic>
          <a:graphicData uri="http://schemas.openxmlformats.org/drawingml/2006/table">
            <a:tbl>
              <a:tblPr firstRow="1" firstCol="1" bandRow="1"/>
              <a:tblGrid>
                <a:gridCol w="1014816">
                  <a:extLst>
                    <a:ext uri="{9D8B030D-6E8A-4147-A177-3AD203B41FA5}">
                      <a16:colId xmlns:a16="http://schemas.microsoft.com/office/drawing/2014/main" val="3343361717"/>
                    </a:ext>
                  </a:extLst>
                </a:gridCol>
                <a:gridCol w="1978196">
                  <a:extLst>
                    <a:ext uri="{9D8B030D-6E8A-4147-A177-3AD203B41FA5}">
                      <a16:colId xmlns:a16="http://schemas.microsoft.com/office/drawing/2014/main" val="1023605823"/>
                    </a:ext>
                  </a:extLst>
                </a:gridCol>
                <a:gridCol w="716438">
                  <a:extLst>
                    <a:ext uri="{9D8B030D-6E8A-4147-A177-3AD203B41FA5}">
                      <a16:colId xmlns:a16="http://schemas.microsoft.com/office/drawing/2014/main" val="3901966809"/>
                    </a:ext>
                  </a:extLst>
                </a:gridCol>
                <a:gridCol w="3384221">
                  <a:extLst>
                    <a:ext uri="{9D8B030D-6E8A-4147-A177-3AD203B41FA5}">
                      <a16:colId xmlns:a16="http://schemas.microsoft.com/office/drawing/2014/main" val="1156968634"/>
                    </a:ext>
                  </a:extLst>
                </a:gridCol>
                <a:gridCol w="758856">
                  <a:extLst>
                    <a:ext uri="{9D8B030D-6E8A-4147-A177-3AD203B41FA5}">
                      <a16:colId xmlns:a16="http://schemas.microsoft.com/office/drawing/2014/main" val="941368426"/>
                    </a:ext>
                  </a:extLst>
                </a:gridCol>
              </a:tblGrid>
              <a:tr h="3299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Survey 1 Comment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Rank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Survey 2 comment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Rank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1599406"/>
                  </a:ext>
                </a:extLst>
              </a:tr>
              <a:tr h="6318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 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can help you explain a maths question.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If you're in a company and you explain how much things you need to make for the world, it's good - you could use a tally chart.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7295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9931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>
            <a:spLocks noGrp="1"/>
          </p:cNvSpPr>
          <p:nvPr>
            <p:ph type="body" idx="1"/>
          </p:nvPr>
        </p:nvSpPr>
        <p:spPr>
          <a:xfrm>
            <a:off x="495300" y="1412875"/>
            <a:ext cx="8153400" cy="4968875"/>
          </a:xfrm>
          <a:prstGeom prst="rect">
            <a:avLst/>
          </a:prstGeom>
          <a:solidFill>
            <a:srgbClr val="FFFFFF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GB" sz="3400" dirty="0">
                <a:solidFill>
                  <a:srgbClr val="C00000"/>
                </a:solidFill>
              </a:rPr>
              <a:t>Students showing higher levels of engagement and taking greater ownership over their learning.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1155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3000" i="1" dirty="0">
                <a:solidFill>
                  <a:srgbClr val="002060"/>
                </a:solidFill>
              </a:rPr>
              <a:t>The children were very </a:t>
            </a:r>
            <a:r>
              <a:rPr lang="en-GB" sz="3000" i="1" dirty="0">
                <a:solidFill>
                  <a:srgbClr val="C00000"/>
                </a:solidFill>
              </a:rPr>
              <a:t>engaged</a:t>
            </a:r>
            <a:r>
              <a:rPr lang="en-GB" sz="3000" i="1" dirty="0">
                <a:solidFill>
                  <a:srgbClr val="002060"/>
                </a:solidFill>
              </a:rPr>
              <a:t>. I think the fact that they were attributing it to a </a:t>
            </a:r>
            <a:r>
              <a:rPr lang="en-GB" sz="3000" i="1" dirty="0">
                <a:solidFill>
                  <a:srgbClr val="C00000"/>
                </a:solidFill>
              </a:rPr>
              <a:t>real-life problem </a:t>
            </a:r>
            <a:r>
              <a:rPr lang="en-GB" sz="3000" i="1" dirty="0">
                <a:solidFill>
                  <a:srgbClr val="002060"/>
                </a:solidFill>
              </a:rPr>
              <a:t>or challenge. So, they really </a:t>
            </a:r>
            <a:r>
              <a:rPr lang="en-GB" sz="3000" i="1" dirty="0">
                <a:solidFill>
                  <a:srgbClr val="C00000"/>
                </a:solidFill>
              </a:rPr>
              <a:t>took ownership </a:t>
            </a:r>
            <a:r>
              <a:rPr lang="en-GB" sz="3000" i="1" dirty="0">
                <a:solidFill>
                  <a:srgbClr val="002060"/>
                </a:solidFill>
              </a:rPr>
              <a:t>over setting their own investigations and then understood very much </a:t>
            </a:r>
            <a:r>
              <a:rPr lang="en-GB" sz="3000" i="1" dirty="0">
                <a:solidFill>
                  <a:srgbClr val="C00000"/>
                </a:solidFill>
              </a:rPr>
              <a:t>how maths can be related to real life </a:t>
            </a:r>
            <a:r>
              <a:rPr lang="en-GB" sz="3000" i="1" dirty="0">
                <a:solidFill>
                  <a:srgbClr val="002060"/>
                </a:solidFill>
              </a:rPr>
              <a:t>… The taking ownership of it really helped their enthusiasm to the tasks.</a:t>
            </a:r>
          </a:p>
          <a:p>
            <a:pPr marL="0" lvl="0" indent="0" algn="r" rtl="0">
              <a:lnSpc>
                <a:spcPct val="100000"/>
              </a:lnSpc>
              <a:spcBef>
                <a:spcPts val="1155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en-GB" sz="3000" dirty="0">
                <a:solidFill>
                  <a:srgbClr val="002060"/>
                </a:solidFill>
              </a:rPr>
              <a:t>(Layla, Year 6 teacher, Meeting 5)</a:t>
            </a:r>
          </a:p>
        </p:txBody>
      </p:sp>
      <p:sp>
        <p:nvSpPr>
          <p:cNvPr id="109" name="Google Shape;109;p4"/>
          <p:cNvSpPr txBox="1"/>
          <p:nvPr/>
        </p:nvSpPr>
        <p:spPr>
          <a:xfrm>
            <a:off x="390525" y="404813"/>
            <a:ext cx="848677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lang="en-GB" sz="32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Selected findings from interviews: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6790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>
            <a:spLocks noGrp="1"/>
          </p:cNvSpPr>
          <p:nvPr>
            <p:ph type="body" idx="1"/>
          </p:nvPr>
        </p:nvSpPr>
        <p:spPr>
          <a:xfrm>
            <a:off x="495300" y="1412875"/>
            <a:ext cx="8153400" cy="4968875"/>
          </a:xfrm>
          <a:prstGeom prst="rect">
            <a:avLst/>
          </a:prstGeom>
          <a:solidFill>
            <a:srgbClr val="FFFFFF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GB" sz="3400" dirty="0">
                <a:solidFill>
                  <a:srgbClr val="C00000"/>
                </a:solidFill>
              </a:rPr>
              <a:t>Students’ increasing appreciation of how maths is relevant/applicable to real life.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1155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3000" i="1" dirty="0">
                <a:solidFill>
                  <a:srgbClr val="002060"/>
                </a:solidFill>
              </a:rPr>
              <a:t>I think it's had a really positive impact on the students and in how their </a:t>
            </a:r>
            <a:r>
              <a:rPr lang="en-GB" sz="3000" i="1" dirty="0">
                <a:solidFill>
                  <a:srgbClr val="C00000"/>
                </a:solidFill>
              </a:rPr>
              <a:t>understanding of mathematics and the importance of mathematics</a:t>
            </a:r>
            <a:r>
              <a:rPr lang="en-GB" sz="3000" i="1" dirty="0">
                <a:solidFill>
                  <a:srgbClr val="002060"/>
                </a:solidFill>
              </a:rPr>
              <a:t>, not just in the context of a maths lesson, but </a:t>
            </a:r>
            <a:r>
              <a:rPr lang="en-GB" sz="3000" i="1" dirty="0">
                <a:solidFill>
                  <a:srgbClr val="C00000"/>
                </a:solidFill>
              </a:rPr>
              <a:t>in the wider world</a:t>
            </a:r>
            <a:r>
              <a:rPr lang="en-GB" sz="3000" i="1" dirty="0">
                <a:solidFill>
                  <a:srgbClr val="002060"/>
                </a:solidFill>
              </a:rPr>
              <a:t>.</a:t>
            </a:r>
          </a:p>
          <a:p>
            <a:pPr marL="0" lvl="0" indent="0" algn="r" rtl="0">
              <a:lnSpc>
                <a:spcPct val="100000"/>
              </a:lnSpc>
              <a:spcBef>
                <a:spcPts val="1155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en-GB" sz="3000" dirty="0">
                <a:solidFill>
                  <a:srgbClr val="002060"/>
                </a:solidFill>
              </a:rPr>
              <a:t>(Aidan, Year 2 teacher, Interview 2)</a:t>
            </a:r>
          </a:p>
        </p:txBody>
      </p:sp>
      <p:sp>
        <p:nvSpPr>
          <p:cNvPr id="109" name="Google Shape;109;p4"/>
          <p:cNvSpPr txBox="1"/>
          <p:nvPr/>
        </p:nvSpPr>
        <p:spPr>
          <a:xfrm>
            <a:off x="390525" y="404813"/>
            <a:ext cx="848677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lang="en-GB" sz="32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Selected findings from interviews: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2221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>
            <a:spLocks noGrp="1"/>
          </p:cNvSpPr>
          <p:nvPr>
            <p:ph type="body" idx="1"/>
          </p:nvPr>
        </p:nvSpPr>
        <p:spPr>
          <a:xfrm>
            <a:off x="495300" y="1412875"/>
            <a:ext cx="8153400" cy="4968875"/>
          </a:xfrm>
          <a:prstGeom prst="rect">
            <a:avLst/>
          </a:prstGeom>
          <a:solidFill>
            <a:srgbClr val="FFFFFF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GB" sz="3400" dirty="0">
                <a:solidFill>
                  <a:srgbClr val="C00000"/>
                </a:solidFill>
              </a:rPr>
              <a:t>Students growing appreciation of how maths can be used to argue for change.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1155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3000" i="1" dirty="0">
                <a:solidFill>
                  <a:srgbClr val="002060"/>
                </a:solidFill>
              </a:rPr>
              <a:t>So, we, kind of, saw that, when they went off doing their independent task … the children had a better overview at the end and were able to feedback during the plenary, and actually </a:t>
            </a:r>
            <a:r>
              <a:rPr lang="en-GB" sz="3000" i="1" dirty="0">
                <a:solidFill>
                  <a:srgbClr val="C00000"/>
                </a:solidFill>
              </a:rPr>
              <a:t>give answers that had reasoning behind them</a:t>
            </a:r>
            <a:r>
              <a:rPr lang="en-GB" sz="3000" i="1" dirty="0">
                <a:solidFill>
                  <a:srgbClr val="002060"/>
                </a:solidFill>
              </a:rPr>
              <a:t>, rather than just: “This is the answer and that's it.” … the children have more to say about social justice, or fairness, equality, </a:t>
            </a:r>
            <a:r>
              <a:rPr lang="en-GB" sz="3000" i="1" dirty="0">
                <a:solidFill>
                  <a:srgbClr val="C00000"/>
                </a:solidFill>
              </a:rPr>
              <a:t>doing the maths</a:t>
            </a:r>
            <a:r>
              <a:rPr lang="en-GB" sz="3000" i="1" dirty="0">
                <a:solidFill>
                  <a:srgbClr val="002060"/>
                </a:solidFill>
              </a:rPr>
              <a:t>, where it made an </a:t>
            </a:r>
            <a:r>
              <a:rPr lang="en-GB" sz="3000" i="1" dirty="0">
                <a:solidFill>
                  <a:srgbClr val="C00000"/>
                </a:solidFill>
              </a:rPr>
              <a:t>impact on their own lives</a:t>
            </a:r>
            <a:r>
              <a:rPr lang="en-GB" sz="3000" i="1" dirty="0">
                <a:solidFill>
                  <a:srgbClr val="002060"/>
                </a:solidFill>
              </a:rPr>
              <a:t>, in comparison to when we've looked at fairness, equality, all that, in previous tasks … they just don't have as much explanation with a reason.</a:t>
            </a:r>
          </a:p>
          <a:p>
            <a:pPr marL="0" lvl="0" indent="0" algn="r" rtl="0">
              <a:lnSpc>
                <a:spcPct val="100000"/>
              </a:lnSpc>
              <a:spcBef>
                <a:spcPts val="1155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en-GB" sz="3000" dirty="0">
                <a:solidFill>
                  <a:srgbClr val="002060"/>
                </a:solidFill>
              </a:rPr>
              <a:t>(Emma, Year 1 teacher, Meeting 5)</a:t>
            </a:r>
          </a:p>
        </p:txBody>
      </p:sp>
      <p:sp>
        <p:nvSpPr>
          <p:cNvPr id="109" name="Google Shape;109;p4"/>
          <p:cNvSpPr txBox="1"/>
          <p:nvPr/>
        </p:nvSpPr>
        <p:spPr>
          <a:xfrm>
            <a:off x="390525" y="404813"/>
            <a:ext cx="848677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lang="en-GB" sz="32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Selected findings from interviews: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78849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>
            <a:spLocks noGrp="1"/>
          </p:cNvSpPr>
          <p:nvPr>
            <p:ph type="body" idx="1"/>
          </p:nvPr>
        </p:nvSpPr>
        <p:spPr>
          <a:xfrm>
            <a:off x="495300" y="1412875"/>
            <a:ext cx="8153400" cy="4968875"/>
          </a:xfrm>
          <a:prstGeom prst="rect">
            <a:avLst/>
          </a:prstGeom>
          <a:solidFill>
            <a:srgbClr val="FFFFFF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GB" sz="3400" dirty="0">
                <a:solidFill>
                  <a:srgbClr val="C00000"/>
                </a:solidFill>
              </a:rPr>
              <a:t>Students increasingly able to work collaboratively to solve problems.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1155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3000" i="1" dirty="0">
                <a:solidFill>
                  <a:srgbClr val="002060"/>
                </a:solidFill>
              </a:rPr>
              <a:t>… there was some </a:t>
            </a:r>
            <a:r>
              <a:rPr lang="en-GB" sz="3000" i="1" dirty="0">
                <a:solidFill>
                  <a:srgbClr val="C00000"/>
                </a:solidFill>
              </a:rPr>
              <a:t>really passionate debate </a:t>
            </a:r>
            <a:r>
              <a:rPr lang="en-GB" sz="3000" i="1" dirty="0">
                <a:solidFill>
                  <a:srgbClr val="002060"/>
                </a:solidFill>
              </a:rPr>
              <a:t>and lots of really good, sensible kind of comments and examples being put forward by the children … And in the lesson that we taught, they were just really </a:t>
            </a:r>
            <a:r>
              <a:rPr lang="en-GB" sz="3000" i="1" dirty="0">
                <a:solidFill>
                  <a:srgbClr val="C00000"/>
                </a:solidFill>
              </a:rPr>
              <a:t>passionate about putting across their opinions </a:t>
            </a:r>
            <a:r>
              <a:rPr lang="en-GB" sz="3000" i="1" dirty="0">
                <a:solidFill>
                  <a:srgbClr val="002060"/>
                </a:solidFill>
              </a:rPr>
              <a:t>as well, which is quite nice to see. … It was nice to see kind of the </a:t>
            </a:r>
            <a:r>
              <a:rPr lang="en-GB" sz="3000" i="1" dirty="0">
                <a:solidFill>
                  <a:srgbClr val="C00000"/>
                </a:solidFill>
              </a:rPr>
              <a:t>teamwork aspect </a:t>
            </a:r>
            <a:r>
              <a:rPr lang="en-GB" sz="3000" i="1" dirty="0">
                <a:solidFill>
                  <a:srgbClr val="002060"/>
                </a:solidFill>
              </a:rPr>
              <a:t>of it work quite well.</a:t>
            </a:r>
          </a:p>
          <a:p>
            <a:pPr marL="0" lvl="0" indent="0" algn="r" rtl="0">
              <a:lnSpc>
                <a:spcPct val="100000"/>
              </a:lnSpc>
              <a:spcBef>
                <a:spcPts val="1155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lang="en-GB" sz="3000" dirty="0">
                <a:solidFill>
                  <a:srgbClr val="002060"/>
                </a:solidFill>
              </a:rPr>
              <a:t>(David, Year 2 teacher, Interview 2)</a:t>
            </a:r>
          </a:p>
        </p:txBody>
      </p:sp>
      <p:sp>
        <p:nvSpPr>
          <p:cNvPr id="109" name="Google Shape;109;p4"/>
          <p:cNvSpPr txBox="1"/>
          <p:nvPr/>
        </p:nvSpPr>
        <p:spPr>
          <a:xfrm>
            <a:off x="390525" y="404813"/>
            <a:ext cx="848677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lang="en-GB" sz="32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Selected findings from interviews: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9530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>
            <a:spLocks noGrp="1"/>
          </p:cNvSpPr>
          <p:nvPr>
            <p:ph type="body" idx="1"/>
          </p:nvPr>
        </p:nvSpPr>
        <p:spPr>
          <a:xfrm>
            <a:off x="495300" y="1547813"/>
            <a:ext cx="8153400" cy="4539192"/>
          </a:xfrm>
          <a:prstGeom prst="rect">
            <a:avLst/>
          </a:prstGeom>
          <a:solidFill>
            <a:srgbClr val="FFFFFF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1155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3000" dirty="0">
                <a:solidFill>
                  <a:schemeClr val="bg1">
                    <a:lumMod val="50000"/>
                  </a:schemeClr>
                </a:solidFill>
              </a:rPr>
              <a:t>Participatory Action Research has the potential to transform classroom practice.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1155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3000" dirty="0">
                <a:solidFill>
                  <a:srgbClr val="002060"/>
                </a:solidFill>
              </a:rPr>
              <a:t>Focusing on students applying disciplinary knowledge to social justice issues can lead to significant increases in SMA.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1155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3000" dirty="0">
                <a:solidFill>
                  <a:srgbClr val="002060"/>
                </a:solidFill>
              </a:rPr>
              <a:t>Students become more enthusiastic in solving real-life maths problems when engaging with meaningful contexts.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1155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3000" dirty="0">
                <a:solidFill>
                  <a:srgbClr val="002060"/>
                </a:solidFill>
              </a:rPr>
              <a:t>Appropriate encouragement/support can help students develop their capacity to work collaboratively in using maths to argue for social change.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1155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GB" sz="3000" dirty="0">
                <a:solidFill>
                  <a:srgbClr val="002060"/>
                </a:solidFill>
              </a:rPr>
              <a:t>Such an approach can cultivate the collective disciplinary knowledge and critical understanding needed to address social/environmental/economic challenges facing society.</a:t>
            </a:r>
          </a:p>
          <a:p>
            <a:pPr marL="0" lvl="0" indent="0" algn="l" rtl="0">
              <a:lnSpc>
                <a:spcPct val="100000"/>
              </a:lnSpc>
              <a:spcBef>
                <a:spcPts val="1155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endParaRPr lang="en-GB" sz="3000" i="1" dirty="0">
              <a:solidFill>
                <a:srgbClr val="002060"/>
              </a:solidFill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390525" y="404813"/>
            <a:ext cx="848677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lang="en-GB" sz="3200" b="1" dirty="0">
                <a:solidFill>
                  <a:srgbClr val="002060"/>
                </a:solidFill>
                <a:latin typeface="Calibri"/>
                <a:cs typeface="Calibri"/>
                <a:sym typeface="Calibri"/>
              </a:rPr>
              <a:t>Concluding remarks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2012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"/>
          <p:cNvSpPr txBox="1">
            <a:spLocks noGrp="1"/>
          </p:cNvSpPr>
          <p:nvPr>
            <p:ph type="body" idx="1"/>
          </p:nvPr>
        </p:nvSpPr>
        <p:spPr>
          <a:xfrm>
            <a:off x="523875" y="1412875"/>
            <a:ext cx="8080375" cy="5040313"/>
          </a:xfrm>
          <a:prstGeom prst="rect">
            <a:avLst/>
          </a:prstGeom>
          <a:solidFill>
            <a:srgbClr val="FFFFFF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GB" dirty="0">
                <a:solidFill>
                  <a:srgbClr val="002060"/>
                </a:solidFill>
              </a:rPr>
              <a:t>Wright, P., Hilton, C., &amp; Kelly, J. (2023). </a:t>
            </a:r>
            <a:r>
              <a:rPr lang="en-GB" i="1" dirty="0">
                <a:solidFill>
                  <a:srgbClr val="002060"/>
                </a:solidFill>
              </a:rPr>
              <a:t>Primary Maths and Social Justice research project report</a:t>
            </a:r>
            <a:r>
              <a:rPr lang="en-GB" dirty="0">
                <a:solidFill>
                  <a:srgbClr val="002060"/>
                </a:solidFill>
              </a:rPr>
              <a:t>. </a:t>
            </a:r>
            <a:r>
              <a:rPr lang="en-GB" dirty="0">
                <a:solidFill>
                  <a:srgbClr val="002060"/>
                </a:solidFill>
                <a:hlinkClick r:id="rId3"/>
              </a:rPr>
              <a:t>https://mathsocialjustice.files.wordpress.com/2023/01/pmsj-report-jan23.pdf</a:t>
            </a:r>
            <a:r>
              <a:rPr lang="en-GB" dirty="0">
                <a:solidFill>
                  <a:srgbClr val="002060"/>
                </a:solidFill>
              </a:rPr>
              <a:t> </a:t>
            </a:r>
          </a:p>
          <a:p>
            <a:pPr indent="-457200">
              <a:spcBef>
                <a:spcPts val="1800"/>
              </a:spcBef>
              <a:buClr>
                <a:srgbClr val="002060"/>
              </a:buClr>
              <a:buSzPct val="100000"/>
              <a:buNone/>
            </a:pPr>
            <a:r>
              <a:rPr lang="en-GB" dirty="0">
                <a:solidFill>
                  <a:srgbClr val="002060"/>
                </a:solidFill>
              </a:rPr>
              <a:t>Wright, P. (2022). </a:t>
            </a:r>
            <a:r>
              <a:rPr lang="en-GB" i="1" dirty="0">
                <a:solidFill>
                  <a:srgbClr val="002060"/>
                </a:solidFill>
              </a:rPr>
              <a:t>Conceptualising and operationalising socio-mathematical agency</a:t>
            </a:r>
            <a:r>
              <a:rPr lang="en-GB" dirty="0">
                <a:solidFill>
                  <a:srgbClr val="002060"/>
                </a:solidFill>
              </a:rPr>
              <a:t>. Proceedings of the Twelfth Congress of the European Society for Research in Mathematics Education (CERME12), February 2022, </a:t>
            </a:r>
            <a:r>
              <a:rPr lang="en-GB" dirty="0" err="1">
                <a:solidFill>
                  <a:srgbClr val="002060"/>
                </a:solidFill>
              </a:rPr>
              <a:t>Bozen</a:t>
            </a:r>
            <a:r>
              <a:rPr lang="en-GB" dirty="0">
                <a:solidFill>
                  <a:srgbClr val="002060"/>
                </a:solidFill>
              </a:rPr>
              <a:t>-Bolzano, Italy, pp. 1872-1881. </a:t>
            </a:r>
            <a:r>
              <a:rPr lang="en-GB" dirty="0">
                <a:solidFill>
                  <a:srgbClr val="002060"/>
                </a:solidFill>
                <a:hlinkClick r:id="rId4"/>
              </a:rPr>
              <a:t>https://hal.science/CERME12/hal-03747841v1</a:t>
            </a:r>
            <a:r>
              <a:rPr lang="en-GB" dirty="0">
                <a:solidFill>
                  <a:srgbClr val="002060"/>
                </a:solidFill>
              </a:rPr>
              <a:t> </a:t>
            </a:r>
          </a:p>
          <a:p>
            <a:pPr indent="-457200">
              <a:spcBef>
                <a:spcPts val="1800"/>
              </a:spcBef>
              <a:buClr>
                <a:srgbClr val="002060"/>
              </a:buClr>
              <a:buSzPct val="100000"/>
              <a:buNone/>
            </a:pPr>
            <a:r>
              <a:rPr lang="en-GB" dirty="0">
                <a:solidFill>
                  <a:srgbClr val="002060"/>
                </a:solidFill>
              </a:rPr>
              <a:t>Wright, P., Carvalho, T. &amp; </a:t>
            </a:r>
            <a:r>
              <a:rPr lang="en-GB" dirty="0" err="1">
                <a:solidFill>
                  <a:srgbClr val="002060"/>
                </a:solidFill>
              </a:rPr>
              <a:t>Fejzo</a:t>
            </a:r>
            <a:r>
              <a:rPr lang="en-GB" dirty="0">
                <a:solidFill>
                  <a:srgbClr val="002060"/>
                </a:solidFill>
              </a:rPr>
              <a:t>, A. (2022). Visible mathematics pedagogy: A model for transforming classroom practice. </a:t>
            </a:r>
            <a:r>
              <a:rPr lang="en-GB" i="1" dirty="0">
                <a:solidFill>
                  <a:srgbClr val="002060"/>
                </a:solidFill>
              </a:rPr>
              <a:t>Educational Action Research</a:t>
            </a:r>
            <a:r>
              <a:rPr lang="en-GB" dirty="0">
                <a:solidFill>
                  <a:srgbClr val="002060"/>
                </a:solidFill>
              </a:rPr>
              <a:t>, 30(2), pp. 168-191. </a:t>
            </a:r>
            <a:r>
              <a:rPr lang="en-GB" dirty="0">
                <a:solidFill>
                  <a:srgbClr val="002060"/>
                </a:solidFill>
                <a:hlinkClick r:id="rId5"/>
              </a:rPr>
              <a:t>https://doi.org/10.1080/09650792.2020.1850497</a:t>
            </a:r>
            <a:r>
              <a:rPr lang="en-GB" dirty="0">
                <a:solidFill>
                  <a:srgbClr val="002060"/>
                </a:solidFill>
              </a:rPr>
              <a:t>  </a:t>
            </a:r>
            <a:endParaRPr lang="en-GB" dirty="0"/>
          </a:p>
          <a:p>
            <a:pPr marL="457200" lvl="0" indent="-457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GB" dirty="0">
                <a:solidFill>
                  <a:srgbClr val="002060"/>
                </a:solidFill>
              </a:rPr>
              <a:t>Wright, P. (2021). Transforming mathematics classroom practice through participatory action research. </a:t>
            </a:r>
            <a:r>
              <a:rPr lang="en-GB" i="1" dirty="0">
                <a:solidFill>
                  <a:srgbClr val="002060"/>
                </a:solidFill>
              </a:rPr>
              <a:t>Journal of Mathematics Teacher Education</a:t>
            </a:r>
            <a:r>
              <a:rPr lang="en-GB" dirty="0">
                <a:solidFill>
                  <a:srgbClr val="002060"/>
                </a:solidFill>
              </a:rPr>
              <a:t>, 24(2), pp. 155-177. </a:t>
            </a:r>
            <a:r>
              <a:rPr lang="en-GB" dirty="0">
                <a:solidFill>
                  <a:srgbClr val="002060"/>
                </a:solidFill>
                <a:hlinkClick r:id="rId6"/>
              </a:rPr>
              <a:t>https://doi.org/10.1007/s10857-019-09452-1</a:t>
            </a:r>
            <a:r>
              <a:rPr lang="en-GB" dirty="0">
                <a:solidFill>
                  <a:srgbClr val="002060"/>
                </a:solidFill>
              </a:rPr>
              <a:t> 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744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dirty="0">
              <a:solidFill>
                <a:srgbClr val="002060"/>
              </a:solidFill>
            </a:endParaRPr>
          </a:p>
        </p:txBody>
      </p:sp>
      <p:sp>
        <p:nvSpPr>
          <p:cNvPr id="151" name="Google Shape;151;p10"/>
          <p:cNvSpPr txBox="1"/>
          <p:nvPr/>
        </p:nvSpPr>
        <p:spPr>
          <a:xfrm>
            <a:off x="390525" y="404813"/>
            <a:ext cx="848677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References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"/>
          <p:cNvSpPr txBox="1">
            <a:spLocks noGrp="1"/>
          </p:cNvSpPr>
          <p:nvPr>
            <p:ph type="body" idx="1"/>
          </p:nvPr>
        </p:nvSpPr>
        <p:spPr>
          <a:xfrm>
            <a:off x="531813" y="1412875"/>
            <a:ext cx="8080375" cy="5040313"/>
          </a:xfrm>
          <a:prstGeom prst="rect">
            <a:avLst/>
          </a:prstGeom>
          <a:solidFill>
            <a:srgbClr val="FFFFFF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lang="en-GB" sz="2400" dirty="0">
                <a:solidFill>
                  <a:srgbClr val="002060"/>
                </a:solidFill>
              </a:rPr>
              <a:t>Download the ppt and find out more about the project at</a:t>
            </a:r>
            <a:r>
              <a:rPr lang="fr-FR" sz="2400" dirty="0">
                <a:solidFill>
                  <a:srgbClr val="002060"/>
                </a:solidFill>
              </a:rPr>
              <a:t>: </a:t>
            </a:r>
            <a:r>
              <a:rPr lang="fr-FR" dirty="0">
                <a:solidFill>
                  <a:srgbClr val="002060"/>
                </a:solidFill>
                <a:hlinkClick r:id="rId3"/>
              </a:rPr>
              <a:t>https://mathsocialjustice.org/research/</a:t>
            </a:r>
            <a:r>
              <a:rPr lang="fr-FR" dirty="0">
                <a:solidFill>
                  <a:srgbClr val="002060"/>
                </a:solidFill>
              </a:rPr>
              <a:t>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endParaRPr lang="fr-FR"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endParaRPr lang="fr-FR"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endParaRPr lang="fr-FR"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endParaRPr lang="fr-FR"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endParaRPr lang="fr-FR"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endParaRPr lang="fr-FR"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endParaRPr lang="fr-FR" dirty="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lang="fr-FR" dirty="0">
                <a:solidFill>
                  <a:srgbClr val="002060"/>
                </a:solidFill>
              </a:rPr>
              <a:t>Questions?</a:t>
            </a:r>
            <a:endParaRPr lang="fr-FR" dirty="0"/>
          </a:p>
        </p:txBody>
      </p:sp>
      <p:sp>
        <p:nvSpPr>
          <p:cNvPr id="158" name="Google Shape;158;p11"/>
          <p:cNvSpPr txBox="1"/>
          <p:nvPr/>
        </p:nvSpPr>
        <p:spPr>
          <a:xfrm>
            <a:off x="531813" y="404813"/>
            <a:ext cx="8080375" cy="1223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Primary Maths &amp; Social Justice webpage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A1C5D5FC-6C7A-AF51-184E-112201F6C2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6712" y="2375958"/>
            <a:ext cx="3330575" cy="33305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887</TotalTime>
  <Words>1509</Words>
  <Application>Microsoft Office PowerPoint</Application>
  <PresentationFormat>On-screen Show (4:3)</PresentationFormat>
  <Paragraphs>142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Presentation at SERA Conference (23rd Nov 2023):  Primary school students using mathematics to argue collectively for social change  Dr Pete Wright Senior Lecturer (Education &amp; Society) University of Dundee pwright002@dundee.ac.uk @petewright0 www.mathsocialjustice.org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at BSRLM Conference (4th March 2023):  Primary school teachers tackling social justice issues whilst teaching mathematics: Findings from the Primary Maths &amp; Social Justice (PMSJ) research project  Caroline Hilton (IOE, UCL's Faculty of Education &amp; Society) Joel Kelly (The Blue School, CofE) Pete Wright (University of Dundee)</dc:title>
  <dc:creator>Pete Wright</dc:creator>
  <cp:lastModifiedBy>Pete Wright (Staff)</cp:lastModifiedBy>
  <cp:revision>3</cp:revision>
  <cp:lastPrinted>2023-11-22T21:39:49Z</cp:lastPrinted>
  <dcterms:created xsi:type="dcterms:W3CDTF">2012-11-08T07:49:00Z</dcterms:created>
  <dcterms:modified xsi:type="dcterms:W3CDTF">2023-11-22T21:39:52Z</dcterms:modified>
</cp:coreProperties>
</file>