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8" r:id="rId3"/>
    <p:sldId id="263" r:id="rId4"/>
    <p:sldId id="264" r:id="rId5"/>
    <p:sldId id="271" r:id="rId6"/>
    <p:sldId id="261" r:id="rId7"/>
    <p:sldId id="269" r:id="rId8"/>
    <p:sldId id="270" r:id="rId9"/>
    <p:sldId id="268" r:id="rId10"/>
    <p:sldId id="265" r:id="rId11"/>
  </p:sldIdLst>
  <p:sldSz cx="9144000" cy="6858000" type="screen4x3"/>
  <p:notesSz cx="6858000" cy="98742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jISW8lgvfqjHb2uKjoADjnDdxe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3" d="100"/>
          <a:sy n="113" d="100"/>
        </p:scale>
        <p:origin x="155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D478C7F8-CFEF-4FB4-9E27-734CAC41E11B}"/>
    <pc:docChg chg="undo custSel addSld delSld modSld sldOrd">
      <pc:chgData name="Pete Wright (Staff)" userId="b7ce7c8a-bb04-43ee-a74c-0b3ee141521b" providerId="ADAL" clId="{D478C7F8-CFEF-4FB4-9E27-734CAC41E11B}" dt="2024-01-25T18:31:28.872" v="2390" actId="207"/>
      <pc:docMkLst>
        <pc:docMk/>
      </pc:docMkLst>
      <pc:sldChg chg="modSp mod">
        <pc:chgData name="Pete Wright (Staff)" userId="b7ce7c8a-bb04-43ee-a74c-0b3ee141521b" providerId="ADAL" clId="{D478C7F8-CFEF-4FB4-9E27-734CAC41E11B}" dt="2024-01-15T11:59:28.989" v="2256"/>
        <pc:sldMkLst>
          <pc:docMk/>
          <pc:sldMk cId="0" sldId="256"/>
        </pc:sldMkLst>
        <pc:spChg chg="mod">
          <ac:chgData name="Pete Wright (Staff)" userId="b7ce7c8a-bb04-43ee-a74c-0b3ee141521b" providerId="ADAL" clId="{D478C7F8-CFEF-4FB4-9E27-734CAC41E11B}" dt="2024-01-15T11:59:28.989" v="2256"/>
          <ac:spMkLst>
            <pc:docMk/>
            <pc:sldMk cId="0" sldId="256"/>
            <ac:spMk id="88" creationId="{00000000-0000-0000-0000-000000000000}"/>
          </ac:spMkLst>
        </pc:spChg>
      </pc:sldChg>
      <pc:sldChg chg="del">
        <pc:chgData name="Pete Wright (Staff)" userId="b7ce7c8a-bb04-43ee-a74c-0b3ee141521b" providerId="ADAL" clId="{D478C7F8-CFEF-4FB4-9E27-734CAC41E11B}" dt="2024-01-15T09:28:33.482" v="0" actId="2696"/>
        <pc:sldMkLst>
          <pc:docMk/>
          <pc:sldMk cId="0" sldId="257"/>
        </pc:sldMkLst>
      </pc:sldChg>
      <pc:sldChg chg="modSp mod">
        <pc:chgData name="Pete Wright (Staff)" userId="b7ce7c8a-bb04-43ee-a74c-0b3ee141521b" providerId="ADAL" clId="{D478C7F8-CFEF-4FB4-9E27-734CAC41E11B}" dt="2024-01-15T11:58:13.529" v="2232" actId="1076"/>
        <pc:sldMkLst>
          <pc:docMk/>
          <pc:sldMk cId="0" sldId="258"/>
        </pc:sldMkLst>
        <pc:spChg chg="mod">
          <ac:chgData name="Pete Wright (Staff)" userId="b7ce7c8a-bb04-43ee-a74c-0b3ee141521b" providerId="ADAL" clId="{D478C7F8-CFEF-4FB4-9E27-734CAC41E11B}" dt="2024-01-15T11:58:13.529" v="2232" actId="1076"/>
          <ac:spMkLst>
            <pc:docMk/>
            <pc:sldMk cId="0" sldId="258"/>
            <ac:spMk id="101" creationId="{00000000-0000-0000-0000-000000000000}"/>
          </ac:spMkLst>
        </pc:spChg>
      </pc:sldChg>
      <pc:sldChg chg="modSp del mod ord">
        <pc:chgData name="Pete Wright (Staff)" userId="b7ce7c8a-bb04-43ee-a74c-0b3ee141521b" providerId="ADAL" clId="{D478C7F8-CFEF-4FB4-9E27-734CAC41E11B}" dt="2024-01-25T18:18:35.276" v="2273" actId="2696"/>
        <pc:sldMkLst>
          <pc:docMk/>
          <pc:sldMk cId="0" sldId="259"/>
        </pc:sldMkLst>
        <pc:spChg chg="mod">
          <ac:chgData name="Pete Wright (Staff)" userId="b7ce7c8a-bb04-43ee-a74c-0b3ee141521b" providerId="ADAL" clId="{D478C7F8-CFEF-4FB4-9E27-734CAC41E11B}" dt="2024-01-15T10:44:19.695" v="196" actId="13926"/>
          <ac:spMkLst>
            <pc:docMk/>
            <pc:sldMk cId="0" sldId="259"/>
            <ac:spMk id="108" creationId="{00000000-0000-0000-0000-000000000000}"/>
          </ac:spMkLst>
        </pc:spChg>
        <pc:spChg chg="mod">
          <ac:chgData name="Pete Wright (Staff)" userId="b7ce7c8a-bb04-43ee-a74c-0b3ee141521b" providerId="ADAL" clId="{D478C7F8-CFEF-4FB4-9E27-734CAC41E11B}" dt="2024-01-15T10:44:14.917" v="195" actId="20577"/>
          <ac:spMkLst>
            <pc:docMk/>
            <pc:sldMk cId="0" sldId="259"/>
            <ac:spMk id="109" creationId="{00000000-0000-0000-0000-000000000000}"/>
          </ac:spMkLst>
        </pc:spChg>
      </pc:sldChg>
      <pc:sldChg chg="modSp del mod">
        <pc:chgData name="Pete Wright (Staff)" userId="b7ce7c8a-bb04-43ee-a74c-0b3ee141521b" providerId="ADAL" clId="{D478C7F8-CFEF-4FB4-9E27-734CAC41E11B}" dt="2024-01-25T18:18:38.059" v="2274" actId="2696"/>
        <pc:sldMkLst>
          <pc:docMk/>
          <pc:sldMk cId="0" sldId="260"/>
        </pc:sldMkLst>
        <pc:spChg chg="mod">
          <ac:chgData name="Pete Wright (Staff)" userId="b7ce7c8a-bb04-43ee-a74c-0b3ee141521b" providerId="ADAL" clId="{D478C7F8-CFEF-4FB4-9E27-734CAC41E11B}" dt="2024-01-15T11:22:40.993" v="1249" actId="20577"/>
          <ac:spMkLst>
            <pc:docMk/>
            <pc:sldMk cId="0" sldId="260"/>
            <ac:spMk id="115" creationId="{00000000-0000-0000-0000-000000000000}"/>
          </ac:spMkLst>
        </pc:spChg>
        <pc:spChg chg="mod">
          <ac:chgData name="Pete Wright (Staff)" userId="b7ce7c8a-bb04-43ee-a74c-0b3ee141521b" providerId="ADAL" clId="{D478C7F8-CFEF-4FB4-9E27-734CAC41E11B}" dt="2024-01-15T11:27:20.138" v="1318" actId="20577"/>
          <ac:spMkLst>
            <pc:docMk/>
            <pc:sldMk cId="0" sldId="260"/>
            <ac:spMk id="116" creationId="{00000000-0000-0000-0000-000000000000}"/>
          </ac:spMkLst>
        </pc:spChg>
      </pc:sldChg>
      <pc:sldChg chg="modSp add del mod">
        <pc:chgData name="Pete Wright (Staff)" userId="b7ce7c8a-bb04-43ee-a74c-0b3ee141521b" providerId="ADAL" clId="{D478C7F8-CFEF-4FB4-9E27-734CAC41E11B}" dt="2024-01-25T18:28:03.639" v="2377" actId="14100"/>
        <pc:sldMkLst>
          <pc:docMk/>
          <pc:sldMk cId="0" sldId="261"/>
        </pc:sldMkLst>
        <pc:spChg chg="mod">
          <ac:chgData name="Pete Wright (Staff)" userId="b7ce7c8a-bb04-43ee-a74c-0b3ee141521b" providerId="ADAL" clId="{D478C7F8-CFEF-4FB4-9E27-734CAC41E11B}" dt="2024-01-25T18:28:03.639" v="2377" actId="14100"/>
          <ac:spMkLst>
            <pc:docMk/>
            <pc:sldMk cId="0" sldId="261"/>
            <ac:spMk id="122" creationId="{00000000-0000-0000-0000-000000000000}"/>
          </ac:spMkLst>
        </pc:spChg>
        <pc:spChg chg="mod">
          <ac:chgData name="Pete Wright (Staff)" userId="b7ce7c8a-bb04-43ee-a74c-0b3ee141521b" providerId="ADAL" clId="{D478C7F8-CFEF-4FB4-9E27-734CAC41E11B}" dt="2024-01-15T10:45:03.187" v="201" actId="20577"/>
          <ac:spMkLst>
            <pc:docMk/>
            <pc:sldMk cId="0" sldId="261"/>
            <ac:spMk id="123" creationId="{00000000-0000-0000-0000-000000000000}"/>
          </ac:spMkLst>
        </pc:spChg>
      </pc:sldChg>
      <pc:sldChg chg="modSp del mod">
        <pc:chgData name="Pete Wright (Staff)" userId="b7ce7c8a-bb04-43ee-a74c-0b3ee141521b" providerId="ADAL" clId="{D478C7F8-CFEF-4FB4-9E27-734CAC41E11B}" dt="2024-01-23T18:14:20.651" v="2268" actId="2696"/>
        <pc:sldMkLst>
          <pc:docMk/>
          <pc:sldMk cId="0" sldId="262"/>
        </pc:sldMkLst>
        <pc:spChg chg="mod">
          <ac:chgData name="Pete Wright (Staff)" userId="b7ce7c8a-bb04-43ee-a74c-0b3ee141521b" providerId="ADAL" clId="{D478C7F8-CFEF-4FB4-9E27-734CAC41E11B}" dt="2024-01-15T11:23:01.388" v="1290" actId="20577"/>
          <ac:spMkLst>
            <pc:docMk/>
            <pc:sldMk cId="0" sldId="262"/>
            <ac:spMk id="129" creationId="{00000000-0000-0000-0000-000000000000}"/>
          </ac:spMkLst>
        </pc:spChg>
        <pc:spChg chg="mod">
          <ac:chgData name="Pete Wright (Staff)" userId="b7ce7c8a-bb04-43ee-a74c-0b3ee141521b" providerId="ADAL" clId="{D478C7F8-CFEF-4FB4-9E27-734CAC41E11B}" dt="2024-01-15T11:27:27.816" v="1323" actId="20577"/>
          <ac:spMkLst>
            <pc:docMk/>
            <pc:sldMk cId="0" sldId="262"/>
            <ac:spMk id="130" creationId="{00000000-0000-0000-0000-000000000000}"/>
          </ac:spMkLst>
        </pc:spChg>
      </pc:sldChg>
      <pc:sldChg chg="modSp mod ord">
        <pc:chgData name="Pete Wright (Staff)" userId="b7ce7c8a-bb04-43ee-a74c-0b3ee141521b" providerId="ADAL" clId="{D478C7F8-CFEF-4FB4-9E27-734CAC41E11B}" dt="2024-01-15T11:18:57.729" v="1187" actId="20577"/>
        <pc:sldMkLst>
          <pc:docMk/>
          <pc:sldMk cId="0" sldId="263"/>
        </pc:sldMkLst>
        <pc:spChg chg="mod">
          <ac:chgData name="Pete Wright (Staff)" userId="b7ce7c8a-bb04-43ee-a74c-0b3ee141521b" providerId="ADAL" clId="{D478C7F8-CFEF-4FB4-9E27-734CAC41E11B}" dt="2024-01-15T11:18:57.729" v="1187" actId="20577"/>
          <ac:spMkLst>
            <pc:docMk/>
            <pc:sldMk cId="0" sldId="263"/>
            <ac:spMk id="136" creationId="{00000000-0000-0000-0000-000000000000}"/>
          </ac:spMkLst>
        </pc:spChg>
        <pc:spChg chg="mod">
          <ac:chgData name="Pete Wright (Staff)" userId="b7ce7c8a-bb04-43ee-a74c-0b3ee141521b" providerId="ADAL" clId="{D478C7F8-CFEF-4FB4-9E27-734CAC41E11B}" dt="2024-01-15T10:44:03.337" v="191" actId="20577"/>
          <ac:spMkLst>
            <pc:docMk/>
            <pc:sldMk cId="0" sldId="263"/>
            <ac:spMk id="137" creationId="{00000000-0000-0000-0000-000000000000}"/>
          </ac:spMkLst>
        </pc:spChg>
      </pc:sldChg>
      <pc:sldChg chg="modSp mod ord">
        <pc:chgData name="Pete Wright (Staff)" userId="b7ce7c8a-bb04-43ee-a74c-0b3ee141521b" providerId="ADAL" clId="{D478C7F8-CFEF-4FB4-9E27-734CAC41E11B}" dt="2024-01-15T11:27:12.730" v="1313" actId="20577"/>
        <pc:sldMkLst>
          <pc:docMk/>
          <pc:sldMk cId="0" sldId="264"/>
        </pc:sldMkLst>
        <pc:spChg chg="mod">
          <ac:chgData name="Pete Wright (Staff)" userId="b7ce7c8a-bb04-43ee-a74c-0b3ee141521b" providerId="ADAL" clId="{D478C7F8-CFEF-4FB4-9E27-734CAC41E11B}" dt="2024-01-15T11:26:33.211" v="1306" actId="207"/>
          <ac:spMkLst>
            <pc:docMk/>
            <pc:sldMk cId="0" sldId="264"/>
            <ac:spMk id="143" creationId="{00000000-0000-0000-0000-000000000000}"/>
          </ac:spMkLst>
        </pc:spChg>
        <pc:spChg chg="mod">
          <ac:chgData name="Pete Wright (Staff)" userId="b7ce7c8a-bb04-43ee-a74c-0b3ee141521b" providerId="ADAL" clId="{D478C7F8-CFEF-4FB4-9E27-734CAC41E11B}" dt="2024-01-15T11:27:12.730" v="1313" actId="20577"/>
          <ac:spMkLst>
            <pc:docMk/>
            <pc:sldMk cId="0" sldId="264"/>
            <ac:spMk id="144" creationId="{00000000-0000-0000-0000-000000000000}"/>
          </ac:spMkLst>
        </pc:spChg>
      </pc:sldChg>
      <pc:sldChg chg="modSp mod">
        <pc:chgData name="Pete Wright (Staff)" userId="b7ce7c8a-bb04-43ee-a74c-0b3ee141521b" providerId="ADAL" clId="{D478C7F8-CFEF-4FB4-9E27-734CAC41E11B}" dt="2024-01-15T11:56:03.501" v="2205" actId="6549"/>
        <pc:sldMkLst>
          <pc:docMk/>
          <pc:sldMk cId="0" sldId="265"/>
        </pc:sldMkLst>
        <pc:spChg chg="mod">
          <ac:chgData name="Pete Wright (Staff)" userId="b7ce7c8a-bb04-43ee-a74c-0b3ee141521b" providerId="ADAL" clId="{D478C7F8-CFEF-4FB4-9E27-734CAC41E11B}" dt="2024-01-15T11:56:03.501" v="2205" actId="6549"/>
          <ac:spMkLst>
            <pc:docMk/>
            <pc:sldMk cId="0" sldId="265"/>
            <ac:spMk id="150" creationId="{00000000-0000-0000-0000-000000000000}"/>
          </ac:spMkLst>
        </pc:spChg>
      </pc:sldChg>
      <pc:sldChg chg="delSp del mod">
        <pc:chgData name="Pete Wright (Staff)" userId="b7ce7c8a-bb04-43ee-a74c-0b3ee141521b" providerId="ADAL" clId="{D478C7F8-CFEF-4FB4-9E27-734CAC41E11B}" dt="2024-01-15T11:36:20.672" v="1768" actId="2696"/>
        <pc:sldMkLst>
          <pc:docMk/>
          <pc:sldMk cId="0" sldId="266"/>
        </pc:sldMkLst>
        <pc:picChg chg="del">
          <ac:chgData name="Pete Wright (Staff)" userId="b7ce7c8a-bb04-43ee-a74c-0b3ee141521b" providerId="ADAL" clId="{D478C7F8-CFEF-4FB4-9E27-734CAC41E11B}" dt="2024-01-15T11:34:27.078" v="1634" actId="21"/>
          <ac:picMkLst>
            <pc:docMk/>
            <pc:sldMk cId="0" sldId="266"/>
            <ac:picMk id="3" creationId="{A7B872F6-D7EE-DBE7-F5AC-AC6522270D02}"/>
          </ac:picMkLst>
        </pc:picChg>
      </pc:sldChg>
      <pc:sldChg chg="modSp new del mod">
        <pc:chgData name="Pete Wright (Staff)" userId="b7ce7c8a-bb04-43ee-a74c-0b3ee141521b" providerId="ADAL" clId="{D478C7F8-CFEF-4FB4-9E27-734CAC41E11B}" dt="2024-01-15T11:49:04.666" v="2031" actId="2696"/>
        <pc:sldMkLst>
          <pc:docMk/>
          <pc:sldMk cId="3367359921" sldId="267"/>
        </pc:sldMkLst>
        <pc:spChg chg="mod">
          <ac:chgData name="Pete Wright (Staff)" userId="b7ce7c8a-bb04-43ee-a74c-0b3ee141521b" providerId="ADAL" clId="{D478C7F8-CFEF-4FB4-9E27-734CAC41E11B}" dt="2024-01-15T09:31:26.124" v="36" actId="20577"/>
          <ac:spMkLst>
            <pc:docMk/>
            <pc:sldMk cId="3367359921" sldId="267"/>
            <ac:spMk id="2" creationId="{76BAF9EE-0234-9F1B-2433-870E89FA7712}"/>
          </ac:spMkLst>
        </pc:spChg>
        <pc:spChg chg="mod">
          <ac:chgData name="Pete Wright (Staff)" userId="b7ce7c8a-bb04-43ee-a74c-0b3ee141521b" providerId="ADAL" clId="{D478C7F8-CFEF-4FB4-9E27-734CAC41E11B}" dt="2024-01-15T09:31:41.533" v="90" actId="20577"/>
          <ac:spMkLst>
            <pc:docMk/>
            <pc:sldMk cId="3367359921" sldId="267"/>
            <ac:spMk id="3" creationId="{5901A7BD-D93A-9D94-A488-DCEFCECA3623}"/>
          </ac:spMkLst>
        </pc:spChg>
      </pc:sldChg>
      <pc:sldChg chg="new del">
        <pc:chgData name="Pete Wright (Staff)" userId="b7ce7c8a-bb04-43ee-a74c-0b3ee141521b" providerId="ADAL" clId="{D478C7F8-CFEF-4FB4-9E27-734CAC41E11B}" dt="2024-01-15T10:24:23.752" v="131" actId="2696"/>
        <pc:sldMkLst>
          <pc:docMk/>
          <pc:sldMk cId="3075009329" sldId="268"/>
        </pc:sldMkLst>
      </pc:sldChg>
      <pc:sldChg chg="addSp delSp modSp add mod ord">
        <pc:chgData name="Pete Wright (Staff)" userId="b7ce7c8a-bb04-43ee-a74c-0b3ee141521b" providerId="ADAL" clId="{D478C7F8-CFEF-4FB4-9E27-734CAC41E11B}" dt="2024-01-15T12:03:02.986" v="2266" actId="1076"/>
        <pc:sldMkLst>
          <pc:docMk/>
          <pc:sldMk cId="4041646028" sldId="268"/>
        </pc:sldMkLst>
        <pc:spChg chg="add mod">
          <ac:chgData name="Pete Wright (Staff)" userId="b7ce7c8a-bb04-43ee-a74c-0b3ee141521b" providerId="ADAL" clId="{D478C7F8-CFEF-4FB4-9E27-734CAC41E11B}" dt="2024-01-15T11:38:17.828" v="1785" actId="1076"/>
          <ac:spMkLst>
            <pc:docMk/>
            <pc:sldMk cId="4041646028" sldId="268"/>
            <ac:spMk id="2" creationId="{4455BD03-2C2A-25A1-68A6-16FB4C0DCF6C}"/>
          </ac:spMkLst>
        </pc:spChg>
        <pc:spChg chg="mod">
          <ac:chgData name="Pete Wright (Staff)" userId="b7ce7c8a-bb04-43ee-a74c-0b3ee141521b" providerId="ADAL" clId="{D478C7F8-CFEF-4FB4-9E27-734CAC41E11B}" dt="2024-01-15T11:47:23.905" v="2030" actId="114"/>
          <ac:spMkLst>
            <pc:docMk/>
            <pc:sldMk cId="4041646028" sldId="268"/>
            <ac:spMk id="101" creationId="{00000000-0000-0000-0000-000000000000}"/>
          </ac:spMkLst>
        </pc:spChg>
        <pc:spChg chg="mod">
          <ac:chgData name="Pete Wright (Staff)" userId="b7ce7c8a-bb04-43ee-a74c-0b3ee141521b" providerId="ADAL" clId="{D478C7F8-CFEF-4FB4-9E27-734CAC41E11B}" dt="2024-01-15T11:46:37.485" v="2018" actId="1076"/>
          <ac:spMkLst>
            <pc:docMk/>
            <pc:sldMk cId="4041646028" sldId="268"/>
            <ac:spMk id="102" creationId="{00000000-0000-0000-0000-000000000000}"/>
          </ac:spMkLst>
        </pc:spChg>
        <pc:picChg chg="add del mod">
          <ac:chgData name="Pete Wright (Staff)" userId="b7ce7c8a-bb04-43ee-a74c-0b3ee141521b" providerId="ADAL" clId="{D478C7F8-CFEF-4FB4-9E27-734CAC41E11B}" dt="2024-01-15T12:02:07.120" v="2257" actId="478"/>
          <ac:picMkLst>
            <pc:docMk/>
            <pc:sldMk cId="4041646028" sldId="268"/>
            <ac:picMk id="3" creationId="{57B5B3B7-1B4A-3116-2712-A6C0CEE48DC7}"/>
          </ac:picMkLst>
        </pc:picChg>
        <pc:picChg chg="add mod">
          <ac:chgData name="Pete Wright (Staff)" userId="b7ce7c8a-bb04-43ee-a74c-0b3ee141521b" providerId="ADAL" clId="{D478C7F8-CFEF-4FB4-9E27-734CAC41E11B}" dt="2024-01-15T12:03:02.986" v="2266" actId="1076"/>
          <ac:picMkLst>
            <pc:docMk/>
            <pc:sldMk cId="4041646028" sldId="268"/>
            <ac:picMk id="5" creationId="{666ACDE3-46DD-676F-EC9C-2A7937A71033}"/>
          </ac:picMkLst>
        </pc:picChg>
      </pc:sldChg>
      <pc:sldChg chg="modSp add mod">
        <pc:chgData name="Pete Wright (Staff)" userId="b7ce7c8a-bb04-43ee-a74c-0b3ee141521b" providerId="ADAL" clId="{D478C7F8-CFEF-4FB4-9E27-734CAC41E11B}" dt="2024-01-25T18:27:54.595" v="2376" actId="14100"/>
        <pc:sldMkLst>
          <pc:docMk/>
          <pc:sldMk cId="0" sldId="269"/>
        </pc:sldMkLst>
        <pc:spChg chg="mod">
          <ac:chgData name="Pete Wright (Staff)" userId="b7ce7c8a-bb04-43ee-a74c-0b3ee141521b" providerId="ADAL" clId="{D478C7F8-CFEF-4FB4-9E27-734CAC41E11B}" dt="2024-01-25T18:27:54.595" v="2376" actId="14100"/>
          <ac:spMkLst>
            <pc:docMk/>
            <pc:sldMk cId="0" sldId="269"/>
            <ac:spMk id="122" creationId="{00000000-0000-0000-0000-000000000000}"/>
          </ac:spMkLst>
        </pc:spChg>
      </pc:sldChg>
      <pc:sldChg chg="modSp add mod">
        <pc:chgData name="Pete Wright (Staff)" userId="b7ce7c8a-bb04-43ee-a74c-0b3ee141521b" providerId="ADAL" clId="{D478C7F8-CFEF-4FB4-9E27-734CAC41E11B}" dt="2024-01-25T18:31:28.872" v="2390" actId="207"/>
        <pc:sldMkLst>
          <pc:docMk/>
          <pc:sldMk cId="0" sldId="270"/>
        </pc:sldMkLst>
        <pc:spChg chg="mod">
          <ac:chgData name="Pete Wright (Staff)" userId="b7ce7c8a-bb04-43ee-a74c-0b3ee141521b" providerId="ADAL" clId="{D478C7F8-CFEF-4FB4-9E27-734CAC41E11B}" dt="2024-01-25T18:31:28.872" v="2390" actId="207"/>
          <ac:spMkLst>
            <pc:docMk/>
            <pc:sldMk cId="0" sldId="270"/>
            <ac:spMk id="129" creationId="{00000000-0000-0000-0000-000000000000}"/>
          </ac:spMkLst>
        </pc:spChg>
      </pc:sldChg>
      <pc:sldChg chg="add">
        <pc:chgData name="Pete Wright (Staff)" userId="b7ce7c8a-bb04-43ee-a74c-0b3ee141521b" providerId="ADAL" clId="{D478C7F8-CFEF-4FB4-9E27-734CAC41E11B}" dt="2024-01-25T18:18:17.061" v="2270"/>
        <pc:sldMkLst>
          <pc:docMk/>
          <pc:sldMk cId="0" sldId="271"/>
        </pc:sldMkLst>
      </pc:sldChg>
    </pc:docChg>
  </pc:docChgLst>
  <pc:docChgLst>
    <pc:chgData name="Pete Wright (Staff)" userId="b7ce7c8a-bb04-43ee-a74c-0b3ee141521b" providerId="ADAL" clId="{3DE92D3B-11F3-4AED-9685-E4E778C5D48E}"/>
    <pc:docChg chg="undo custSel modSld">
      <pc:chgData name="Pete Wright (Staff)" userId="b7ce7c8a-bb04-43ee-a74c-0b3ee141521b" providerId="ADAL" clId="{3DE92D3B-11F3-4AED-9685-E4E778C5D48E}" dt="2024-02-01T12:37:49.267" v="123" actId="20577"/>
      <pc:docMkLst>
        <pc:docMk/>
      </pc:docMkLst>
      <pc:sldChg chg="modSp mod">
        <pc:chgData name="Pete Wright (Staff)" userId="b7ce7c8a-bb04-43ee-a74c-0b3ee141521b" providerId="ADAL" clId="{3DE92D3B-11F3-4AED-9685-E4E778C5D48E}" dt="2024-02-01T12:33:31.002" v="14" actId="20577"/>
        <pc:sldMkLst>
          <pc:docMk/>
          <pc:sldMk cId="0" sldId="258"/>
        </pc:sldMkLst>
        <pc:spChg chg="mod">
          <ac:chgData name="Pete Wright (Staff)" userId="b7ce7c8a-bb04-43ee-a74c-0b3ee141521b" providerId="ADAL" clId="{3DE92D3B-11F3-4AED-9685-E4E778C5D48E}" dt="2024-02-01T12:33:31.002" v="14" actId="20577"/>
          <ac:spMkLst>
            <pc:docMk/>
            <pc:sldMk cId="0" sldId="258"/>
            <ac:spMk id="102" creationId="{00000000-0000-0000-0000-000000000000}"/>
          </ac:spMkLst>
        </pc:spChg>
      </pc:sldChg>
      <pc:sldChg chg="modSp mod">
        <pc:chgData name="Pete Wright (Staff)" userId="b7ce7c8a-bb04-43ee-a74c-0b3ee141521b" providerId="ADAL" clId="{3DE92D3B-11F3-4AED-9685-E4E778C5D48E}" dt="2024-02-01T12:36:43.852" v="101" actId="20577"/>
        <pc:sldMkLst>
          <pc:docMk/>
          <pc:sldMk cId="0" sldId="261"/>
        </pc:sldMkLst>
        <pc:spChg chg="mod">
          <ac:chgData name="Pete Wright (Staff)" userId="b7ce7c8a-bb04-43ee-a74c-0b3ee141521b" providerId="ADAL" clId="{3DE92D3B-11F3-4AED-9685-E4E778C5D48E}" dt="2024-01-25T18:40:59.404" v="6" actId="207"/>
          <ac:spMkLst>
            <pc:docMk/>
            <pc:sldMk cId="0" sldId="261"/>
            <ac:spMk id="122" creationId="{00000000-0000-0000-0000-000000000000}"/>
          </ac:spMkLst>
        </pc:spChg>
        <pc:spChg chg="mod">
          <ac:chgData name="Pete Wright (Staff)" userId="b7ce7c8a-bb04-43ee-a74c-0b3ee141521b" providerId="ADAL" clId="{3DE92D3B-11F3-4AED-9685-E4E778C5D48E}" dt="2024-02-01T12:36:43.852" v="101" actId="20577"/>
          <ac:spMkLst>
            <pc:docMk/>
            <pc:sldMk cId="0" sldId="261"/>
            <ac:spMk id="123" creationId="{00000000-0000-0000-0000-000000000000}"/>
          </ac:spMkLst>
        </pc:spChg>
      </pc:sldChg>
      <pc:sldChg chg="modSp mod">
        <pc:chgData name="Pete Wright (Staff)" userId="b7ce7c8a-bb04-43ee-a74c-0b3ee141521b" providerId="ADAL" clId="{3DE92D3B-11F3-4AED-9685-E4E778C5D48E}" dt="2024-02-01T12:35:52.049" v="90" actId="255"/>
        <pc:sldMkLst>
          <pc:docMk/>
          <pc:sldMk cId="0" sldId="263"/>
        </pc:sldMkLst>
        <pc:spChg chg="mod">
          <ac:chgData name="Pete Wright (Staff)" userId="b7ce7c8a-bb04-43ee-a74c-0b3ee141521b" providerId="ADAL" clId="{3DE92D3B-11F3-4AED-9685-E4E778C5D48E}" dt="2024-02-01T12:35:52.049" v="90" actId="255"/>
          <ac:spMkLst>
            <pc:docMk/>
            <pc:sldMk cId="0" sldId="263"/>
            <ac:spMk id="137" creationId="{00000000-0000-0000-0000-000000000000}"/>
          </ac:spMkLst>
        </pc:spChg>
      </pc:sldChg>
      <pc:sldChg chg="modSp mod">
        <pc:chgData name="Pete Wright (Staff)" userId="b7ce7c8a-bb04-43ee-a74c-0b3ee141521b" providerId="ADAL" clId="{3DE92D3B-11F3-4AED-9685-E4E778C5D48E}" dt="2024-02-01T12:33:42.980" v="24" actId="20577"/>
        <pc:sldMkLst>
          <pc:docMk/>
          <pc:sldMk cId="0" sldId="264"/>
        </pc:sldMkLst>
        <pc:spChg chg="mod">
          <ac:chgData name="Pete Wright (Staff)" userId="b7ce7c8a-bb04-43ee-a74c-0b3ee141521b" providerId="ADAL" clId="{3DE92D3B-11F3-4AED-9685-E4E778C5D48E}" dt="2024-01-25T18:39:10.372" v="3" actId="113"/>
          <ac:spMkLst>
            <pc:docMk/>
            <pc:sldMk cId="0" sldId="264"/>
            <ac:spMk id="143" creationId="{00000000-0000-0000-0000-000000000000}"/>
          </ac:spMkLst>
        </pc:spChg>
        <pc:spChg chg="mod">
          <ac:chgData name="Pete Wright (Staff)" userId="b7ce7c8a-bb04-43ee-a74c-0b3ee141521b" providerId="ADAL" clId="{3DE92D3B-11F3-4AED-9685-E4E778C5D48E}" dt="2024-02-01T12:33:42.980" v="24" actId="20577"/>
          <ac:spMkLst>
            <pc:docMk/>
            <pc:sldMk cId="0" sldId="264"/>
            <ac:spMk id="144" creationId="{00000000-0000-0000-0000-000000000000}"/>
          </ac:spMkLst>
        </pc:spChg>
      </pc:sldChg>
      <pc:sldChg chg="modSp mod">
        <pc:chgData name="Pete Wright (Staff)" userId="b7ce7c8a-bb04-43ee-a74c-0b3ee141521b" providerId="ADAL" clId="{3DE92D3B-11F3-4AED-9685-E4E778C5D48E}" dt="2024-02-01T12:37:49.267" v="123" actId="20577"/>
        <pc:sldMkLst>
          <pc:docMk/>
          <pc:sldMk cId="4041646028" sldId="268"/>
        </pc:sldMkLst>
        <pc:spChg chg="mod">
          <ac:chgData name="Pete Wright (Staff)" userId="b7ce7c8a-bb04-43ee-a74c-0b3ee141521b" providerId="ADAL" clId="{3DE92D3B-11F3-4AED-9685-E4E778C5D48E}" dt="2024-02-01T12:34:15.361" v="42" actId="20577"/>
          <ac:spMkLst>
            <pc:docMk/>
            <pc:sldMk cId="4041646028" sldId="268"/>
            <ac:spMk id="101" creationId="{00000000-0000-0000-0000-000000000000}"/>
          </ac:spMkLst>
        </pc:spChg>
        <pc:spChg chg="mod">
          <ac:chgData name="Pete Wright (Staff)" userId="b7ce7c8a-bb04-43ee-a74c-0b3ee141521b" providerId="ADAL" clId="{3DE92D3B-11F3-4AED-9685-E4E778C5D48E}" dt="2024-02-01T12:37:49.267" v="123" actId="20577"/>
          <ac:spMkLst>
            <pc:docMk/>
            <pc:sldMk cId="4041646028" sldId="268"/>
            <ac:spMk id="102" creationId="{00000000-0000-0000-0000-000000000000}"/>
          </ac:spMkLst>
        </pc:spChg>
      </pc:sldChg>
      <pc:sldChg chg="modSp mod">
        <pc:chgData name="Pete Wright (Staff)" userId="b7ce7c8a-bb04-43ee-a74c-0b3ee141521b" providerId="ADAL" clId="{3DE92D3B-11F3-4AED-9685-E4E778C5D48E}" dt="2024-02-01T12:37:26.804" v="113" actId="20577"/>
        <pc:sldMkLst>
          <pc:docMk/>
          <pc:sldMk cId="0" sldId="269"/>
        </pc:sldMkLst>
        <pc:spChg chg="mod">
          <ac:chgData name="Pete Wright (Staff)" userId="b7ce7c8a-bb04-43ee-a74c-0b3ee141521b" providerId="ADAL" clId="{3DE92D3B-11F3-4AED-9685-E4E778C5D48E}" dt="2024-01-25T18:41:28.745" v="7" actId="207"/>
          <ac:spMkLst>
            <pc:docMk/>
            <pc:sldMk cId="0" sldId="269"/>
            <ac:spMk id="122" creationId="{00000000-0000-0000-0000-000000000000}"/>
          </ac:spMkLst>
        </pc:spChg>
        <pc:spChg chg="mod">
          <ac:chgData name="Pete Wright (Staff)" userId="b7ce7c8a-bb04-43ee-a74c-0b3ee141521b" providerId="ADAL" clId="{3DE92D3B-11F3-4AED-9685-E4E778C5D48E}" dt="2024-02-01T12:37:26.804" v="113" actId="20577"/>
          <ac:spMkLst>
            <pc:docMk/>
            <pc:sldMk cId="0" sldId="269"/>
            <ac:spMk id="123" creationId="{00000000-0000-0000-0000-000000000000}"/>
          </ac:spMkLst>
        </pc:spChg>
      </pc:sldChg>
      <pc:sldChg chg="modSp mod">
        <pc:chgData name="Pete Wright (Staff)" userId="b7ce7c8a-bb04-43ee-a74c-0b3ee141521b" providerId="ADAL" clId="{3DE92D3B-11F3-4AED-9685-E4E778C5D48E}" dt="2024-02-01T12:37:41.730" v="118" actId="20577"/>
        <pc:sldMkLst>
          <pc:docMk/>
          <pc:sldMk cId="0" sldId="270"/>
        </pc:sldMkLst>
        <pc:spChg chg="mod">
          <ac:chgData name="Pete Wright (Staff)" userId="b7ce7c8a-bb04-43ee-a74c-0b3ee141521b" providerId="ADAL" clId="{3DE92D3B-11F3-4AED-9685-E4E778C5D48E}" dt="2024-01-25T18:42:24.352" v="11" actId="207"/>
          <ac:spMkLst>
            <pc:docMk/>
            <pc:sldMk cId="0" sldId="270"/>
            <ac:spMk id="129" creationId="{00000000-0000-0000-0000-000000000000}"/>
          </ac:spMkLst>
        </pc:spChg>
        <pc:spChg chg="mod">
          <ac:chgData name="Pete Wright (Staff)" userId="b7ce7c8a-bb04-43ee-a74c-0b3ee141521b" providerId="ADAL" clId="{3DE92D3B-11F3-4AED-9685-E4E778C5D48E}" dt="2024-02-01T12:37:41.730" v="118" actId="20577"/>
          <ac:spMkLst>
            <pc:docMk/>
            <pc:sldMk cId="0" sldId="270"/>
            <ac:spMk id="130" creationId="{00000000-0000-0000-0000-000000000000}"/>
          </ac:spMkLst>
        </pc:spChg>
      </pc:sldChg>
      <pc:sldChg chg="modSp mod">
        <pc:chgData name="Pete Wright (Staff)" userId="b7ce7c8a-bb04-43ee-a74c-0b3ee141521b" providerId="ADAL" clId="{3DE92D3B-11F3-4AED-9685-E4E778C5D48E}" dt="2024-02-01T12:36:28.757" v="96"/>
        <pc:sldMkLst>
          <pc:docMk/>
          <pc:sldMk cId="0" sldId="271"/>
        </pc:sldMkLst>
        <pc:spChg chg="mod">
          <ac:chgData name="Pete Wright (Staff)" userId="b7ce7c8a-bb04-43ee-a74c-0b3ee141521b" providerId="ADAL" clId="{3DE92D3B-11F3-4AED-9685-E4E778C5D48E}" dt="2024-02-01T12:36:28.757" v="96"/>
          <ac:spMkLst>
            <pc:docMk/>
            <pc:sldMk cId="0" sldId="271"/>
            <ac:spMk id="1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9371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93713"/>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8950"/>
            <a:ext cx="2971800" cy="49371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6" name="Google Shape;86;p1: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 name="Google Shape;98;p3: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3" name="Google Shape;133;p8: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8: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0" name="Google Shape;140;p9: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p9: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2" name="Google Shape;112;p4: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4: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9" name="Google Shape;119;p5: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5: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9" name="Google Shape;119;p6: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6: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6" name="Google Shape;126;p7: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7: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 name="Google Shape;98;p3: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1714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7" name="Google Shape;147;p10: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The reference lists for these papers can be used as a source for the theories we draw on.</a:t>
            </a:r>
            <a:endParaRPr/>
          </a:p>
        </p:txBody>
      </p:sp>
      <p:sp>
        <p:nvSpPr>
          <p:cNvPr id="148" name="Google Shape;148;p10: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1792288" y="612775"/>
            <a:ext cx="5486400" cy="4114800"/>
          </a:xfrm>
          <a:prstGeom prst="rect">
            <a:avLst/>
          </a:prstGeom>
          <a:noFill/>
          <a:ln>
            <a:noFill/>
          </a:ln>
        </p:spPr>
      </p:sp>
      <p:sp>
        <p:nvSpPr>
          <p:cNvPr id="68" name="Google Shape;68;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rme.site/cerme-proceedings-seri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mathsocialjustice.org/research/"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07/s10857-019-09452-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chrome-extension://efaidnbmnnnibpcajpcglclefindmkaj/https:/visiblemathspedagogy.files.wordpress.com/2023/01/wrightcarvalhofejzo-2020-visible-mathematics-pedagogy.pdf" TargetMode="External"/><Relationship Id="rId4" Type="http://schemas.openxmlformats.org/officeDocument/2006/relationships/hyperlink" Target="https://hal.science/CERME12/hal-03747841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395288" y="620713"/>
            <a:ext cx="8353425" cy="3960812"/>
          </a:xfrm>
          <a:prstGeom prst="rect">
            <a:avLst/>
          </a:prstGeom>
          <a:solidFill>
            <a:srgbClr val="EFFFFF">
              <a:alpha val="49411"/>
            </a:srgbClr>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sz="2800" b="1" dirty="0">
                <a:solidFill>
                  <a:srgbClr val="002060"/>
                </a:solidFill>
              </a:rPr>
              <a:t>Presentation at </a:t>
            </a:r>
            <a:r>
              <a:rPr lang="en-GB" sz="2800" b="1" dirty="0" err="1">
                <a:solidFill>
                  <a:srgbClr val="002060"/>
                </a:solidFill>
              </a:rPr>
              <a:t>PRiME</a:t>
            </a:r>
            <a:r>
              <a:rPr lang="en-GB" sz="2800" b="1" dirty="0">
                <a:solidFill>
                  <a:srgbClr val="002060"/>
                </a:solidFill>
              </a:rPr>
              <a:t> Conference Panel Event </a:t>
            </a:r>
            <a:br>
              <a:rPr lang="en-GB" sz="2800" b="1" dirty="0">
                <a:solidFill>
                  <a:srgbClr val="002060"/>
                </a:solidFill>
              </a:rPr>
            </a:br>
            <a:r>
              <a:rPr lang="en-GB" sz="2800" b="1" dirty="0">
                <a:solidFill>
                  <a:srgbClr val="002060"/>
                </a:solidFill>
              </a:rPr>
              <a:t>(3</a:t>
            </a:r>
            <a:r>
              <a:rPr lang="en-GB" sz="2800" b="1" baseline="30000" dirty="0">
                <a:solidFill>
                  <a:srgbClr val="002060"/>
                </a:solidFill>
              </a:rPr>
              <a:t>rd</a:t>
            </a:r>
            <a:r>
              <a:rPr lang="en-GB" sz="2800" b="1" dirty="0">
                <a:solidFill>
                  <a:srgbClr val="002060"/>
                </a:solidFill>
              </a:rPr>
              <a:t> February 2024):</a:t>
            </a:r>
            <a:br>
              <a:rPr lang="en-GB" sz="2800" b="1" dirty="0">
                <a:solidFill>
                  <a:srgbClr val="002060"/>
                </a:solidFill>
              </a:rPr>
            </a:br>
            <a:br>
              <a:rPr lang="en-GB" sz="2800" b="1" i="1" dirty="0">
                <a:solidFill>
                  <a:srgbClr val="002060"/>
                </a:solidFill>
              </a:rPr>
            </a:br>
            <a:r>
              <a:rPr lang="en-GB" sz="2800" i="1" dirty="0">
                <a:solidFill>
                  <a:srgbClr val="002060"/>
                </a:solidFill>
              </a:rPr>
              <a:t>Primary Maths &amp; Social Justice (PMSJ) research project</a:t>
            </a:r>
            <a:br>
              <a:rPr lang="en-GB" sz="2800" b="1" dirty="0">
                <a:solidFill>
                  <a:srgbClr val="002060"/>
                </a:solidFill>
              </a:rPr>
            </a:br>
            <a:br>
              <a:rPr lang="en-GB" sz="2800" b="1" dirty="0">
                <a:solidFill>
                  <a:srgbClr val="002060"/>
                </a:solidFill>
              </a:rPr>
            </a:br>
            <a:r>
              <a:rPr lang="en-GB" sz="2400" dirty="0">
                <a:solidFill>
                  <a:srgbClr val="002060"/>
                </a:solidFill>
              </a:rPr>
              <a:t>Caroline Hilton (IOE, UCL's Faculty of Education &amp; Society)</a:t>
            </a:r>
            <a:br>
              <a:rPr lang="en-GB" sz="2400" dirty="0">
                <a:solidFill>
                  <a:srgbClr val="002060"/>
                </a:solidFill>
              </a:rPr>
            </a:br>
            <a:r>
              <a:rPr lang="en-GB" sz="2400" dirty="0">
                <a:solidFill>
                  <a:srgbClr val="002060"/>
                </a:solidFill>
              </a:rPr>
              <a:t>Joel Kelly (The Blue School, CofE)</a:t>
            </a:r>
            <a:br>
              <a:rPr lang="en-GB" sz="2400" dirty="0">
                <a:solidFill>
                  <a:srgbClr val="002060"/>
                </a:solidFill>
              </a:rPr>
            </a:br>
            <a:r>
              <a:rPr lang="en-GB" sz="2400" dirty="0">
                <a:solidFill>
                  <a:srgbClr val="002060"/>
                </a:solidFill>
              </a:rPr>
              <a:t>Pete Wright (University of Dundee)</a:t>
            </a:r>
            <a:endParaRPr sz="2800" i="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body" idx="1"/>
          </p:nvPr>
        </p:nvSpPr>
        <p:spPr>
          <a:xfrm>
            <a:off x="495300" y="1371599"/>
            <a:ext cx="8229895" cy="5096935"/>
          </a:xfrm>
          <a:prstGeom prst="rect">
            <a:avLst/>
          </a:prstGeom>
          <a:solidFill>
            <a:srgbClr val="FFFFFF">
              <a:alpha val="49411"/>
            </a:srgbClr>
          </a:solidFill>
          <a:ln>
            <a:noFill/>
          </a:ln>
        </p:spPr>
        <p:txBody>
          <a:bodyPr spcFirstLastPara="1" wrap="square" lIns="91425" tIns="45700" rIns="91425" bIns="45700" anchor="t" anchorCtr="0">
            <a:normAutofit fontScale="47500" lnSpcReduction="20000"/>
          </a:bodyPr>
          <a:lstStyle/>
          <a:p>
            <a:pPr marL="57150" lvl="0" indent="0" algn="l" rtl="0">
              <a:lnSpc>
                <a:spcPct val="100000"/>
              </a:lnSpc>
              <a:spcBef>
                <a:spcPts val="0"/>
              </a:spcBef>
              <a:spcAft>
                <a:spcPts val="0"/>
              </a:spcAft>
              <a:buClr>
                <a:srgbClr val="002060"/>
              </a:buClr>
              <a:buSzPct val="100000"/>
              <a:buFont typeface="Arial"/>
              <a:buNone/>
            </a:pPr>
            <a:r>
              <a:rPr lang="en-GB" sz="4200" b="1" dirty="0">
                <a:solidFill>
                  <a:srgbClr val="002060"/>
                </a:solidFill>
              </a:rPr>
              <a:t>Research questions:</a:t>
            </a:r>
            <a:endParaRPr sz="4200" dirty="0"/>
          </a:p>
          <a:p>
            <a:pPr marL="514350" lvl="0" indent="-457200" algn="l" rtl="0">
              <a:lnSpc>
                <a:spcPct val="100000"/>
              </a:lnSpc>
              <a:spcBef>
                <a:spcPts val="476"/>
              </a:spcBef>
              <a:spcAft>
                <a:spcPts val="0"/>
              </a:spcAft>
              <a:buClr>
                <a:srgbClr val="002060"/>
              </a:buClr>
              <a:buSzPct val="100000"/>
              <a:buChar char="•"/>
            </a:pPr>
            <a:r>
              <a:rPr lang="en-GB" sz="4200" i="1" dirty="0">
                <a:solidFill>
                  <a:srgbClr val="002060"/>
                </a:solidFill>
              </a:rPr>
              <a:t>How can primary school teachers maintain and build upon their interest in addressing social justice issues through the teaching of mathematics?</a:t>
            </a:r>
            <a:endParaRPr sz="4200" dirty="0"/>
          </a:p>
          <a:p>
            <a:pPr marL="514350" lvl="0" indent="-457200" algn="l" rtl="0">
              <a:lnSpc>
                <a:spcPct val="100000"/>
              </a:lnSpc>
              <a:spcBef>
                <a:spcPts val="476"/>
              </a:spcBef>
              <a:spcAft>
                <a:spcPts val="0"/>
              </a:spcAft>
              <a:buClr>
                <a:srgbClr val="002060"/>
              </a:buClr>
              <a:buSzPct val="100000"/>
              <a:buChar char="•"/>
            </a:pPr>
            <a:r>
              <a:rPr lang="en-GB" sz="4200" i="1" dirty="0">
                <a:solidFill>
                  <a:srgbClr val="002060"/>
                </a:solidFill>
              </a:rPr>
              <a:t>How can primary school teachers help students develop their ‘socio-mathematical agency’, i.e. critical understanding of mathematics and collective mathematical agency? </a:t>
            </a:r>
            <a:r>
              <a:rPr lang="en-GB" sz="4200" dirty="0">
                <a:solidFill>
                  <a:srgbClr val="002060"/>
                </a:solidFill>
              </a:rPr>
              <a:t>(Wright, 2022)</a:t>
            </a:r>
            <a:endParaRPr sz="4200" dirty="0"/>
          </a:p>
          <a:p>
            <a:pPr marL="57150" lvl="0" indent="0" algn="l" rtl="0">
              <a:lnSpc>
                <a:spcPct val="100000"/>
              </a:lnSpc>
              <a:spcBef>
                <a:spcPts val="1200"/>
              </a:spcBef>
              <a:spcAft>
                <a:spcPts val="0"/>
              </a:spcAft>
              <a:buClr>
                <a:srgbClr val="002060"/>
              </a:buClr>
              <a:buSzPct val="100000"/>
              <a:buFont typeface="Arial"/>
              <a:buNone/>
            </a:pPr>
            <a:r>
              <a:rPr lang="en-GB" sz="4200" b="1" dirty="0">
                <a:solidFill>
                  <a:srgbClr val="002060"/>
                </a:solidFill>
              </a:rPr>
              <a:t>Methodology/methods:</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Adopted a model of participatory action research aimed at building and maintaining teachers’ agency/self-efficacy in developing practice </a:t>
            </a:r>
            <a:br>
              <a:rPr lang="en-GB" sz="4200" dirty="0">
                <a:solidFill>
                  <a:srgbClr val="002060"/>
                </a:solidFill>
              </a:rPr>
            </a:br>
            <a:r>
              <a:rPr lang="en-GB" sz="4200" dirty="0">
                <a:solidFill>
                  <a:srgbClr val="002060"/>
                </a:solidFill>
              </a:rPr>
              <a:t>(Wright, 2021; Wright, et al., 2022).</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Established research team: 3 lead researchers, 6 teacher researchers (TRs) in 2 London primary schools between Nov 2021 and Jul 2022.</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Series of research team meetings which focused on: discussing theory, agreeing research design; planning/evaluating two research lesson.</a:t>
            </a:r>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Classroom activities included: using counters to vote for options; allocating time fairly; collecting/presenting data around ULEZ charges.</a:t>
            </a:r>
            <a:endParaRPr sz="4200" dirty="0"/>
          </a:p>
          <a:p>
            <a:pPr marL="514350" lvl="0" indent="-457200" algn="l" rtl="0">
              <a:lnSpc>
                <a:spcPct val="100000"/>
              </a:lnSpc>
              <a:spcBef>
                <a:spcPts val="476"/>
              </a:spcBef>
              <a:spcAft>
                <a:spcPts val="0"/>
              </a:spcAft>
              <a:buClr>
                <a:srgbClr val="002060"/>
              </a:buClr>
              <a:buSzPct val="100000"/>
              <a:buChar char="•"/>
            </a:pPr>
            <a:r>
              <a:rPr lang="en-GB" sz="4200" dirty="0">
                <a:solidFill>
                  <a:srgbClr val="002060"/>
                </a:solidFill>
              </a:rPr>
              <a:t>Interviews with TRs near start/end of project – thematic analysis of data.</a:t>
            </a:r>
            <a:endParaRPr sz="4200" dirty="0"/>
          </a:p>
          <a:p>
            <a:pPr marL="514350" lvl="0" indent="-306070" algn="l" rtl="0">
              <a:lnSpc>
                <a:spcPct val="100000"/>
              </a:lnSpc>
              <a:spcBef>
                <a:spcPts val="476"/>
              </a:spcBef>
              <a:spcAft>
                <a:spcPts val="0"/>
              </a:spcAft>
              <a:buClr>
                <a:schemeClr val="dk1"/>
              </a:buClr>
              <a:buSzPct val="100000"/>
              <a:buNone/>
            </a:pPr>
            <a:endParaRPr sz="3400" dirty="0">
              <a:solidFill>
                <a:srgbClr val="002060"/>
              </a:solidFill>
            </a:endParaRPr>
          </a:p>
        </p:txBody>
      </p:sp>
      <p:sp>
        <p:nvSpPr>
          <p:cNvPr id="102" name="Google Shape;102;p3"/>
          <p:cNvSpPr txBox="1"/>
          <p:nvPr/>
        </p:nvSpPr>
        <p:spPr>
          <a:xfrm>
            <a:off x="418805" y="290546"/>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Brief overview of the project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0"/>
              </a:spcBef>
              <a:spcAft>
                <a:spcPts val="0"/>
              </a:spcAft>
              <a:buClr>
                <a:srgbClr val="002060"/>
              </a:buClr>
              <a:buSzPct val="100000"/>
              <a:buFont typeface="Arial"/>
              <a:buNone/>
            </a:pPr>
            <a:r>
              <a:rPr lang="en-GB" sz="3400" i="1" dirty="0">
                <a:solidFill>
                  <a:srgbClr val="002060"/>
                </a:solidFill>
              </a:rPr>
              <a:t>Students growing ‘socio-mathematical agency’.</a:t>
            </a:r>
            <a:endParaRPr dirty="0"/>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described students’ growing appreciation of how mathematics can be relevant/applicable to their real-life experiences, leading to higher levels of engagement.</a:t>
            </a:r>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were impressed with how well students embraced the opportunity to use mathematics to solve real-world problems relating to social justice. </a:t>
            </a:r>
            <a:endParaRPr sz="3100" dirty="0"/>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reported on how students became increasingly able to use mathematics to strengthen their arguments for change and became more appreciative of the power of mathematics in presenting an argument.</a:t>
            </a:r>
          </a:p>
          <a:p>
            <a:pPr marL="342900" lvl="0" indent="-342900" algn="l" rtl="0">
              <a:lnSpc>
                <a:spcPct val="100000"/>
              </a:lnSpc>
              <a:spcBef>
                <a:spcPts val="555"/>
              </a:spcBef>
              <a:spcAft>
                <a:spcPts val="0"/>
              </a:spcAft>
              <a:buClr>
                <a:srgbClr val="002060"/>
              </a:buClr>
              <a:buSzPct val="100000"/>
              <a:buChar char="•"/>
            </a:pPr>
            <a:r>
              <a:rPr lang="en-GB" sz="3100" dirty="0">
                <a:solidFill>
                  <a:srgbClr val="002060"/>
                </a:solidFill>
              </a:rPr>
              <a:t>The TRs described students’ enthusiasm in working collaboratively on problem-solving mathematical tasks</a:t>
            </a:r>
            <a:r>
              <a:rPr lang="en-GB" sz="3100" b="1" dirty="0">
                <a:solidFill>
                  <a:srgbClr val="002060"/>
                </a:solidFill>
              </a:rPr>
              <a:t>,</a:t>
            </a:r>
            <a:r>
              <a:rPr lang="en-GB" sz="3100" dirty="0">
                <a:solidFill>
                  <a:srgbClr val="002060"/>
                </a:solidFill>
              </a:rPr>
              <a:t> including engaging in passionate discussions with others, during activities tried out in research lessons.</a:t>
            </a:r>
            <a:endParaRPr lang="en-GB" sz="3100" dirty="0"/>
          </a:p>
          <a:p>
            <a:pPr marL="342900" lvl="0" indent="-342900" algn="l" rtl="0">
              <a:lnSpc>
                <a:spcPct val="100000"/>
              </a:lnSpc>
              <a:spcBef>
                <a:spcPts val="555"/>
              </a:spcBef>
              <a:spcAft>
                <a:spcPts val="0"/>
              </a:spcAft>
              <a:buClr>
                <a:srgbClr val="002060"/>
              </a:buClr>
              <a:buSzPct val="100000"/>
              <a:buChar char="•"/>
            </a:pPr>
            <a:endParaRPr dirty="0"/>
          </a:p>
        </p:txBody>
      </p:sp>
      <p:sp>
        <p:nvSpPr>
          <p:cNvPr id="137" name="Google Shape;137;p8"/>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Selected finding 1 </a:t>
            </a:r>
            <a:r>
              <a:rPr lang="en-GB" sz="2400" b="1" i="0" u="none" strike="noStrike" cap="none" dirty="0">
                <a:solidFill>
                  <a:srgbClr val="002060"/>
                </a:solidFill>
                <a:latin typeface="Calibri"/>
                <a:ea typeface="Calibri"/>
                <a:cs typeface="Calibri"/>
                <a:sym typeface="Calibri"/>
              </a:rPr>
              <a:t>(see Wright, Hilton &amp; Kelly, 2023)</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body" idx="1"/>
          </p:nvPr>
        </p:nvSpPr>
        <p:spPr>
          <a:xfrm>
            <a:off x="523875" y="1412874"/>
            <a:ext cx="8080375" cy="5267325"/>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2000"/>
              <a:buFont typeface="Arial"/>
              <a:buNone/>
            </a:pPr>
            <a:r>
              <a:rPr lang="en-GB" sz="2000" i="1" dirty="0">
                <a:solidFill>
                  <a:srgbClr val="002060"/>
                </a:solidFill>
              </a:rPr>
              <a:t>So, we saw that, when they went off doing their independent task … the children had a </a:t>
            </a:r>
            <a:r>
              <a:rPr lang="en-GB" sz="2000" b="1" i="1" dirty="0">
                <a:solidFill>
                  <a:srgbClr val="002060"/>
                </a:solidFill>
              </a:rPr>
              <a:t>better overview at the end </a:t>
            </a:r>
            <a:r>
              <a:rPr lang="en-GB" sz="2000" i="1" dirty="0">
                <a:solidFill>
                  <a:srgbClr val="002060"/>
                </a:solidFill>
              </a:rPr>
              <a:t>and were able to feedback during the plenary, and </a:t>
            </a:r>
            <a:r>
              <a:rPr lang="en-GB" sz="2000" b="1" i="1" dirty="0">
                <a:solidFill>
                  <a:srgbClr val="002060"/>
                </a:solidFill>
              </a:rPr>
              <a:t>actually give answers that had reasoning behind them</a:t>
            </a:r>
            <a:r>
              <a:rPr lang="en-GB" sz="2000" i="1" dirty="0">
                <a:solidFill>
                  <a:srgbClr val="002060"/>
                </a:solidFill>
              </a:rPr>
              <a:t>, rather than just: “This is the answer and that's it.” … the children have </a:t>
            </a:r>
            <a:r>
              <a:rPr lang="en-GB" sz="2000" b="1" i="1" dirty="0">
                <a:solidFill>
                  <a:srgbClr val="002060"/>
                </a:solidFill>
              </a:rPr>
              <a:t>more to say about social justice</a:t>
            </a:r>
            <a:r>
              <a:rPr lang="en-GB" sz="2000" i="1" dirty="0">
                <a:solidFill>
                  <a:srgbClr val="002060"/>
                </a:solidFill>
              </a:rPr>
              <a:t>, or fairness, equality, </a:t>
            </a:r>
            <a:r>
              <a:rPr lang="en-GB" sz="2000" b="1" i="1" dirty="0">
                <a:solidFill>
                  <a:srgbClr val="002060"/>
                </a:solidFill>
              </a:rPr>
              <a:t>doing the maths</a:t>
            </a:r>
            <a:r>
              <a:rPr lang="en-GB" sz="2000" i="1" dirty="0">
                <a:solidFill>
                  <a:srgbClr val="002060"/>
                </a:solidFill>
              </a:rPr>
              <a:t>, where it made an </a:t>
            </a:r>
            <a:r>
              <a:rPr lang="en-GB" sz="2000" b="1" i="1" dirty="0">
                <a:solidFill>
                  <a:srgbClr val="002060"/>
                </a:solidFill>
              </a:rPr>
              <a:t>impact on their own lives </a:t>
            </a:r>
            <a:r>
              <a:rPr lang="en-GB" sz="2000" i="1" dirty="0">
                <a:solidFill>
                  <a:srgbClr val="002060"/>
                </a:solidFill>
              </a:rPr>
              <a:t>… </a:t>
            </a:r>
            <a:r>
              <a:rPr lang="en-GB" sz="2000" dirty="0">
                <a:solidFill>
                  <a:srgbClr val="002060"/>
                </a:solidFill>
              </a:rPr>
              <a:t>(Emma, Year 1 teacher, Meeting 5)</a:t>
            </a:r>
            <a:endParaRPr dirty="0"/>
          </a:p>
          <a:p>
            <a:pPr marL="0" lvl="0" indent="0" algn="l" rtl="0">
              <a:lnSpc>
                <a:spcPct val="100000"/>
              </a:lnSpc>
              <a:spcBef>
                <a:spcPts val="1000"/>
              </a:spcBef>
              <a:spcAft>
                <a:spcPts val="0"/>
              </a:spcAft>
              <a:buClr>
                <a:srgbClr val="002060"/>
              </a:buClr>
              <a:buSzPts val="2000"/>
              <a:buFont typeface="Arial"/>
              <a:buNone/>
            </a:pPr>
            <a:r>
              <a:rPr lang="en-GB" sz="2000" i="1" dirty="0">
                <a:solidFill>
                  <a:srgbClr val="002060"/>
                </a:solidFill>
              </a:rPr>
              <a:t>I think it's had a really </a:t>
            </a:r>
            <a:r>
              <a:rPr lang="en-GB" sz="2000" b="1" i="1" dirty="0">
                <a:solidFill>
                  <a:srgbClr val="002060"/>
                </a:solidFill>
              </a:rPr>
              <a:t>positive impact on the students and in how their understanding of mathematics </a:t>
            </a:r>
            <a:r>
              <a:rPr lang="en-GB" sz="2000" i="1" dirty="0">
                <a:solidFill>
                  <a:srgbClr val="002060"/>
                </a:solidFill>
              </a:rPr>
              <a:t>and the </a:t>
            </a:r>
            <a:r>
              <a:rPr lang="en-GB" sz="2000" b="1" i="1" dirty="0">
                <a:solidFill>
                  <a:srgbClr val="002060"/>
                </a:solidFill>
              </a:rPr>
              <a:t>importance of mathematics</a:t>
            </a:r>
            <a:r>
              <a:rPr lang="en-GB" sz="2000" i="1" dirty="0">
                <a:solidFill>
                  <a:srgbClr val="002060"/>
                </a:solidFill>
              </a:rPr>
              <a:t>, not just in the context of a maths lesson, but </a:t>
            </a:r>
            <a:r>
              <a:rPr lang="en-GB" sz="2000" b="1" i="1" dirty="0">
                <a:solidFill>
                  <a:srgbClr val="002060"/>
                </a:solidFill>
              </a:rPr>
              <a:t>in the wider world</a:t>
            </a:r>
            <a:r>
              <a:rPr lang="en-GB" sz="2000" i="1" dirty="0">
                <a:solidFill>
                  <a:srgbClr val="002060"/>
                </a:solidFill>
              </a:rPr>
              <a:t>. </a:t>
            </a:r>
            <a:r>
              <a:rPr lang="en-GB" sz="2000" dirty="0">
                <a:solidFill>
                  <a:srgbClr val="002060"/>
                </a:solidFill>
              </a:rPr>
              <a:t>(Aidan, Year 2 teacher, Interview 2)</a:t>
            </a:r>
          </a:p>
          <a:p>
            <a:pPr marL="0" lvl="0" indent="0" algn="l" rtl="0">
              <a:lnSpc>
                <a:spcPct val="100000"/>
              </a:lnSpc>
              <a:spcBef>
                <a:spcPts val="1000"/>
              </a:spcBef>
              <a:spcAft>
                <a:spcPts val="0"/>
              </a:spcAft>
              <a:buClr>
                <a:srgbClr val="002060"/>
              </a:buClr>
              <a:buSzPts val="2000"/>
              <a:buFont typeface="Arial"/>
              <a:buNone/>
            </a:pPr>
            <a:r>
              <a:rPr lang="en-GB" sz="2000" i="1" dirty="0">
                <a:solidFill>
                  <a:srgbClr val="002060"/>
                </a:solidFill>
              </a:rPr>
              <a:t>… there was some </a:t>
            </a:r>
            <a:r>
              <a:rPr lang="en-GB" sz="2000" b="1" i="1" dirty="0">
                <a:solidFill>
                  <a:srgbClr val="002060"/>
                </a:solidFill>
              </a:rPr>
              <a:t>really passionate debate </a:t>
            </a:r>
            <a:r>
              <a:rPr lang="en-GB" sz="2000" i="1" dirty="0">
                <a:solidFill>
                  <a:srgbClr val="002060"/>
                </a:solidFill>
              </a:rPr>
              <a:t>and lots of </a:t>
            </a:r>
            <a:r>
              <a:rPr lang="en-GB" sz="2000" b="1" i="1" dirty="0">
                <a:solidFill>
                  <a:srgbClr val="002060"/>
                </a:solidFill>
              </a:rPr>
              <a:t>really good, sensible kind of comments and examples be</a:t>
            </a:r>
            <a:r>
              <a:rPr lang="en-GB" sz="2000" i="1" dirty="0">
                <a:solidFill>
                  <a:srgbClr val="002060"/>
                </a:solidFill>
              </a:rPr>
              <a:t>ing put forward by the children … And in the lesson that we taught, they were just really passionate about putting across their opinions as well, which is quite nice to see. … It was nice to see kind of the </a:t>
            </a:r>
            <a:r>
              <a:rPr lang="en-GB" sz="2000" b="1" i="1" dirty="0">
                <a:solidFill>
                  <a:srgbClr val="002060"/>
                </a:solidFill>
              </a:rPr>
              <a:t>teamwork aspect </a:t>
            </a:r>
            <a:r>
              <a:rPr lang="en-GB" sz="2000" i="1" dirty="0">
                <a:solidFill>
                  <a:srgbClr val="002060"/>
                </a:solidFill>
              </a:rPr>
              <a:t>of it </a:t>
            </a:r>
            <a:r>
              <a:rPr lang="en-GB" sz="2000" b="1" i="1" dirty="0">
                <a:solidFill>
                  <a:srgbClr val="002060"/>
                </a:solidFill>
              </a:rPr>
              <a:t>work quite well</a:t>
            </a:r>
            <a:r>
              <a:rPr lang="en-GB" sz="2000" i="1" dirty="0">
                <a:solidFill>
                  <a:srgbClr val="002060"/>
                </a:solidFill>
              </a:rPr>
              <a:t>. </a:t>
            </a:r>
            <a:r>
              <a:rPr lang="en-GB" sz="2000" dirty="0">
                <a:solidFill>
                  <a:srgbClr val="002060"/>
                </a:solidFill>
              </a:rPr>
              <a:t>(David, Year 2 teacher, Interview 2)</a:t>
            </a:r>
            <a:endParaRPr dirty="0"/>
          </a:p>
        </p:txBody>
      </p:sp>
      <p:sp>
        <p:nvSpPr>
          <p:cNvPr id="144" name="Google Shape;144;p9"/>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Evidence to support selected finding 1</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a:spLocks noGrp="1"/>
          </p:cNvSpPr>
          <p:nvPr>
            <p:ph type="body" idx="1"/>
          </p:nvPr>
        </p:nvSpPr>
        <p:spPr>
          <a:xfrm>
            <a:off x="495300" y="1412875"/>
            <a:ext cx="8153400" cy="4968875"/>
          </a:xfrm>
          <a:prstGeom prst="rect">
            <a:avLst/>
          </a:prstGeom>
          <a:solidFill>
            <a:srgbClr val="FFFFFF">
              <a:alpha val="49019"/>
            </a:srgbClr>
          </a:solid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2060"/>
              </a:buClr>
              <a:buSzPts val="3400"/>
              <a:buFont typeface="Arial"/>
              <a:buNone/>
            </a:pPr>
            <a:r>
              <a:rPr lang="en-GB" sz="3400" i="1">
                <a:solidFill>
                  <a:srgbClr val="002060"/>
                </a:solidFill>
              </a:rPr>
              <a:t>Teachers were surprised by how effective both the lessons and collaborative process were.</a:t>
            </a:r>
            <a:endParaRPr/>
          </a:p>
          <a:p>
            <a:pPr marL="342900" lvl="0" indent="-357187" algn="l" rtl="0">
              <a:lnSpc>
                <a:spcPct val="100000"/>
              </a:lnSpc>
              <a:spcBef>
                <a:spcPts val="1155"/>
              </a:spcBef>
              <a:spcAft>
                <a:spcPts val="0"/>
              </a:spcAft>
              <a:buClr>
                <a:srgbClr val="002060"/>
              </a:buClr>
              <a:buSzPts val="3000"/>
              <a:buChar char="•"/>
            </a:pPr>
            <a:r>
              <a:rPr lang="en-GB" sz="3000">
                <a:solidFill>
                  <a:srgbClr val="002060"/>
                </a:solidFill>
              </a:rPr>
              <a:t>The Teacher Researchers (TRs) noted that they found it achievable to enact change.</a:t>
            </a:r>
            <a:endParaRPr/>
          </a:p>
          <a:p>
            <a:pPr marL="342900" lvl="0" indent="-357187" algn="l" rtl="0">
              <a:lnSpc>
                <a:spcPct val="100000"/>
              </a:lnSpc>
              <a:spcBef>
                <a:spcPts val="555"/>
              </a:spcBef>
              <a:spcAft>
                <a:spcPts val="0"/>
              </a:spcAft>
              <a:buClr>
                <a:srgbClr val="002060"/>
              </a:buClr>
              <a:buSzPts val="3000"/>
              <a:buChar char="•"/>
            </a:pPr>
            <a:r>
              <a:rPr lang="en-GB" sz="3000">
                <a:solidFill>
                  <a:srgbClr val="002060"/>
                </a:solidFill>
              </a:rPr>
              <a:t>Growing appreciation of the impact of the project. </a:t>
            </a:r>
            <a:endParaRPr sz="3000">
              <a:solidFill>
                <a:srgbClr val="002060"/>
              </a:solidFill>
            </a:endParaRPr>
          </a:p>
          <a:p>
            <a:pPr marL="342900" lvl="0" indent="-357187" algn="l" rtl="0">
              <a:lnSpc>
                <a:spcPct val="100000"/>
              </a:lnSpc>
              <a:spcBef>
                <a:spcPts val="555"/>
              </a:spcBef>
              <a:spcAft>
                <a:spcPts val="0"/>
              </a:spcAft>
              <a:buClr>
                <a:srgbClr val="002060"/>
              </a:buClr>
              <a:buSzPts val="3000"/>
              <a:buChar char="•"/>
            </a:pPr>
            <a:r>
              <a:rPr lang="en-GB" sz="3000">
                <a:solidFill>
                  <a:srgbClr val="002060"/>
                </a:solidFill>
              </a:rPr>
              <a:t>Collaboration when planning invigorated the process.</a:t>
            </a:r>
            <a:endParaRPr sz="3000">
              <a:solidFill>
                <a:srgbClr val="002060"/>
              </a:solidFill>
            </a:endParaRPr>
          </a:p>
        </p:txBody>
      </p:sp>
      <p:sp>
        <p:nvSpPr>
          <p:cNvPr id="116" name="Google Shape;116;p4"/>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Selected finding 2 </a:t>
            </a:r>
            <a:r>
              <a:rPr lang="en-GB" sz="2400" b="1" i="0" u="none" strike="noStrike" cap="none" dirty="0">
                <a:solidFill>
                  <a:srgbClr val="002060"/>
                </a:solidFill>
                <a:latin typeface="Calibri"/>
                <a:ea typeface="Calibri"/>
                <a:cs typeface="Calibri"/>
                <a:sym typeface="Calibri"/>
              </a:rPr>
              <a:t>(see Kelly, Hilton &amp; Wright, 2023)</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body" idx="1"/>
          </p:nvPr>
        </p:nvSpPr>
        <p:spPr>
          <a:xfrm>
            <a:off x="531812" y="1245236"/>
            <a:ext cx="8080375" cy="5333364"/>
          </a:xfrm>
          <a:prstGeom prst="rect">
            <a:avLst/>
          </a:prstGeom>
          <a:solidFill>
            <a:srgbClr val="FFFFFF">
              <a:alpha val="49019"/>
            </a:srgbClr>
          </a:solid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Clr>
                <a:srgbClr val="002060"/>
              </a:buClr>
              <a:buSzPts val="2000"/>
              <a:buNone/>
            </a:pPr>
            <a:r>
              <a:rPr lang="en-GB" sz="1800" i="1" dirty="0">
                <a:solidFill>
                  <a:srgbClr val="002060"/>
                </a:solidFill>
              </a:rPr>
              <a:t>So, it's </a:t>
            </a:r>
            <a:r>
              <a:rPr lang="en-GB" sz="1800" b="1" i="1" dirty="0">
                <a:solidFill>
                  <a:srgbClr val="002060"/>
                </a:solidFill>
              </a:rPr>
              <a:t>opened my eyes</a:t>
            </a:r>
            <a:r>
              <a:rPr lang="en-GB" sz="1800" i="1" dirty="0">
                <a:solidFill>
                  <a:srgbClr val="002060"/>
                </a:solidFill>
              </a:rPr>
              <a:t>, I guess, a bit more to … not kind of pigeonhole, you know, seven-year-olds into “they won't understand that or that, this isn't relatable to them at their age”. Actually, </a:t>
            </a:r>
            <a:r>
              <a:rPr lang="en-GB" sz="1800" b="1" i="1" dirty="0">
                <a:solidFill>
                  <a:srgbClr val="002060"/>
                </a:solidFill>
              </a:rPr>
              <a:t>to be more ambitious</a:t>
            </a:r>
            <a:r>
              <a:rPr lang="en-GB" sz="1800" i="1" dirty="0">
                <a:solidFill>
                  <a:srgbClr val="002060"/>
                </a:solidFill>
              </a:rPr>
              <a:t>, if you like, to think </a:t>
            </a:r>
            <a:r>
              <a:rPr lang="en-GB" sz="1800" b="1" i="1" dirty="0">
                <a:solidFill>
                  <a:srgbClr val="002060"/>
                </a:solidFill>
              </a:rPr>
              <a:t>actually they can do more than you realize</a:t>
            </a:r>
            <a:r>
              <a:rPr lang="en-GB" sz="1800" i="1" dirty="0">
                <a:solidFill>
                  <a:srgbClr val="002060"/>
                </a:solidFill>
              </a:rPr>
              <a:t>, you </a:t>
            </a:r>
            <a:r>
              <a:rPr lang="en-GB" sz="1800" b="1" i="1" dirty="0">
                <a:solidFill>
                  <a:srgbClr val="002060"/>
                </a:solidFill>
              </a:rPr>
              <a:t>just need to give them the right framework </a:t>
            </a:r>
            <a:r>
              <a:rPr lang="en-GB" sz="1800" i="1" dirty="0">
                <a:solidFill>
                  <a:srgbClr val="002060"/>
                </a:solidFill>
              </a:rPr>
              <a:t>to be able to do it.</a:t>
            </a:r>
            <a:r>
              <a:rPr lang="en-GB" sz="1800" dirty="0">
                <a:solidFill>
                  <a:srgbClr val="002060"/>
                </a:solidFill>
              </a:rPr>
              <a:t> (David, Year 2 teacher, Interview 2)  </a:t>
            </a:r>
          </a:p>
          <a:p>
            <a:pPr marL="0" lvl="0" indent="0" algn="l" rtl="0">
              <a:lnSpc>
                <a:spcPct val="100000"/>
              </a:lnSpc>
              <a:spcBef>
                <a:spcPts val="1200"/>
              </a:spcBef>
              <a:spcAft>
                <a:spcPts val="0"/>
              </a:spcAft>
              <a:buClr>
                <a:srgbClr val="002060"/>
              </a:buClr>
              <a:buSzPts val="2000"/>
              <a:buNone/>
            </a:pPr>
            <a:r>
              <a:rPr lang="en-GB" sz="1800" i="1" dirty="0">
                <a:solidFill>
                  <a:srgbClr val="002060"/>
                </a:solidFill>
              </a:rPr>
              <a:t>I think </a:t>
            </a:r>
            <a:r>
              <a:rPr lang="en-GB" sz="1800" b="1" i="1" dirty="0">
                <a:solidFill>
                  <a:srgbClr val="002060"/>
                </a:solidFill>
              </a:rPr>
              <a:t>it's got me thinking </a:t>
            </a:r>
            <a:r>
              <a:rPr lang="en-GB" sz="1800" i="1" dirty="0">
                <a:solidFill>
                  <a:srgbClr val="002060"/>
                </a:solidFill>
              </a:rPr>
              <a:t>about, even though they're five and six-year-olds, </a:t>
            </a:r>
            <a:r>
              <a:rPr lang="en-GB" sz="1800" b="1" i="1" dirty="0">
                <a:solidFill>
                  <a:srgbClr val="002060"/>
                </a:solidFill>
              </a:rPr>
              <a:t>they have opinions, they have quite good ideas</a:t>
            </a:r>
            <a:r>
              <a:rPr lang="en-GB" sz="1800" i="1" dirty="0">
                <a:solidFill>
                  <a:srgbClr val="002060"/>
                </a:solidFill>
              </a:rPr>
              <a:t>. And, like, </a:t>
            </a:r>
            <a:r>
              <a:rPr lang="en-GB" sz="1800" b="1" i="1" dirty="0">
                <a:solidFill>
                  <a:srgbClr val="002060"/>
                </a:solidFill>
              </a:rPr>
              <a:t>getting them involved in classroom decisions</a:t>
            </a:r>
            <a:r>
              <a:rPr lang="en-GB" sz="1800" i="1" dirty="0">
                <a:solidFill>
                  <a:srgbClr val="002060"/>
                </a:solidFill>
              </a:rPr>
              <a:t>, I think, is </a:t>
            </a:r>
            <a:r>
              <a:rPr lang="en-GB" sz="1800" b="1" i="1" dirty="0">
                <a:solidFill>
                  <a:srgbClr val="002060"/>
                </a:solidFill>
              </a:rPr>
              <a:t>very beneficial, even from that age</a:t>
            </a:r>
            <a:r>
              <a:rPr lang="en-GB" sz="1800" i="1" dirty="0">
                <a:solidFill>
                  <a:srgbClr val="002060"/>
                </a:solidFill>
              </a:rPr>
              <a:t>. And I think, beforehand I, maybe, dismissed slightly, of them being so young, that maybe they won't understand. </a:t>
            </a:r>
            <a:r>
              <a:rPr lang="en-GB" sz="1800" dirty="0">
                <a:solidFill>
                  <a:srgbClr val="002060"/>
                </a:solidFill>
              </a:rPr>
              <a:t>(Emma, Year 1 teacher, Interview 2) </a:t>
            </a:r>
          </a:p>
          <a:p>
            <a:pPr marL="0" lvl="0" indent="0" algn="l" rtl="0">
              <a:lnSpc>
                <a:spcPct val="100000"/>
              </a:lnSpc>
              <a:spcBef>
                <a:spcPts val="1200"/>
              </a:spcBef>
              <a:spcAft>
                <a:spcPts val="0"/>
              </a:spcAft>
              <a:buClr>
                <a:srgbClr val="002060"/>
              </a:buClr>
              <a:buSzPts val="2000"/>
              <a:buNone/>
            </a:pPr>
            <a:r>
              <a:rPr lang="en-GB" sz="1800" i="1" dirty="0">
                <a:solidFill>
                  <a:srgbClr val="002060"/>
                </a:solidFill>
              </a:rPr>
              <a:t>The </a:t>
            </a:r>
            <a:r>
              <a:rPr lang="en-GB" sz="1800" b="1" i="1" dirty="0">
                <a:solidFill>
                  <a:srgbClr val="002060"/>
                </a:solidFill>
              </a:rPr>
              <a:t>collaboration, the meetings with other teachers</a:t>
            </a:r>
            <a:r>
              <a:rPr lang="en-GB" sz="1800" i="1" dirty="0">
                <a:solidFill>
                  <a:srgbClr val="002060"/>
                </a:solidFill>
              </a:rPr>
              <a:t>. I liked it when we shared all ideas and we heard what other year groups were doing … </a:t>
            </a:r>
            <a:r>
              <a:rPr lang="en-GB" sz="1800" b="1" i="1" dirty="0">
                <a:solidFill>
                  <a:srgbClr val="002060"/>
                </a:solidFill>
              </a:rPr>
              <a:t>seeing how they were approaching it, just helps</a:t>
            </a:r>
            <a:r>
              <a:rPr lang="en-GB" sz="1800" i="1" dirty="0">
                <a:solidFill>
                  <a:srgbClr val="002060"/>
                </a:solidFill>
              </a:rPr>
              <a:t>. And being able to </a:t>
            </a:r>
            <a:r>
              <a:rPr lang="en-GB" sz="1800" b="1" i="1" dirty="0">
                <a:solidFill>
                  <a:srgbClr val="002060"/>
                </a:solidFill>
              </a:rPr>
              <a:t>bounce off other people</a:t>
            </a:r>
            <a:r>
              <a:rPr lang="en-GB" sz="1800" i="1" dirty="0">
                <a:solidFill>
                  <a:srgbClr val="002060"/>
                </a:solidFill>
              </a:rPr>
              <a:t>, as well as speaking with that yourself and the other researchers, just </a:t>
            </a:r>
            <a:r>
              <a:rPr lang="en-GB" sz="1800" b="1" i="1" dirty="0">
                <a:solidFill>
                  <a:srgbClr val="002060"/>
                </a:solidFill>
              </a:rPr>
              <a:t>having like a sounding board</a:t>
            </a:r>
            <a:r>
              <a:rPr lang="en-GB" sz="1800" i="1" dirty="0">
                <a:solidFill>
                  <a:srgbClr val="002060"/>
                </a:solidFill>
              </a:rPr>
              <a:t>, I think it's crucial … </a:t>
            </a:r>
            <a:r>
              <a:rPr lang="en-GB" sz="1800" b="1" i="1" dirty="0">
                <a:solidFill>
                  <a:srgbClr val="002060"/>
                </a:solidFill>
              </a:rPr>
              <a:t>if you're trying to do something new</a:t>
            </a:r>
            <a:r>
              <a:rPr lang="en-GB" sz="1800" i="1" dirty="0">
                <a:solidFill>
                  <a:srgbClr val="002060"/>
                </a:solidFill>
              </a:rPr>
              <a:t>, you just need to get a </a:t>
            </a:r>
            <a:r>
              <a:rPr lang="en-GB" sz="1800" b="1" i="1" dirty="0">
                <a:solidFill>
                  <a:srgbClr val="002060"/>
                </a:solidFill>
              </a:rPr>
              <a:t>group of like-minded people</a:t>
            </a:r>
            <a:r>
              <a:rPr lang="en-GB" sz="1800" i="1" dirty="0">
                <a:solidFill>
                  <a:srgbClr val="002060"/>
                </a:solidFill>
              </a:rPr>
              <a:t>, who will have different skill sets, to kind of </a:t>
            </a:r>
            <a:r>
              <a:rPr lang="en-GB" sz="1800" b="1" i="1" dirty="0">
                <a:solidFill>
                  <a:srgbClr val="002060"/>
                </a:solidFill>
              </a:rPr>
              <a:t>work with each other</a:t>
            </a:r>
            <a:r>
              <a:rPr lang="en-GB" sz="1800" i="1" dirty="0">
                <a:solidFill>
                  <a:srgbClr val="002060"/>
                </a:solidFill>
              </a:rPr>
              <a:t>, but also </a:t>
            </a:r>
            <a:r>
              <a:rPr lang="en-GB" sz="1800" b="1" i="1" dirty="0">
                <a:solidFill>
                  <a:srgbClr val="002060"/>
                </a:solidFill>
              </a:rPr>
              <a:t>challenge and suggest new ideas</a:t>
            </a:r>
            <a:r>
              <a:rPr lang="en-GB" sz="1800" i="1" dirty="0">
                <a:solidFill>
                  <a:srgbClr val="002060"/>
                </a:solidFill>
              </a:rPr>
              <a:t>. </a:t>
            </a:r>
            <a:r>
              <a:rPr lang="en-GB" sz="1800" dirty="0">
                <a:solidFill>
                  <a:srgbClr val="002060"/>
                </a:solidFill>
              </a:rPr>
              <a:t>(Rose, Year 5 teacher, Int. 2)  </a:t>
            </a:r>
            <a:endParaRPr sz="1800" dirty="0">
              <a:solidFill>
                <a:srgbClr val="002060"/>
              </a:solidFill>
            </a:endParaRPr>
          </a:p>
        </p:txBody>
      </p:sp>
      <p:sp>
        <p:nvSpPr>
          <p:cNvPr id="123" name="Google Shape;123;p5"/>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Evidence to support selected finding 2</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6"/>
          <p:cNvSpPr txBox="1">
            <a:spLocks noGrp="1"/>
          </p:cNvSpPr>
          <p:nvPr>
            <p:ph type="body" idx="1"/>
          </p:nvPr>
        </p:nvSpPr>
        <p:spPr>
          <a:xfrm>
            <a:off x="442910" y="1002452"/>
            <a:ext cx="8235423" cy="5601548"/>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3200"/>
              <a:buFont typeface="Arial"/>
              <a:buNone/>
            </a:pPr>
            <a:r>
              <a:rPr lang="en-GB" i="1" dirty="0">
                <a:solidFill>
                  <a:srgbClr val="002060"/>
                </a:solidFill>
              </a:rPr>
              <a:t>Teachers’ varying relationships with maths and the impact on practice</a:t>
            </a:r>
            <a:endParaRPr i="1" dirty="0">
              <a:solidFill>
                <a:srgbClr val="002060"/>
              </a:solidFill>
            </a:endParaRPr>
          </a:p>
          <a:p>
            <a:pPr marL="0" lvl="0" indent="0" algn="l" rtl="0">
              <a:lnSpc>
                <a:spcPct val="100000"/>
              </a:lnSpc>
              <a:spcBef>
                <a:spcPts val="600"/>
              </a:spcBef>
              <a:spcAft>
                <a:spcPts val="0"/>
              </a:spcAft>
              <a:buClr>
                <a:srgbClr val="002060"/>
              </a:buClr>
              <a:buSzPts val="2800"/>
              <a:buFont typeface="Arial"/>
              <a:buNone/>
            </a:pPr>
            <a:r>
              <a:rPr lang="en-GB" sz="2800" dirty="0">
                <a:solidFill>
                  <a:srgbClr val="002060"/>
                </a:solidFill>
              </a:rPr>
              <a:t>TRs initial responses to maths</a:t>
            </a:r>
            <a:r>
              <a:rPr lang="en-GB" dirty="0">
                <a:solidFill>
                  <a:srgbClr val="002060"/>
                </a:solidFill>
              </a:rPr>
              <a:t>:</a:t>
            </a:r>
            <a:endParaRPr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Fear and anxiety towards maths;</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Struggling to see how maths could be made more meaningful to children;</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Being passionate about maths. </a:t>
            </a:r>
            <a:endParaRPr sz="2800" dirty="0">
              <a:solidFill>
                <a:srgbClr val="002060"/>
              </a:solidFill>
            </a:endParaRPr>
          </a:p>
          <a:p>
            <a:pPr marL="0" lvl="0" indent="0" algn="l" rtl="0">
              <a:lnSpc>
                <a:spcPct val="100000"/>
              </a:lnSpc>
              <a:spcBef>
                <a:spcPts val="600"/>
              </a:spcBef>
              <a:spcAft>
                <a:spcPts val="0"/>
              </a:spcAft>
              <a:buClr>
                <a:srgbClr val="002060"/>
              </a:buClr>
              <a:buSzPts val="2800"/>
              <a:buFont typeface="Arial"/>
              <a:buNone/>
            </a:pPr>
            <a:r>
              <a:rPr lang="en-GB" sz="2800" dirty="0">
                <a:solidFill>
                  <a:srgbClr val="002060"/>
                </a:solidFill>
              </a:rPr>
              <a:t>Over the course of the project, TRs began to:</a:t>
            </a:r>
            <a:endParaRPr sz="2800" dirty="0">
              <a:solidFill>
                <a:srgbClr val="002060"/>
              </a:solidFill>
            </a:endParaRPr>
          </a:p>
          <a:p>
            <a:pPr marL="342900" lvl="0">
              <a:spcBef>
                <a:spcPts val="0"/>
              </a:spcBef>
              <a:buClr>
                <a:srgbClr val="002060"/>
              </a:buClr>
              <a:buSzPts val="2800"/>
            </a:pPr>
            <a:r>
              <a:rPr lang="en-US" sz="2800" dirty="0">
                <a:solidFill>
                  <a:srgbClr val="002060"/>
                </a:solidFill>
              </a:rPr>
              <a:t>Develop alternative views about what it means for </a:t>
            </a:r>
            <a:r>
              <a:rPr lang="en-US" sz="2800" dirty="0" err="1">
                <a:solidFill>
                  <a:srgbClr val="002060"/>
                </a:solidFill>
              </a:rPr>
              <a:t>maths</a:t>
            </a:r>
            <a:r>
              <a:rPr lang="en-US" sz="2800" dirty="0">
                <a:solidFill>
                  <a:srgbClr val="002060"/>
                </a:solidFill>
              </a:rPr>
              <a:t> to be ‘engaging’ and ‘meaningful’</a:t>
            </a:r>
            <a:r>
              <a:rPr lang="en-GB" sz="2800" dirty="0">
                <a:solidFill>
                  <a:srgbClr val="002060"/>
                </a:solidFill>
              </a:rPr>
              <a:t>;</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Challenge students’ beliefs about maths;</a:t>
            </a:r>
            <a:endParaRPr sz="2800" dirty="0">
              <a:solidFill>
                <a:srgbClr val="002060"/>
              </a:solidFill>
            </a:endParaRPr>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Navigate the constraints of the curriculum.</a:t>
            </a:r>
          </a:p>
        </p:txBody>
      </p:sp>
      <p:sp>
        <p:nvSpPr>
          <p:cNvPr id="123" name="Google Shape;123;p6"/>
          <p:cNvSpPr txBox="1"/>
          <p:nvPr/>
        </p:nvSpPr>
        <p:spPr>
          <a:xfrm>
            <a:off x="328611" y="7969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Selected finding 3 </a:t>
            </a:r>
            <a:r>
              <a:rPr lang="en-GB" sz="2400" b="1" i="0" u="none" strike="noStrike" cap="none" dirty="0">
                <a:solidFill>
                  <a:srgbClr val="002060"/>
                </a:solidFill>
                <a:latin typeface="Calibri"/>
                <a:ea typeface="Calibri"/>
                <a:cs typeface="Calibri"/>
                <a:sym typeface="Calibri"/>
              </a:rPr>
              <a:t>(see Hilton, Kelly &amp; Wright, 2023)</a:t>
            </a: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body" idx="1"/>
          </p:nvPr>
        </p:nvSpPr>
        <p:spPr>
          <a:xfrm>
            <a:off x="523875" y="1412875"/>
            <a:ext cx="8080375"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GB" sz="1800" i="1" dirty="0">
                <a:solidFill>
                  <a:srgbClr val="002060"/>
                </a:solidFill>
              </a:rPr>
              <a:t>As </a:t>
            </a:r>
            <a:r>
              <a:rPr lang="en-GB" sz="1800" b="1" i="1" dirty="0">
                <a:solidFill>
                  <a:srgbClr val="002060"/>
                </a:solidFill>
              </a:rPr>
              <a:t>someone who didn't like maths at school</a:t>
            </a:r>
            <a:r>
              <a:rPr lang="en-GB" sz="1800" i="1" dirty="0">
                <a:solidFill>
                  <a:srgbClr val="002060"/>
                </a:solidFill>
              </a:rPr>
              <a:t>, I think any opportunity to, kind of, </a:t>
            </a:r>
            <a:r>
              <a:rPr lang="en-GB" sz="1800" b="1" i="1" dirty="0">
                <a:solidFill>
                  <a:srgbClr val="002060"/>
                </a:solidFill>
              </a:rPr>
              <a:t>make maths more meaningful, and accessible to all</a:t>
            </a:r>
            <a:r>
              <a:rPr lang="en-GB" sz="1800" i="1" dirty="0">
                <a:solidFill>
                  <a:srgbClr val="002060"/>
                </a:solidFill>
              </a:rPr>
              <a:t>, is going to have a </a:t>
            </a:r>
            <a:r>
              <a:rPr lang="en-GB" sz="1800" b="1" i="1" dirty="0">
                <a:solidFill>
                  <a:srgbClr val="002060"/>
                </a:solidFill>
              </a:rPr>
              <a:t>benefit on the classroom</a:t>
            </a:r>
            <a:r>
              <a:rPr lang="en-GB" sz="1800" i="1" dirty="0">
                <a:solidFill>
                  <a:srgbClr val="002060"/>
                </a:solidFill>
              </a:rPr>
              <a:t>. (Rose, Year 5 teacher, Interview 1)</a:t>
            </a:r>
          </a:p>
          <a:p>
            <a:pPr marL="0" lvl="0" indent="0" algn="l" rtl="0">
              <a:lnSpc>
                <a:spcPct val="100000"/>
              </a:lnSpc>
              <a:spcBef>
                <a:spcPts val="1000"/>
              </a:spcBef>
              <a:spcAft>
                <a:spcPts val="0"/>
              </a:spcAft>
              <a:buNone/>
            </a:pPr>
            <a:r>
              <a:rPr lang="en-GB" sz="1800" i="1" dirty="0">
                <a:solidFill>
                  <a:srgbClr val="002060"/>
                </a:solidFill>
              </a:rPr>
              <a:t>I always thought that was something I had done in all my maths lessons anyway. I was </a:t>
            </a:r>
            <a:r>
              <a:rPr lang="en-GB" sz="1800" b="1" i="1" dirty="0">
                <a:solidFill>
                  <a:srgbClr val="002060"/>
                </a:solidFill>
              </a:rPr>
              <a:t>trying to make it</a:t>
            </a:r>
            <a:r>
              <a:rPr lang="en-GB" sz="1800" i="1" dirty="0">
                <a:solidFill>
                  <a:srgbClr val="002060"/>
                </a:solidFill>
              </a:rPr>
              <a:t>, kind of, </a:t>
            </a:r>
            <a:r>
              <a:rPr lang="en-GB" sz="1800" b="1" i="1" dirty="0">
                <a:solidFill>
                  <a:srgbClr val="002060"/>
                </a:solidFill>
              </a:rPr>
              <a:t>real life if possible</a:t>
            </a:r>
            <a:r>
              <a:rPr lang="en-GB" sz="1800" i="1" dirty="0">
                <a:solidFill>
                  <a:srgbClr val="002060"/>
                </a:solidFill>
              </a:rPr>
              <a:t>, using things that are tangible, </a:t>
            </a:r>
            <a:r>
              <a:rPr lang="en-GB" sz="1800" b="1" i="1" dirty="0">
                <a:solidFill>
                  <a:srgbClr val="002060"/>
                </a:solidFill>
              </a:rPr>
              <a:t>relating it to things that are going on in the world </a:t>
            </a:r>
            <a:r>
              <a:rPr lang="en-GB" sz="1800" i="1" dirty="0">
                <a:solidFill>
                  <a:srgbClr val="002060"/>
                </a:solidFill>
              </a:rPr>
              <a:t>and stuff. But I guess, after the first interview, I was a little bit taken back by “Oh well, maybe they haven’t kind of grasped this” … </a:t>
            </a:r>
            <a:r>
              <a:rPr lang="en-GB" sz="1800" b="1" i="1" dirty="0">
                <a:solidFill>
                  <a:srgbClr val="002060"/>
                </a:solidFill>
              </a:rPr>
              <a:t>I put a lot more emphasis in</a:t>
            </a:r>
            <a:r>
              <a:rPr lang="en-GB" sz="1800" i="1" dirty="0">
                <a:solidFill>
                  <a:srgbClr val="002060"/>
                </a:solidFill>
              </a:rPr>
              <a:t>, not just in the kind of standalone lessons, but in my lessons in general, </a:t>
            </a:r>
            <a:r>
              <a:rPr lang="en-GB" sz="1800" b="1" i="1" dirty="0">
                <a:solidFill>
                  <a:srgbClr val="002060"/>
                </a:solidFill>
              </a:rPr>
              <a:t>to make a point of maybe stop and take a moment to have a bit of a longer discussion</a:t>
            </a:r>
            <a:r>
              <a:rPr lang="en-GB" sz="1800" i="1" dirty="0">
                <a:solidFill>
                  <a:srgbClr val="002060"/>
                </a:solidFill>
              </a:rPr>
              <a:t>, rather than having that like brief introduction of </a:t>
            </a:r>
            <a:r>
              <a:rPr lang="en-GB" sz="1800" b="1" i="1" dirty="0">
                <a:solidFill>
                  <a:srgbClr val="002060"/>
                </a:solidFill>
              </a:rPr>
              <a:t>how this is relevant to the world</a:t>
            </a:r>
            <a:r>
              <a:rPr lang="en-GB" sz="1800" i="1" dirty="0">
                <a:solidFill>
                  <a:srgbClr val="002060"/>
                </a:solidFill>
              </a:rPr>
              <a:t>. (Aidan, Year 2 teacher, Interview 2)</a:t>
            </a:r>
            <a:endParaRPr sz="1800" i="1" dirty="0">
              <a:solidFill>
                <a:srgbClr val="002060"/>
              </a:solidFill>
            </a:endParaRPr>
          </a:p>
          <a:p>
            <a:pPr marL="0" lvl="0" indent="0" algn="l" rtl="0">
              <a:spcBef>
                <a:spcPts val="1000"/>
              </a:spcBef>
              <a:spcAft>
                <a:spcPts val="0"/>
              </a:spcAft>
              <a:buClr>
                <a:schemeClr val="dk1"/>
              </a:buClr>
              <a:buSzPts val="1100"/>
              <a:buFont typeface="Arial"/>
              <a:buNone/>
            </a:pPr>
            <a:r>
              <a:rPr lang="en-GB" sz="1800" i="1" dirty="0">
                <a:solidFill>
                  <a:srgbClr val="002060"/>
                </a:solidFill>
              </a:rPr>
              <a:t>It's not a case of “We're going to do fractions today”, it’s a case of “</a:t>
            </a:r>
            <a:r>
              <a:rPr lang="en-GB" sz="1800" b="1" i="1" dirty="0">
                <a:solidFill>
                  <a:srgbClr val="002060"/>
                </a:solidFill>
              </a:rPr>
              <a:t>Why is it important that we know how</a:t>
            </a:r>
            <a:r>
              <a:rPr lang="en-GB" sz="1800" i="1" dirty="0">
                <a:solidFill>
                  <a:srgbClr val="002060"/>
                </a:solidFill>
              </a:rPr>
              <a:t> to do fractions?” or whatever the specific learning intention might be. So, I think that </a:t>
            </a:r>
            <a:r>
              <a:rPr lang="en-GB" sz="1800" b="1" i="1" dirty="0">
                <a:solidFill>
                  <a:srgbClr val="002060"/>
                </a:solidFill>
              </a:rPr>
              <a:t>always relates to the children and their world</a:t>
            </a:r>
            <a:r>
              <a:rPr lang="en-GB" sz="1800" i="1" dirty="0">
                <a:solidFill>
                  <a:srgbClr val="002060"/>
                </a:solidFill>
              </a:rPr>
              <a:t>, and their </a:t>
            </a:r>
            <a:r>
              <a:rPr lang="en-GB" sz="1800" b="1" i="1" dirty="0">
                <a:solidFill>
                  <a:srgbClr val="002060"/>
                </a:solidFill>
              </a:rPr>
              <a:t>future world</a:t>
            </a:r>
            <a:r>
              <a:rPr lang="en-GB" sz="1800" i="1" dirty="0">
                <a:solidFill>
                  <a:srgbClr val="002060"/>
                </a:solidFill>
              </a:rPr>
              <a:t>. … And that's a </a:t>
            </a:r>
            <a:r>
              <a:rPr lang="en-GB" sz="1800" b="1" i="1" dirty="0">
                <a:solidFill>
                  <a:srgbClr val="002060"/>
                </a:solidFill>
              </a:rPr>
              <a:t>regular thing through the lessons</a:t>
            </a:r>
            <a:r>
              <a:rPr lang="en-GB" sz="1800" i="1" dirty="0">
                <a:solidFill>
                  <a:srgbClr val="002060"/>
                </a:solidFill>
              </a:rPr>
              <a:t>. (Layla, Year 6 teacher, Interview 1)</a:t>
            </a:r>
            <a:endParaRPr sz="1800" i="1" dirty="0">
              <a:solidFill>
                <a:srgbClr val="002060"/>
              </a:solidFill>
            </a:endParaRPr>
          </a:p>
        </p:txBody>
      </p:sp>
      <p:sp>
        <p:nvSpPr>
          <p:cNvPr id="130" name="Google Shape;130;p7"/>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Evidence to support selected finding 3</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body" idx="1"/>
          </p:nvPr>
        </p:nvSpPr>
        <p:spPr>
          <a:xfrm>
            <a:off x="510540" y="1319738"/>
            <a:ext cx="8122920" cy="3023659"/>
          </a:xfrm>
          <a:prstGeom prst="rect">
            <a:avLst/>
          </a:prstGeom>
          <a:solidFill>
            <a:srgbClr val="FFFFFF">
              <a:alpha val="49411"/>
            </a:srgbClr>
          </a:solidFill>
          <a:ln>
            <a:noFill/>
          </a:ln>
        </p:spPr>
        <p:txBody>
          <a:bodyPr spcFirstLastPara="1" wrap="square" lIns="91425" tIns="45700" rIns="91425" bIns="45700" anchor="t" anchorCtr="0">
            <a:normAutofit fontScale="55000" lnSpcReduction="20000"/>
          </a:bodyPr>
          <a:lstStyle/>
          <a:p>
            <a:pPr marL="57150" lvl="0" indent="0" algn="l" rtl="0">
              <a:lnSpc>
                <a:spcPct val="100000"/>
              </a:lnSpc>
              <a:spcBef>
                <a:spcPts val="0"/>
              </a:spcBef>
              <a:spcAft>
                <a:spcPts val="0"/>
              </a:spcAft>
              <a:buClr>
                <a:srgbClr val="002060"/>
              </a:buClr>
              <a:buSzPct val="100000"/>
              <a:buFont typeface="Arial"/>
              <a:buNone/>
            </a:pPr>
            <a:r>
              <a:rPr lang="en-GB" sz="3400" b="1" dirty="0">
                <a:solidFill>
                  <a:srgbClr val="002060"/>
                </a:solidFill>
              </a:rPr>
              <a:t>Papers presented at CERME 13 conference (European mathematics education research conference) held in Budapest in in July 2023:</a:t>
            </a:r>
            <a:endParaRPr dirty="0"/>
          </a:p>
          <a:p>
            <a:pPr marL="57150" lvl="0" indent="0" algn="l" rtl="0">
              <a:lnSpc>
                <a:spcPct val="100000"/>
              </a:lnSpc>
              <a:spcBef>
                <a:spcPts val="476"/>
              </a:spcBef>
              <a:spcAft>
                <a:spcPts val="0"/>
              </a:spcAft>
              <a:buClr>
                <a:srgbClr val="002060"/>
              </a:buClr>
              <a:buSzPct val="100000"/>
              <a:buNone/>
            </a:pPr>
            <a:r>
              <a:rPr lang="en-GB" sz="3400" i="1" dirty="0">
                <a:solidFill>
                  <a:srgbClr val="C00000"/>
                </a:solidFill>
              </a:rPr>
              <a:t>Each paper develops the ideas in the findings presented today:</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Wright, P., Hilton, C. &amp; Kelly, J. (2023). </a:t>
            </a:r>
            <a:r>
              <a:rPr lang="en-GB" sz="3400" i="1" dirty="0">
                <a:solidFill>
                  <a:srgbClr val="002060"/>
                </a:solidFill>
              </a:rPr>
              <a:t>The development of socio-mathematical agency </a:t>
            </a:r>
            <a:r>
              <a:rPr lang="en-GB" sz="3400" dirty="0">
                <a:solidFill>
                  <a:srgbClr val="002060"/>
                </a:solidFill>
              </a:rPr>
              <a:t>(see pages 1867 to 1874)</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Kelly, J., Hilton, C., &amp; Wright, P. (2023). </a:t>
            </a:r>
            <a:r>
              <a:rPr lang="en-GB" sz="3400" i="1" dirty="0">
                <a:solidFill>
                  <a:srgbClr val="002060"/>
                </a:solidFill>
              </a:rPr>
              <a:t>Creating space for socio-mathematical agency in the primary classroom </a:t>
            </a:r>
            <a:r>
              <a:rPr lang="en-GB" sz="3400" dirty="0">
                <a:solidFill>
                  <a:srgbClr val="002060"/>
                </a:solidFill>
              </a:rPr>
              <a:t>(see pages 359 to 3601)</a:t>
            </a:r>
          </a:p>
          <a:p>
            <a:pPr marL="514350" lvl="0" indent="-457200" algn="l" rtl="0">
              <a:lnSpc>
                <a:spcPct val="100000"/>
              </a:lnSpc>
              <a:spcBef>
                <a:spcPts val="476"/>
              </a:spcBef>
              <a:spcAft>
                <a:spcPts val="0"/>
              </a:spcAft>
              <a:buClr>
                <a:srgbClr val="002060"/>
              </a:buClr>
              <a:buSzPct val="100000"/>
              <a:buChar char="•"/>
            </a:pPr>
            <a:r>
              <a:rPr lang="en-GB" sz="3400" dirty="0">
                <a:solidFill>
                  <a:srgbClr val="002060"/>
                </a:solidFill>
              </a:rPr>
              <a:t>Hilton, C., Kelly, J., &amp; Wright, P. (2023). </a:t>
            </a:r>
            <a:r>
              <a:rPr lang="en-GB" sz="3400" i="1" dirty="0">
                <a:solidFill>
                  <a:srgbClr val="002060"/>
                </a:solidFill>
              </a:rPr>
              <a:t>How teaching mathematics for social justice can support inclusive practices in the elementary mathematics classroom </a:t>
            </a:r>
            <a:r>
              <a:rPr lang="en-GB" sz="3400" dirty="0">
                <a:solidFill>
                  <a:srgbClr val="002060"/>
                </a:solidFill>
              </a:rPr>
              <a:t>(see pages 4566 to 4573)</a:t>
            </a:r>
          </a:p>
          <a:p>
            <a:pPr marL="57150" lvl="0" indent="0" algn="l" rtl="0">
              <a:lnSpc>
                <a:spcPct val="100000"/>
              </a:lnSpc>
              <a:spcBef>
                <a:spcPts val="476"/>
              </a:spcBef>
              <a:spcAft>
                <a:spcPts val="0"/>
              </a:spcAft>
              <a:buClr>
                <a:srgbClr val="002060"/>
              </a:buClr>
              <a:buSzPct val="100000"/>
              <a:buNone/>
            </a:pPr>
            <a:r>
              <a:rPr lang="en-GB" sz="3400" i="1" dirty="0">
                <a:solidFill>
                  <a:srgbClr val="C00000"/>
                </a:solidFill>
              </a:rPr>
              <a:t>Link to conference proceedings: </a:t>
            </a:r>
            <a:r>
              <a:rPr lang="en-GB" sz="3400" dirty="0">
                <a:solidFill>
                  <a:srgbClr val="002060"/>
                </a:solidFill>
                <a:hlinkClick r:id="rId3"/>
              </a:rPr>
              <a:t>http://erme.site/cerme-proceedings-series/</a:t>
            </a:r>
            <a:r>
              <a:rPr lang="en-GB" sz="3400" dirty="0">
                <a:solidFill>
                  <a:srgbClr val="002060"/>
                </a:solidFill>
              </a:rPr>
              <a:t> </a:t>
            </a:r>
            <a:endParaRPr dirty="0"/>
          </a:p>
        </p:txBody>
      </p:sp>
      <p:sp>
        <p:nvSpPr>
          <p:cNvPr id="102" name="Google Shape;102;p3"/>
          <p:cNvSpPr txBox="1"/>
          <p:nvPr/>
        </p:nvSpPr>
        <p:spPr>
          <a:xfrm>
            <a:off x="418805" y="290546"/>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More information about the </a:t>
            </a:r>
            <a:r>
              <a:rPr lang="en-GB" sz="3200" b="1" i="0" u="none" strike="noStrike" cap="none">
                <a:solidFill>
                  <a:srgbClr val="002060"/>
                </a:solidFill>
                <a:latin typeface="Calibri"/>
                <a:ea typeface="Calibri"/>
                <a:cs typeface="Calibri"/>
                <a:sym typeface="Calibri"/>
              </a:rPr>
              <a:t>project …</a:t>
            </a:r>
            <a:endParaRPr sz="1400" b="0" i="0" u="none" strike="noStrike" cap="none" dirty="0">
              <a:solidFill>
                <a:srgbClr val="000000"/>
              </a:solidFill>
              <a:latin typeface="Arial"/>
              <a:ea typeface="Arial"/>
              <a:cs typeface="Arial"/>
              <a:sym typeface="Arial"/>
            </a:endParaRPr>
          </a:p>
        </p:txBody>
      </p:sp>
      <p:sp>
        <p:nvSpPr>
          <p:cNvPr id="2" name="Google Shape;101;p3">
            <a:extLst>
              <a:ext uri="{FF2B5EF4-FFF2-40B4-BE49-F238E27FC236}">
                <a16:creationId xmlns:a16="http://schemas.microsoft.com/office/drawing/2014/main" id="{4455BD03-2C2A-25A1-68A6-16FB4C0DCF6C}"/>
              </a:ext>
            </a:extLst>
          </p:cNvPr>
          <p:cNvSpPr txBox="1">
            <a:spLocks/>
          </p:cNvSpPr>
          <p:nvPr/>
        </p:nvSpPr>
        <p:spPr>
          <a:xfrm>
            <a:off x="510540" y="4450292"/>
            <a:ext cx="5322705" cy="2091267"/>
          </a:xfrm>
          <a:prstGeom prst="rect">
            <a:avLst/>
          </a:prstGeom>
          <a:solidFill>
            <a:srgbClr val="FFFFFF">
              <a:alpha val="49411"/>
            </a:srgbClr>
          </a:solidFill>
          <a:ln>
            <a:noFill/>
          </a:ln>
        </p:spPr>
        <p:txBody>
          <a:bodyPr spcFirstLastPara="1" wrap="square" lIns="91425" tIns="45700" rIns="91425" bIns="45700" anchor="t" anchorCtr="0">
            <a:normAutofit fontScale="62500" lnSpcReduction="20000"/>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57150" indent="0">
              <a:spcBef>
                <a:spcPts val="1200"/>
              </a:spcBef>
              <a:buClr>
                <a:srgbClr val="002060"/>
              </a:buClr>
              <a:buSzPct val="100000"/>
              <a:buFont typeface="Arial"/>
              <a:buNone/>
            </a:pPr>
            <a:r>
              <a:rPr lang="en-GB" sz="3600" b="1" dirty="0">
                <a:solidFill>
                  <a:srgbClr val="002060"/>
                </a:solidFill>
              </a:rPr>
              <a:t>Primary Maths &amp; Social Justice webpage</a:t>
            </a:r>
            <a:r>
              <a:rPr lang="en-GB" sz="3400" b="1" dirty="0">
                <a:solidFill>
                  <a:srgbClr val="002060"/>
                </a:solidFill>
              </a:rPr>
              <a:t>:</a:t>
            </a:r>
            <a:endParaRPr lang="en-GB" dirty="0"/>
          </a:p>
          <a:p>
            <a:pPr marL="57150" indent="0">
              <a:spcBef>
                <a:spcPts val="476"/>
              </a:spcBef>
              <a:buClr>
                <a:srgbClr val="002060"/>
              </a:buClr>
              <a:buSzPct val="100000"/>
              <a:buNone/>
            </a:pPr>
            <a:r>
              <a:rPr lang="en-GB" sz="3600" dirty="0">
                <a:solidFill>
                  <a:srgbClr val="002060"/>
                </a:solidFill>
                <a:hlinkClick r:id="rId4"/>
              </a:rPr>
              <a:t>https://mathsocialjustice.org/research/</a:t>
            </a:r>
            <a:r>
              <a:rPr lang="en-GB" sz="3600" dirty="0">
                <a:solidFill>
                  <a:srgbClr val="002060"/>
                </a:solidFill>
              </a:rPr>
              <a:t> </a:t>
            </a:r>
          </a:p>
          <a:p>
            <a:pPr marL="665480" indent="-457200">
              <a:spcBef>
                <a:spcPts val="476"/>
              </a:spcBef>
              <a:buSzPct val="100000"/>
            </a:pPr>
            <a:r>
              <a:rPr lang="en-GB" sz="3400" dirty="0">
                <a:solidFill>
                  <a:srgbClr val="002060"/>
                </a:solidFill>
              </a:rPr>
              <a:t>Download the PowerPoint presentation used in this session.</a:t>
            </a:r>
          </a:p>
          <a:p>
            <a:pPr marL="665480" indent="-457200">
              <a:spcBef>
                <a:spcPts val="476"/>
              </a:spcBef>
              <a:buSzPct val="100000"/>
            </a:pPr>
            <a:r>
              <a:rPr lang="en-GB" sz="3400" dirty="0">
                <a:solidFill>
                  <a:srgbClr val="002060"/>
                </a:solidFill>
              </a:rPr>
              <a:t>Access the full report from the PMSJ research project.</a:t>
            </a:r>
          </a:p>
        </p:txBody>
      </p:sp>
      <p:pic>
        <p:nvPicPr>
          <p:cNvPr id="5" name="Picture 4" descr="A qr code on a white background&#10;&#10;Description automatically generated">
            <a:extLst>
              <a:ext uri="{FF2B5EF4-FFF2-40B4-BE49-F238E27FC236}">
                <a16:creationId xmlns:a16="http://schemas.microsoft.com/office/drawing/2014/main" id="{666ACDE3-46DD-676F-EC9C-2A7937A71033}"/>
              </a:ext>
            </a:extLst>
          </p:cNvPr>
          <p:cNvPicPr>
            <a:picLocks noChangeAspect="1"/>
          </p:cNvPicPr>
          <p:nvPr/>
        </p:nvPicPr>
        <p:blipFill>
          <a:blip r:embed="rId5"/>
          <a:stretch>
            <a:fillRect/>
          </a:stretch>
        </p:blipFill>
        <p:spPr>
          <a:xfrm>
            <a:off x="6299412" y="4328901"/>
            <a:ext cx="2334048" cy="2334048"/>
          </a:xfrm>
          <a:prstGeom prst="rect">
            <a:avLst/>
          </a:prstGeom>
        </p:spPr>
      </p:pic>
    </p:spTree>
    <p:extLst>
      <p:ext uri="{BB962C8B-B14F-4D97-AF65-F5344CB8AC3E}">
        <p14:creationId xmlns:p14="http://schemas.microsoft.com/office/powerpoint/2010/main" val="404164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a:spLocks noGrp="1"/>
          </p:cNvSpPr>
          <p:nvPr>
            <p:ph type="body" idx="1"/>
          </p:nvPr>
        </p:nvSpPr>
        <p:spPr>
          <a:xfrm>
            <a:off x="523875" y="1412875"/>
            <a:ext cx="8080375" cy="5040311"/>
          </a:xfrm>
          <a:prstGeom prst="rect">
            <a:avLst/>
          </a:prstGeom>
          <a:solidFill>
            <a:srgbClr val="FFFFFF">
              <a:alpha val="49411"/>
            </a:srgbClr>
          </a:solidFill>
          <a:ln>
            <a:noFill/>
          </a:ln>
        </p:spPr>
        <p:txBody>
          <a:bodyPr spcFirstLastPara="1" wrap="square" lIns="91425" tIns="45700" rIns="91425" bIns="45700" anchor="t" anchorCtr="0">
            <a:normAutofit fontScale="77500" lnSpcReduction="20000"/>
          </a:bodyPr>
          <a:lstStyle/>
          <a:p>
            <a:pPr marL="457200" lvl="0" indent="-457200" algn="l" rtl="0">
              <a:lnSpc>
                <a:spcPct val="100000"/>
              </a:lnSpc>
              <a:spcBef>
                <a:spcPts val="0"/>
              </a:spcBef>
              <a:spcAft>
                <a:spcPts val="0"/>
              </a:spcAft>
              <a:buClr>
                <a:srgbClr val="002060"/>
              </a:buClr>
              <a:buSzPct val="100000"/>
              <a:buFont typeface="Arial"/>
              <a:buNone/>
            </a:pPr>
            <a:r>
              <a:rPr lang="en-GB" dirty="0">
                <a:solidFill>
                  <a:srgbClr val="002060"/>
                </a:solidFill>
              </a:rPr>
              <a:t>Wright, P., 2021. Transforming mathematics classroom practice through participatory action research. </a:t>
            </a:r>
            <a:r>
              <a:rPr lang="en-GB" i="1" dirty="0">
                <a:solidFill>
                  <a:srgbClr val="002060"/>
                </a:solidFill>
              </a:rPr>
              <a:t>Journal of Mathematics Teacher Education</a:t>
            </a:r>
            <a:r>
              <a:rPr lang="en-GB" dirty="0">
                <a:solidFill>
                  <a:srgbClr val="002060"/>
                </a:solidFill>
              </a:rPr>
              <a:t>, 24(2), pp. 155-177. </a:t>
            </a:r>
            <a:br>
              <a:rPr lang="en-GB" dirty="0">
                <a:solidFill>
                  <a:srgbClr val="002060"/>
                </a:solidFill>
              </a:rPr>
            </a:br>
            <a:r>
              <a:rPr lang="en-GB" dirty="0">
                <a:solidFill>
                  <a:srgbClr val="002060"/>
                </a:solidFill>
                <a:hlinkClick r:id="rId3"/>
              </a:rPr>
              <a:t>Link to open access paper</a:t>
            </a:r>
            <a:endParaRPr dirty="0"/>
          </a:p>
          <a:p>
            <a:pPr marL="457200" lvl="0" indent="-457200" algn="l" rtl="0">
              <a:lnSpc>
                <a:spcPct val="100000"/>
              </a:lnSpc>
              <a:spcBef>
                <a:spcPts val="1744"/>
              </a:spcBef>
              <a:spcAft>
                <a:spcPts val="0"/>
              </a:spcAft>
              <a:buClr>
                <a:srgbClr val="002060"/>
              </a:buClr>
              <a:buSzPct val="100000"/>
              <a:buFont typeface="Arial"/>
              <a:buNone/>
            </a:pPr>
            <a:r>
              <a:rPr lang="en-GB" dirty="0">
                <a:solidFill>
                  <a:srgbClr val="002060"/>
                </a:solidFill>
              </a:rPr>
              <a:t>Wright, P., 2022. </a:t>
            </a:r>
            <a:r>
              <a:rPr lang="en-GB" i="1" dirty="0">
                <a:solidFill>
                  <a:srgbClr val="002060"/>
                </a:solidFill>
              </a:rPr>
              <a:t>Conceptualising and operationalising socio-mathematical agency</a:t>
            </a:r>
            <a:r>
              <a:rPr lang="en-GB" dirty="0">
                <a:solidFill>
                  <a:srgbClr val="002060"/>
                </a:solidFill>
              </a:rPr>
              <a:t>. Proceedings of the 12th Congress of the European Society for Research in Mathematics Education. Bolzano, Italy, CERME. </a:t>
            </a:r>
            <a:br>
              <a:rPr lang="en-GB" dirty="0">
                <a:solidFill>
                  <a:srgbClr val="002060"/>
                </a:solidFill>
              </a:rPr>
            </a:br>
            <a:r>
              <a:rPr lang="en-GB" dirty="0">
                <a:solidFill>
                  <a:srgbClr val="002060"/>
                </a:solidFill>
                <a:hlinkClick r:id="rId4"/>
              </a:rPr>
              <a:t>Link to open access paper</a:t>
            </a:r>
            <a:endParaRPr dirty="0"/>
          </a:p>
          <a:p>
            <a:pPr marL="457200" lvl="0" indent="-457200" algn="l" rtl="0">
              <a:lnSpc>
                <a:spcPct val="100000"/>
              </a:lnSpc>
              <a:spcBef>
                <a:spcPts val="1744"/>
              </a:spcBef>
              <a:spcAft>
                <a:spcPts val="0"/>
              </a:spcAft>
              <a:buClr>
                <a:srgbClr val="002060"/>
              </a:buClr>
              <a:buSzPct val="100000"/>
              <a:buFont typeface="Arial"/>
              <a:buNone/>
            </a:pPr>
            <a:r>
              <a:rPr lang="en-GB" dirty="0">
                <a:solidFill>
                  <a:srgbClr val="002060"/>
                </a:solidFill>
              </a:rPr>
              <a:t>Wright, P., Carvalho, T. &amp; </a:t>
            </a:r>
            <a:r>
              <a:rPr lang="en-GB" dirty="0" err="1">
                <a:solidFill>
                  <a:srgbClr val="002060"/>
                </a:solidFill>
              </a:rPr>
              <a:t>Fejzo</a:t>
            </a:r>
            <a:r>
              <a:rPr lang="en-GB" dirty="0">
                <a:solidFill>
                  <a:srgbClr val="002060"/>
                </a:solidFill>
              </a:rPr>
              <a:t>, A., 2022. Visible mathematics pedagogy: A model for transforming classroom practice. </a:t>
            </a:r>
            <a:r>
              <a:rPr lang="en-GB" i="1" dirty="0">
                <a:solidFill>
                  <a:srgbClr val="002060"/>
                </a:solidFill>
              </a:rPr>
              <a:t>Educational Action Research</a:t>
            </a:r>
            <a:r>
              <a:rPr lang="en-GB" dirty="0">
                <a:solidFill>
                  <a:srgbClr val="002060"/>
                </a:solidFill>
              </a:rPr>
              <a:t>, 30(2), pp. 168-191. </a:t>
            </a:r>
            <a:br>
              <a:rPr lang="en-GB" dirty="0">
                <a:solidFill>
                  <a:srgbClr val="002060"/>
                </a:solidFill>
              </a:rPr>
            </a:br>
            <a:r>
              <a:rPr lang="en-GB" dirty="0">
                <a:solidFill>
                  <a:srgbClr val="002060"/>
                </a:solidFill>
                <a:hlinkClick r:id="rId5"/>
              </a:rPr>
              <a:t>Link to open access pre-publication version of paper</a:t>
            </a:r>
            <a:endParaRPr dirty="0"/>
          </a:p>
          <a:p>
            <a:pPr marL="0" lvl="0" indent="0" algn="l" rtl="0">
              <a:lnSpc>
                <a:spcPct val="100000"/>
              </a:lnSpc>
              <a:spcBef>
                <a:spcPts val="1744"/>
              </a:spcBef>
              <a:spcAft>
                <a:spcPts val="0"/>
              </a:spcAft>
              <a:buClr>
                <a:schemeClr val="dk1"/>
              </a:buClr>
              <a:buSzPct val="100000"/>
              <a:buFont typeface="Arial"/>
              <a:buNone/>
            </a:pPr>
            <a:endParaRPr dirty="0">
              <a:solidFill>
                <a:srgbClr val="002060"/>
              </a:solidFill>
            </a:endParaRPr>
          </a:p>
        </p:txBody>
      </p:sp>
      <p:sp>
        <p:nvSpPr>
          <p:cNvPr id="151" name="Google Shape;151;p10"/>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References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TotalTime>
  <Words>1675</Words>
  <Application>Microsoft Office PowerPoint</Application>
  <PresentationFormat>On-screen Show (4:3)</PresentationFormat>
  <Paragraphs>69</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Presentation at PRiME Conference Panel Event  (3rd February 2024):  Primary Maths &amp; Social Justice (PMSJ) research project  Caroline Hilton (IOE, UCL's Faculty of Education &amp; Society) Joel Kelly (The Blue School, CofE) Pete Wright (University of Dundee)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at BSRLM Conference (4th March 2023):  Primary school teachers tackling social justice issues whilst teaching mathematics: Findings from the Primary Maths &amp; Social Justice (PMSJ) research project  Caroline Hilton (IOE, UCL's Faculty of Education &amp; Society) Joel Kelly (The Blue School, CofE) Pete Wright (University of Dundee)</dc:title>
  <dc:creator>Pete Wright</dc:creator>
  <cp:lastModifiedBy>Pete Wright (Staff)</cp:lastModifiedBy>
  <cp:revision>3</cp:revision>
  <dcterms:created xsi:type="dcterms:W3CDTF">2012-11-08T07:49:00Z</dcterms:created>
  <dcterms:modified xsi:type="dcterms:W3CDTF">2024-02-01T12:37:49Z</dcterms:modified>
</cp:coreProperties>
</file>