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2"/>
  </p:notesMasterIdLst>
  <p:sldIdLst>
    <p:sldId id="256" r:id="rId2"/>
    <p:sldId id="258" r:id="rId3"/>
    <p:sldId id="263" r:id="rId4"/>
    <p:sldId id="264" r:id="rId5"/>
    <p:sldId id="271" r:id="rId6"/>
    <p:sldId id="261" r:id="rId7"/>
    <p:sldId id="272" r:id="rId8"/>
    <p:sldId id="273" r:id="rId9"/>
    <p:sldId id="268" r:id="rId10"/>
    <p:sldId id="265" r:id="rId11"/>
  </p:sldIdLst>
  <p:sldSz cx="9144000" cy="6858000" type="screen4x3"/>
  <p:notesSz cx="9945688"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7" roundtripDataSignature="AMtx7mjISW8lgvfqjHb2uKjoADjnDdxe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AD8F34-8B29-4C33-A066-E574836CFDEB}" v="2" dt="2024-02-28T09:37:03.5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1240"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customschemas.google.com/relationships/presentationmetadata" Target="metadata"/><Relationship Id="rId2" Type="http://schemas.openxmlformats.org/officeDocument/2006/relationships/slide" Target="slides/slide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 Wright (Staff)" userId="b7ce7c8a-bb04-43ee-a74c-0b3ee141521b" providerId="ADAL" clId="{4DAD8F34-8B29-4C33-A066-E574836CFDEB}"/>
    <pc:docChg chg="undo custSel addSld delSld modSld">
      <pc:chgData name="Pete Wright (Staff)" userId="b7ce7c8a-bb04-43ee-a74c-0b3ee141521b" providerId="ADAL" clId="{4DAD8F34-8B29-4C33-A066-E574836CFDEB}" dt="2024-03-02T12:27:11.318" v="200" actId="20577"/>
      <pc:docMkLst>
        <pc:docMk/>
      </pc:docMkLst>
      <pc:sldChg chg="modSp mod">
        <pc:chgData name="Pete Wright (Staff)" userId="b7ce7c8a-bb04-43ee-a74c-0b3ee141521b" providerId="ADAL" clId="{4DAD8F34-8B29-4C33-A066-E574836CFDEB}" dt="2024-02-13T10:54:29.538" v="144" actId="14100"/>
        <pc:sldMkLst>
          <pc:docMk/>
          <pc:sldMk cId="0" sldId="256"/>
        </pc:sldMkLst>
        <pc:spChg chg="mod">
          <ac:chgData name="Pete Wright (Staff)" userId="b7ce7c8a-bb04-43ee-a74c-0b3ee141521b" providerId="ADAL" clId="{4DAD8F34-8B29-4C33-A066-E574836CFDEB}" dt="2024-02-13T10:54:29.538" v="144" actId="14100"/>
          <ac:spMkLst>
            <pc:docMk/>
            <pc:sldMk cId="0" sldId="256"/>
            <ac:spMk id="88" creationId="{00000000-0000-0000-0000-000000000000}"/>
          </ac:spMkLst>
        </pc:spChg>
      </pc:sldChg>
      <pc:sldChg chg="modSp mod">
        <pc:chgData name="Pete Wright (Staff)" userId="b7ce7c8a-bb04-43ee-a74c-0b3ee141521b" providerId="ADAL" clId="{4DAD8F34-8B29-4C33-A066-E574836CFDEB}" dt="2024-03-02T12:27:11.318" v="200" actId="20577"/>
        <pc:sldMkLst>
          <pc:docMk/>
          <pc:sldMk cId="4041646028" sldId="268"/>
        </pc:sldMkLst>
        <pc:spChg chg="mod">
          <ac:chgData name="Pete Wright (Staff)" userId="b7ce7c8a-bb04-43ee-a74c-0b3ee141521b" providerId="ADAL" clId="{4DAD8F34-8B29-4C33-A066-E574836CFDEB}" dt="2024-02-28T09:38:38.818" v="199" actId="20577"/>
          <ac:spMkLst>
            <pc:docMk/>
            <pc:sldMk cId="4041646028" sldId="268"/>
            <ac:spMk id="2" creationId="{4455BD03-2C2A-25A1-68A6-16FB4C0DCF6C}"/>
          </ac:spMkLst>
        </pc:spChg>
        <pc:spChg chg="mod">
          <ac:chgData name="Pete Wright (Staff)" userId="b7ce7c8a-bb04-43ee-a74c-0b3ee141521b" providerId="ADAL" clId="{4DAD8F34-8B29-4C33-A066-E574836CFDEB}" dt="2024-03-02T12:27:11.318" v="200" actId="20577"/>
          <ac:spMkLst>
            <pc:docMk/>
            <pc:sldMk cId="4041646028" sldId="268"/>
            <ac:spMk id="101" creationId="{00000000-0000-0000-0000-000000000000}"/>
          </ac:spMkLst>
        </pc:spChg>
      </pc:sldChg>
      <pc:sldChg chg="del">
        <pc:chgData name="Pete Wright (Staff)" userId="b7ce7c8a-bb04-43ee-a74c-0b3ee141521b" providerId="ADAL" clId="{4DAD8F34-8B29-4C33-A066-E574836CFDEB}" dt="2024-02-28T09:36:46.406" v="167" actId="2696"/>
        <pc:sldMkLst>
          <pc:docMk/>
          <pc:sldMk cId="0" sldId="269"/>
        </pc:sldMkLst>
      </pc:sldChg>
      <pc:sldChg chg="del">
        <pc:chgData name="Pete Wright (Staff)" userId="b7ce7c8a-bb04-43ee-a74c-0b3ee141521b" providerId="ADAL" clId="{4DAD8F34-8B29-4C33-A066-E574836CFDEB}" dt="2024-02-28T09:37:34.086" v="175" actId="2696"/>
        <pc:sldMkLst>
          <pc:docMk/>
          <pc:sldMk cId="0" sldId="270"/>
        </pc:sldMkLst>
      </pc:sldChg>
      <pc:sldChg chg="add">
        <pc:chgData name="Pete Wright (Staff)" userId="b7ce7c8a-bb04-43ee-a74c-0b3ee141521b" providerId="ADAL" clId="{4DAD8F34-8B29-4C33-A066-E574836CFDEB}" dt="2024-02-28T09:36:28.800" v="166"/>
        <pc:sldMkLst>
          <pc:docMk/>
          <pc:sldMk cId="0" sldId="272"/>
        </pc:sldMkLst>
      </pc:sldChg>
      <pc:sldChg chg="modSp add mod">
        <pc:chgData name="Pete Wright (Staff)" userId="b7ce7c8a-bb04-43ee-a74c-0b3ee141521b" providerId="ADAL" clId="{4DAD8F34-8B29-4C33-A066-E574836CFDEB}" dt="2024-02-28T09:37:11.759" v="174" actId="20577"/>
        <pc:sldMkLst>
          <pc:docMk/>
          <pc:sldMk cId="0" sldId="273"/>
        </pc:sldMkLst>
        <pc:spChg chg="mod">
          <ac:chgData name="Pete Wright (Staff)" userId="b7ce7c8a-bb04-43ee-a74c-0b3ee141521b" providerId="ADAL" clId="{4DAD8F34-8B29-4C33-A066-E574836CFDEB}" dt="2024-02-28T09:37:11.759" v="174" actId="20577"/>
          <ac:spMkLst>
            <pc:docMk/>
            <pc:sldMk cId="0" sldId="273"/>
            <ac:spMk id="12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4309798" cy="342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33588" y="1"/>
            <a:ext cx="4309798" cy="3429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998"/>
            <a:ext cx="4309798" cy="3429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86" name="Google Shape;86;p1: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8" name="Google Shape;98;p3: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 name="Google Shape;99;p3: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8: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3" name="Google Shape;133;p8: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 name="Google Shape;134;p8: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0" name="Google Shape;140;p9: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 name="Google Shape;141;p9: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2" name="Google Shape;112;p4: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 name="Google Shape;113;p4: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9" name="Google Shape;119;p5: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p5: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9" name="Google Shape;119;p6: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p6: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7</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7: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6" name="Google Shape;126;p7: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7" name="Google Shape;127;p7: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8</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8" name="Google Shape;98;p3: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 name="Google Shape;99;p3: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81714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0:notes"/>
          <p:cNvSpPr>
            <a:spLocks noGrp="1" noRot="1" noChangeAspect="1"/>
          </p:cNvSpPr>
          <p:nvPr>
            <p:ph type="sldImg" idx="2"/>
          </p:nvPr>
        </p:nvSpPr>
        <p:spPr>
          <a:xfrm>
            <a:off x="3257550" y="514350"/>
            <a:ext cx="3430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7" name="Google Shape;147;p10:notes"/>
          <p:cNvSpPr txBox="1">
            <a:spLocks noGrp="1"/>
          </p:cNvSpPr>
          <p:nvPr>
            <p:ph type="body" idx="1"/>
          </p:nvPr>
        </p:nvSpPr>
        <p:spPr>
          <a:xfrm>
            <a:off x="994569" y="3258101"/>
            <a:ext cx="795655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The reference lists for these papers can be used as a source for the theories we draw on.</a:t>
            </a:r>
            <a:endParaRPr/>
          </a:p>
        </p:txBody>
      </p:sp>
      <p:sp>
        <p:nvSpPr>
          <p:cNvPr id="148" name="Google Shape;148;p10:notes"/>
          <p:cNvSpPr txBox="1">
            <a:spLocks noGrp="1"/>
          </p:cNvSpPr>
          <p:nvPr>
            <p:ph type="sldNum" idx="12"/>
          </p:nvPr>
        </p:nvSpPr>
        <p:spPr>
          <a:xfrm>
            <a:off x="5633588" y="6513998"/>
            <a:ext cx="4309798"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1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1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 name="Google Shape;67;p21"/>
          <p:cNvSpPr>
            <a:spLocks noGrp="1"/>
          </p:cNvSpPr>
          <p:nvPr>
            <p:ph type="pic" idx="2"/>
          </p:nvPr>
        </p:nvSpPr>
        <p:spPr>
          <a:xfrm>
            <a:off x="1792288" y="612775"/>
            <a:ext cx="5486400" cy="4114800"/>
          </a:xfrm>
          <a:prstGeom prst="rect">
            <a:avLst/>
          </a:prstGeom>
          <a:noFill/>
          <a:ln>
            <a:noFill/>
          </a:ln>
        </p:spPr>
      </p:sp>
      <p:sp>
        <p:nvSpPr>
          <p:cNvPr id="68" name="Google Shape;68;p2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erme.site/cerme-proceedings-serie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mathsocialjustice.org/research/"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007/s10857-019-09452-1"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chrome-extension://efaidnbmnnnibpcajpcglclefindmkaj/https:/visiblemathspedagogy.files.wordpress.com/2023/01/wrightcarvalhofejzo-2020-visible-mathematics-pedagogy.pdf" TargetMode="External"/><Relationship Id="rId4" Type="http://schemas.openxmlformats.org/officeDocument/2006/relationships/hyperlink" Target="https://hal.science/CERME12/hal-03747841v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395288" y="620713"/>
            <a:ext cx="8353425" cy="4564030"/>
          </a:xfrm>
          <a:prstGeom prst="rect">
            <a:avLst/>
          </a:prstGeom>
          <a:solidFill>
            <a:srgbClr val="EFFFFF">
              <a:alpha val="49411"/>
            </a:srgbClr>
          </a:solid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sz="2800" b="1" dirty="0">
                <a:solidFill>
                  <a:srgbClr val="002060"/>
                </a:solidFill>
              </a:rPr>
              <a:t>Presentation at BSRLM Conference (2</a:t>
            </a:r>
            <a:r>
              <a:rPr lang="en-GB" sz="2800" b="1" baseline="30000" dirty="0">
                <a:solidFill>
                  <a:srgbClr val="002060"/>
                </a:solidFill>
              </a:rPr>
              <a:t>nd</a:t>
            </a:r>
            <a:r>
              <a:rPr lang="en-GB" sz="2800" b="1" dirty="0">
                <a:solidFill>
                  <a:srgbClr val="002060"/>
                </a:solidFill>
              </a:rPr>
              <a:t> March 2024):</a:t>
            </a:r>
            <a:br>
              <a:rPr lang="en-GB" sz="2800" b="1" dirty="0">
                <a:solidFill>
                  <a:srgbClr val="002060"/>
                </a:solidFill>
              </a:rPr>
            </a:br>
            <a:br>
              <a:rPr lang="en-GB" sz="1800" b="1" i="1" dirty="0">
                <a:solidFill>
                  <a:srgbClr val="002060"/>
                </a:solidFill>
              </a:rPr>
            </a:br>
            <a:r>
              <a:rPr lang="en-GB" sz="2800" i="1" dirty="0">
                <a:solidFill>
                  <a:srgbClr val="002060"/>
                </a:solidFill>
              </a:rPr>
              <a:t>Primary school teachers tackling social justice issues through teaching mathematics</a:t>
            </a:r>
            <a:br>
              <a:rPr lang="en-GB" sz="2800" i="1" dirty="0">
                <a:solidFill>
                  <a:srgbClr val="002060"/>
                </a:solidFill>
              </a:rPr>
            </a:br>
            <a:br>
              <a:rPr lang="en-GB" sz="1800" i="1" dirty="0">
                <a:solidFill>
                  <a:srgbClr val="002060"/>
                </a:solidFill>
              </a:rPr>
            </a:br>
            <a:r>
              <a:rPr lang="en-GB" sz="2400" dirty="0">
                <a:solidFill>
                  <a:srgbClr val="002060"/>
                </a:solidFill>
              </a:rPr>
              <a:t>Caroline Hilton (IOE, UCL's Faculty of Education &amp; Society)</a:t>
            </a:r>
            <a:br>
              <a:rPr lang="en-GB" sz="2400" dirty="0">
                <a:solidFill>
                  <a:srgbClr val="002060"/>
                </a:solidFill>
              </a:rPr>
            </a:br>
            <a:r>
              <a:rPr lang="en-GB" sz="2400" dirty="0">
                <a:solidFill>
                  <a:srgbClr val="002060"/>
                </a:solidFill>
              </a:rPr>
              <a:t>Joel Kelly (The Blue School, CofE)</a:t>
            </a:r>
            <a:br>
              <a:rPr lang="en-GB" sz="2400" dirty="0">
                <a:solidFill>
                  <a:srgbClr val="002060"/>
                </a:solidFill>
              </a:rPr>
            </a:br>
            <a:r>
              <a:rPr lang="en-GB" sz="2400" dirty="0">
                <a:solidFill>
                  <a:srgbClr val="002060"/>
                </a:solidFill>
              </a:rPr>
              <a:t>Pete Wright (University of Dundee)</a:t>
            </a:r>
            <a:br>
              <a:rPr lang="en-GB" sz="2400" dirty="0">
                <a:solidFill>
                  <a:srgbClr val="002060"/>
                </a:solidFill>
              </a:rPr>
            </a:br>
            <a:br>
              <a:rPr lang="en-GB" sz="1800" dirty="0">
                <a:solidFill>
                  <a:srgbClr val="002060"/>
                </a:solidFill>
              </a:rPr>
            </a:br>
            <a:r>
              <a:rPr lang="en-GB" sz="2400" dirty="0">
                <a:solidFill>
                  <a:srgbClr val="002060"/>
                </a:solidFill>
              </a:rPr>
              <a:t>Note this presentation is similar to that made at the </a:t>
            </a:r>
            <a:br>
              <a:rPr lang="en-GB" sz="2400" dirty="0">
                <a:solidFill>
                  <a:srgbClr val="002060"/>
                </a:solidFill>
              </a:rPr>
            </a:br>
            <a:r>
              <a:rPr lang="en-GB" sz="2400" dirty="0" err="1">
                <a:solidFill>
                  <a:srgbClr val="002060"/>
                </a:solidFill>
              </a:rPr>
              <a:t>PRiME</a:t>
            </a:r>
            <a:r>
              <a:rPr lang="en-GB" sz="2400" dirty="0">
                <a:solidFill>
                  <a:srgbClr val="002060"/>
                </a:solidFill>
              </a:rPr>
              <a:t> Conference Panel Event on 3rd February 2024 </a:t>
            </a:r>
            <a:br>
              <a:rPr lang="en-GB" sz="2400" dirty="0">
                <a:solidFill>
                  <a:srgbClr val="002060"/>
                </a:solidFill>
              </a:rPr>
            </a:br>
            <a:r>
              <a:rPr lang="en-GB" sz="2400" dirty="0">
                <a:solidFill>
                  <a:srgbClr val="002060"/>
                </a:solidFill>
              </a:rPr>
              <a:t>(see www.mathsocialjustice.org/research)</a:t>
            </a:r>
            <a:endParaRPr sz="2800" i="1"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a:spLocks noGrp="1"/>
          </p:cNvSpPr>
          <p:nvPr>
            <p:ph type="body" idx="1"/>
          </p:nvPr>
        </p:nvSpPr>
        <p:spPr>
          <a:xfrm>
            <a:off x="495300" y="1371599"/>
            <a:ext cx="8229895" cy="5096935"/>
          </a:xfrm>
          <a:prstGeom prst="rect">
            <a:avLst/>
          </a:prstGeom>
          <a:solidFill>
            <a:srgbClr val="FFFFFF">
              <a:alpha val="49411"/>
            </a:srgbClr>
          </a:solidFill>
          <a:ln>
            <a:noFill/>
          </a:ln>
        </p:spPr>
        <p:txBody>
          <a:bodyPr spcFirstLastPara="1" wrap="square" lIns="91425" tIns="45700" rIns="91425" bIns="45700" anchor="t" anchorCtr="0">
            <a:normAutofit fontScale="47500" lnSpcReduction="20000"/>
          </a:bodyPr>
          <a:lstStyle/>
          <a:p>
            <a:pPr marL="57150" lvl="0" indent="0" algn="l" rtl="0">
              <a:lnSpc>
                <a:spcPct val="100000"/>
              </a:lnSpc>
              <a:spcBef>
                <a:spcPts val="0"/>
              </a:spcBef>
              <a:spcAft>
                <a:spcPts val="0"/>
              </a:spcAft>
              <a:buClr>
                <a:srgbClr val="002060"/>
              </a:buClr>
              <a:buSzPct val="100000"/>
              <a:buFont typeface="Arial"/>
              <a:buNone/>
            </a:pPr>
            <a:r>
              <a:rPr lang="en-GB" sz="4200" b="1" dirty="0">
                <a:solidFill>
                  <a:srgbClr val="002060"/>
                </a:solidFill>
              </a:rPr>
              <a:t>Research questions:</a:t>
            </a:r>
            <a:endParaRPr sz="4200" dirty="0"/>
          </a:p>
          <a:p>
            <a:pPr marL="514350" lvl="0" indent="-457200" algn="l" rtl="0">
              <a:lnSpc>
                <a:spcPct val="100000"/>
              </a:lnSpc>
              <a:spcBef>
                <a:spcPts val="476"/>
              </a:spcBef>
              <a:spcAft>
                <a:spcPts val="0"/>
              </a:spcAft>
              <a:buClr>
                <a:srgbClr val="002060"/>
              </a:buClr>
              <a:buSzPct val="100000"/>
              <a:buChar char="•"/>
            </a:pPr>
            <a:r>
              <a:rPr lang="en-GB" sz="4200" i="1" dirty="0">
                <a:solidFill>
                  <a:srgbClr val="002060"/>
                </a:solidFill>
              </a:rPr>
              <a:t>How can primary school teachers maintain and build upon their interest in addressing social justice issues through the teaching of mathematics?</a:t>
            </a:r>
            <a:endParaRPr sz="4200" dirty="0"/>
          </a:p>
          <a:p>
            <a:pPr marL="514350" lvl="0" indent="-457200" algn="l" rtl="0">
              <a:lnSpc>
                <a:spcPct val="100000"/>
              </a:lnSpc>
              <a:spcBef>
                <a:spcPts val="476"/>
              </a:spcBef>
              <a:spcAft>
                <a:spcPts val="0"/>
              </a:spcAft>
              <a:buClr>
                <a:srgbClr val="002060"/>
              </a:buClr>
              <a:buSzPct val="100000"/>
              <a:buChar char="•"/>
            </a:pPr>
            <a:r>
              <a:rPr lang="en-GB" sz="4200" i="1" dirty="0">
                <a:solidFill>
                  <a:srgbClr val="002060"/>
                </a:solidFill>
              </a:rPr>
              <a:t>How can primary school teachers help students develop their ‘socio-mathematical agency’, i.e. critical understanding of mathematics and collective mathematical agency? </a:t>
            </a:r>
            <a:r>
              <a:rPr lang="en-GB" sz="4200" dirty="0">
                <a:solidFill>
                  <a:srgbClr val="002060"/>
                </a:solidFill>
              </a:rPr>
              <a:t>(Wright, 2022)</a:t>
            </a:r>
            <a:endParaRPr sz="4200" dirty="0"/>
          </a:p>
          <a:p>
            <a:pPr marL="57150" lvl="0" indent="0" algn="l" rtl="0">
              <a:lnSpc>
                <a:spcPct val="100000"/>
              </a:lnSpc>
              <a:spcBef>
                <a:spcPts val="1200"/>
              </a:spcBef>
              <a:spcAft>
                <a:spcPts val="0"/>
              </a:spcAft>
              <a:buClr>
                <a:srgbClr val="002060"/>
              </a:buClr>
              <a:buSzPct val="100000"/>
              <a:buFont typeface="Arial"/>
              <a:buNone/>
            </a:pPr>
            <a:r>
              <a:rPr lang="en-GB" sz="4200" b="1" dirty="0">
                <a:solidFill>
                  <a:srgbClr val="002060"/>
                </a:solidFill>
              </a:rPr>
              <a:t>Methodology/methods:</a:t>
            </a:r>
            <a:endParaRPr sz="4200" dirty="0"/>
          </a:p>
          <a:p>
            <a:pPr marL="514350" lvl="0" indent="-457200" algn="l" rtl="0">
              <a:lnSpc>
                <a:spcPct val="100000"/>
              </a:lnSpc>
              <a:spcBef>
                <a:spcPts val="476"/>
              </a:spcBef>
              <a:spcAft>
                <a:spcPts val="0"/>
              </a:spcAft>
              <a:buClr>
                <a:srgbClr val="002060"/>
              </a:buClr>
              <a:buSzPct val="100000"/>
              <a:buChar char="•"/>
            </a:pPr>
            <a:r>
              <a:rPr lang="en-GB" sz="4200" dirty="0">
                <a:solidFill>
                  <a:srgbClr val="002060"/>
                </a:solidFill>
              </a:rPr>
              <a:t>Adopted a model of participatory action research aimed at building and maintaining teachers’ agency/self-efficacy in developing practice </a:t>
            </a:r>
            <a:br>
              <a:rPr lang="en-GB" sz="4200" dirty="0">
                <a:solidFill>
                  <a:srgbClr val="002060"/>
                </a:solidFill>
              </a:rPr>
            </a:br>
            <a:r>
              <a:rPr lang="en-GB" sz="4200" dirty="0">
                <a:solidFill>
                  <a:srgbClr val="002060"/>
                </a:solidFill>
              </a:rPr>
              <a:t>(Wright, 2021; Wright, et al., 2022).</a:t>
            </a:r>
            <a:endParaRPr sz="4200" dirty="0"/>
          </a:p>
          <a:p>
            <a:pPr marL="514350" lvl="0" indent="-457200" algn="l" rtl="0">
              <a:lnSpc>
                <a:spcPct val="100000"/>
              </a:lnSpc>
              <a:spcBef>
                <a:spcPts val="476"/>
              </a:spcBef>
              <a:spcAft>
                <a:spcPts val="0"/>
              </a:spcAft>
              <a:buClr>
                <a:srgbClr val="002060"/>
              </a:buClr>
              <a:buSzPct val="100000"/>
              <a:buChar char="•"/>
            </a:pPr>
            <a:r>
              <a:rPr lang="en-GB" sz="4200" dirty="0">
                <a:solidFill>
                  <a:srgbClr val="002060"/>
                </a:solidFill>
              </a:rPr>
              <a:t>Established research team: 3 lead researchers, 6 teacher researchers (TRs) in 2 London primary schools between Nov 2021 and Jul 2022.</a:t>
            </a:r>
            <a:endParaRPr sz="4200" dirty="0"/>
          </a:p>
          <a:p>
            <a:pPr marL="514350" lvl="0" indent="-457200" algn="l" rtl="0">
              <a:lnSpc>
                <a:spcPct val="100000"/>
              </a:lnSpc>
              <a:spcBef>
                <a:spcPts val="476"/>
              </a:spcBef>
              <a:spcAft>
                <a:spcPts val="0"/>
              </a:spcAft>
              <a:buClr>
                <a:srgbClr val="002060"/>
              </a:buClr>
              <a:buSzPct val="100000"/>
              <a:buChar char="•"/>
            </a:pPr>
            <a:r>
              <a:rPr lang="en-GB" sz="4200" dirty="0">
                <a:solidFill>
                  <a:srgbClr val="002060"/>
                </a:solidFill>
              </a:rPr>
              <a:t>Series of research team meetings which focused on: discussing theory, agreeing research design; planning/evaluating two research lesson.</a:t>
            </a:r>
          </a:p>
          <a:p>
            <a:pPr marL="514350" lvl="0" indent="-457200" algn="l" rtl="0">
              <a:lnSpc>
                <a:spcPct val="100000"/>
              </a:lnSpc>
              <a:spcBef>
                <a:spcPts val="476"/>
              </a:spcBef>
              <a:spcAft>
                <a:spcPts val="0"/>
              </a:spcAft>
              <a:buClr>
                <a:srgbClr val="002060"/>
              </a:buClr>
              <a:buSzPct val="100000"/>
              <a:buChar char="•"/>
            </a:pPr>
            <a:r>
              <a:rPr lang="en-GB" sz="4200" dirty="0">
                <a:solidFill>
                  <a:srgbClr val="002060"/>
                </a:solidFill>
              </a:rPr>
              <a:t>Classroom activities included: using counters to vote for options; allocating time fairly; collecting/presenting data around ULEZ charges.</a:t>
            </a:r>
            <a:endParaRPr sz="4200" dirty="0"/>
          </a:p>
          <a:p>
            <a:pPr marL="514350" lvl="0" indent="-457200" algn="l" rtl="0">
              <a:lnSpc>
                <a:spcPct val="100000"/>
              </a:lnSpc>
              <a:spcBef>
                <a:spcPts val="476"/>
              </a:spcBef>
              <a:spcAft>
                <a:spcPts val="0"/>
              </a:spcAft>
              <a:buClr>
                <a:srgbClr val="002060"/>
              </a:buClr>
              <a:buSzPct val="100000"/>
              <a:buChar char="•"/>
            </a:pPr>
            <a:r>
              <a:rPr lang="en-GB" sz="4200" dirty="0">
                <a:solidFill>
                  <a:srgbClr val="002060"/>
                </a:solidFill>
              </a:rPr>
              <a:t>Interviews with TRs near start/end of project – thematic analysis of data.</a:t>
            </a:r>
            <a:endParaRPr sz="4200" dirty="0"/>
          </a:p>
          <a:p>
            <a:pPr marL="514350" lvl="0" indent="-306070" algn="l" rtl="0">
              <a:lnSpc>
                <a:spcPct val="100000"/>
              </a:lnSpc>
              <a:spcBef>
                <a:spcPts val="476"/>
              </a:spcBef>
              <a:spcAft>
                <a:spcPts val="0"/>
              </a:spcAft>
              <a:buClr>
                <a:schemeClr val="dk1"/>
              </a:buClr>
              <a:buSzPct val="100000"/>
              <a:buNone/>
            </a:pPr>
            <a:endParaRPr sz="3400" dirty="0">
              <a:solidFill>
                <a:srgbClr val="002060"/>
              </a:solidFill>
            </a:endParaRPr>
          </a:p>
        </p:txBody>
      </p:sp>
      <p:sp>
        <p:nvSpPr>
          <p:cNvPr id="102" name="Google Shape;102;p3"/>
          <p:cNvSpPr txBox="1"/>
          <p:nvPr/>
        </p:nvSpPr>
        <p:spPr>
          <a:xfrm>
            <a:off x="418805" y="290546"/>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Brief overview of the project</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8"/>
          <p:cNvSpPr txBox="1">
            <a:spLocks noGrp="1"/>
          </p:cNvSpPr>
          <p:nvPr>
            <p:ph type="body" idx="1"/>
          </p:nvPr>
        </p:nvSpPr>
        <p:spPr>
          <a:xfrm>
            <a:off x="495300" y="1412875"/>
            <a:ext cx="8153400" cy="4968875"/>
          </a:xfrm>
          <a:prstGeom prst="rect">
            <a:avLst/>
          </a:prstGeom>
          <a:solidFill>
            <a:srgbClr val="FFFFFF">
              <a:alpha val="49411"/>
            </a:srgbClr>
          </a:solidFill>
          <a:ln>
            <a:noFill/>
          </a:ln>
        </p:spPr>
        <p:txBody>
          <a:bodyPr spcFirstLastPara="1" wrap="square" lIns="91425" tIns="45700" rIns="91425" bIns="45700" anchor="t" anchorCtr="0">
            <a:normAutofit fontScale="77500" lnSpcReduction="20000"/>
          </a:bodyPr>
          <a:lstStyle/>
          <a:p>
            <a:pPr marL="0" lvl="0" indent="0" algn="l" rtl="0">
              <a:lnSpc>
                <a:spcPct val="100000"/>
              </a:lnSpc>
              <a:spcBef>
                <a:spcPts val="0"/>
              </a:spcBef>
              <a:spcAft>
                <a:spcPts val="0"/>
              </a:spcAft>
              <a:buClr>
                <a:srgbClr val="002060"/>
              </a:buClr>
              <a:buSzPct val="100000"/>
              <a:buFont typeface="Arial"/>
              <a:buNone/>
            </a:pPr>
            <a:r>
              <a:rPr lang="en-GB" sz="3400" i="1" dirty="0">
                <a:solidFill>
                  <a:srgbClr val="002060"/>
                </a:solidFill>
              </a:rPr>
              <a:t>Students growing ‘socio-mathematical agency’.</a:t>
            </a:r>
            <a:endParaRPr dirty="0"/>
          </a:p>
          <a:p>
            <a:pPr marL="342900" lvl="0" indent="-342900" algn="l" rtl="0">
              <a:lnSpc>
                <a:spcPct val="100000"/>
              </a:lnSpc>
              <a:spcBef>
                <a:spcPts val="555"/>
              </a:spcBef>
              <a:spcAft>
                <a:spcPts val="0"/>
              </a:spcAft>
              <a:buClr>
                <a:srgbClr val="002060"/>
              </a:buClr>
              <a:buSzPct val="100000"/>
              <a:buChar char="•"/>
            </a:pPr>
            <a:r>
              <a:rPr lang="en-GB" sz="3100" dirty="0">
                <a:solidFill>
                  <a:srgbClr val="002060"/>
                </a:solidFill>
              </a:rPr>
              <a:t>The TRs described students’ growing appreciation of how mathematics can be relevant/applicable to their real-life experiences, leading to higher levels of engagement.</a:t>
            </a:r>
          </a:p>
          <a:p>
            <a:pPr marL="342900" lvl="0" indent="-342900" algn="l" rtl="0">
              <a:lnSpc>
                <a:spcPct val="100000"/>
              </a:lnSpc>
              <a:spcBef>
                <a:spcPts val="555"/>
              </a:spcBef>
              <a:spcAft>
                <a:spcPts val="0"/>
              </a:spcAft>
              <a:buClr>
                <a:srgbClr val="002060"/>
              </a:buClr>
              <a:buSzPct val="100000"/>
              <a:buChar char="•"/>
            </a:pPr>
            <a:r>
              <a:rPr lang="en-GB" sz="3100" dirty="0">
                <a:solidFill>
                  <a:srgbClr val="002060"/>
                </a:solidFill>
              </a:rPr>
              <a:t>The TRs were impressed with how well students embraced the opportunity to use mathematics to solve real-world problems relating to social justice. </a:t>
            </a:r>
            <a:endParaRPr sz="3100" dirty="0"/>
          </a:p>
          <a:p>
            <a:pPr marL="342900" lvl="0" indent="-342900" algn="l" rtl="0">
              <a:lnSpc>
                <a:spcPct val="100000"/>
              </a:lnSpc>
              <a:spcBef>
                <a:spcPts val="555"/>
              </a:spcBef>
              <a:spcAft>
                <a:spcPts val="0"/>
              </a:spcAft>
              <a:buClr>
                <a:srgbClr val="002060"/>
              </a:buClr>
              <a:buSzPct val="100000"/>
              <a:buChar char="•"/>
            </a:pPr>
            <a:r>
              <a:rPr lang="en-GB" sz="3100" dirty="0">
                <a:solidFill>
                  <a:srgbClr val="002060"/>
                </a:solidFill>
              </a:rPr>
              <a:t>The TRs reported on how students became increasingly able to use mathematics to strengthen their arguments for change and became more appreciative of the power of mathematics in presenting an argument.</a:t>
            </a:r>
          </a:p>
          <a:p>
            <a:pPr marL="342900" lvl="0" indent="-342900" algn="l" rtl="0">
              <a:lnSpc>
                <a:spcPct val="100000"/>
              </a:lnSpc>
              <a:spcBef>
                <a:spcPts val="555"/>
              </a:spcBef>
              <a:spcAft>
                <a:spcPts val="0"/>
              </a:spcAft>
              <a:buClr>
                <a:srgbClr val="002060"/>
              </a:buClr>
              <a:buSzPct val="100000"/>
              <a:buChar char="•"/>
            </a:pPr>
            <a:r>
              <a:rPr lang="en-GB" sz="3100" dirty="0">
                <a:solidFill>
                  <a:srgbClr val="002060"/>
                </a:solidFill>
              </a:rPr>
              <a:t>The TRs described students’ enthusiasm in working collaboratively on problem-solving mathematical tasks</a:t>
            </a:r>
            <a:r>
              <a:rPr lang="en-GB" sz="3100" b="1" dirty="0">
                <a:solidFill>
                  <a:srgbClr val="002060"/>
                </a:solidFill>
              </a:rPr>
              <a:t>,</a:t>
            </a:r>
            <a:r>
              <a:rPr lang="en-GB" sz="3100" dirty="0">
                <a:solidFill>
                  <a:srgbClr val="002060"/>
                </a:solidFill>
              </a:rPr>
              <a:t> including engaging in passionate discussions with others, during activities tried out in research lessons.</a:t>
            </a:r>
            <a:endParaRPr lang="en-GB" sz="3100" dirty="0"/>
          </a:p>
          <a:p>
            <a:pPr marL="342900" lvl="0" indent="-342900" algn="l" rtl="0">
              <a:lnSpc>
                <a:spcPct val="100000"/>
              </a:lnSpc>
              <a:spcBef>
                <a:spcPts val="555"/>
              </a:spcBef>
              <a:spcAft>
                <a:spcPts val="0"/>
              </a:spcAft>
              <a:buClr>
                <a:srgbClr val="002060"/>
              </a:buClr>
              <a:buSzPct val="100000"/>
              <a:buChar char="•"/>
            </a:pPr>
            <a:endParaRPr dirty="0"/>
          </a:p>
        </p:txBody>
      </p:sp>
      <p:sp>
        <p:nvSpPr>
          <p:cNvPr id="137" name="Google Shape;137;p8"/>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Selected finding 1 </a:t>
            </a:r>
            <a:r>
              <a:rPr lang="en-GB" sz="2400" b="1" i="0" u="none" strike="noStrike" cap="none" dirty="0">
                <a:solidFill>
                  <a:srgbClr val="002060"/>
                </a:solidFill>
                <a:latin typeface="Calibri"/>
                <a:ea typeface="Calibri"/>
                <a:cs typeface="Calibri"/>
                <a:sym typeface="Calibri"/>
              </a:rPr>
              <a:t>(see Wright, Hilton &amp; Kelly, 2023)</a:t>
            </a:r>
            <a:endParaRPr sz="2400" b="0" i="0" u="none" strike="noStrike" cap="none" dirty="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9"/>
          <p:cNvSpPr txBox="1">
            <a:spLocks noGrp="1"/>
          </p:cNvSpPr>
          <p:nvPr>
            <p:ph type="body" idx="1"/>
          </p:nvPr>
        </p:nvSpPr>
        <p:spPr>
          <a:xfrm>
            <a:off x="523875" y="1412874"/>
            <a:ext cx="8080375" cy="5267325"/>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2060"/>
              </a:buClr>
              <a:buSzPts val="2000"/>
              <a:buFont typeface="Arial"/>
              <a:buNone/>
            </a:pPr>
            <a:r>
              <a:rPr lang="en-GB" sz="2000" i="1" dirty="0">
                <a:solidFill>
                  <a:srgbClr val="002060"/>
                </a:solidFill>
              </a:rPr>
              <a:t>So, we saw that, when they went off doing their independent task … the children had a </a:t>
            </a:r>
            <a:r>
              <a:rPr lang="en-GB" sz="2000" b="1" i="1" dirty="0">
                <a:solidFill>
                  <a:srgbClr val="002060"/>
                </a:solidFill>
              </a:rPr>
              <a:t>better overview at the end </a:t>
            </a:r>
            <a:r>
              <a:rPr lang="en-GB" sz="2000" i="1" dirty="0">
                <a:solidFill>
                  <a:srgbClr val="002060"/>
                </a:solidFill>
              </a:rPr>
              <a:t>and were able to feedback during the plenary, and </a:t>
            </a:r>
            <a:r>
              <a:rPr lang="en-GB" sz="2000" b="1" i="1" dirty="0">
                <a:solidFill>
                  <a:srgbClr val="002060"/>
                </a:solidFill>
              </a:rPr>
              <a:t>actually give answers that had reasoning behind them</a:t>
            </a:r>
            <a:r>
              <a:rPr lang="en-GB" sz="2000" i="1" dirty="0">
                <a:solidFill>
                  <a:srgbClr val="002060"/>
                </a:solidFill>
              </a:rPr>
              <a:t>, rather than just: “This is the answer and that's it.” … the children have </a:t>
            </a:r>
            <a:r>
              <a:rPr lang="en-GB" sz="2000" b="1" i="1" dirty="0">
                <a:solidFill>
                  <a:srgbClr val="002060"/>
                </a:solidFill>
              </a:rPr>
              <a:t>more to say about social justice</a:t>
            </a:r>
            <a:r>
              <a:rPr lang="en-GB" sz="2000" i="1" dirty="0">
                <a:solidFill>
                  <a:srgbClr val="002060"/>
                </a:solidFill>
              </a:rPr>
              <a:t>, or fairness, equality, </a:t>
            </a:r>
            <a:r>
              <a:rPr lang="en-GB" sz="2000" b="1" i="1" dirty="0">
                <a:solidFill>
                  <a:srgbClr val="002060"/>
                </a:solidFill>
              </a:rPr>
              <a:t>doing the maths</a:t>
            </a:r>
            <a:r>
              <a:rPr lang="en-GB" sz="2000" i="1" dirty="0">
                <a:solidFill>
                  <a:srgbClr val="002060"/>
                </a:solidFill>
              </a:rPr>
              <a:t>, where it made an </a:t>
            </a:r>
            <a:r>
              <a:rPr lang="en-GB" sz="2000" b="1" i="1" dirty="0">
                <a:solidFill>
                  <a:srgbClr val="002060"/>
                </a:solidFill>
              </a:rPr>
              <a:t>impact on their own lives </a:t>
            </a:r>
            <a:r>
              <a:rPr lang="en-GB" sz="2000" i="1" dirty="0">
                <a:solidFill>
                  <a:srgbClr val="002060"/>
                </a:solidFill>
              </a:rPr>
              <a:t>… </a:t>
            </a:r>
            <a:r>
              <a:rPr lang="en-GB" sz="2000" dirty="0">
                <a:solidFill>
                  <a:srgbClr val="002060"/>
                </a:solidFill>
              </a:rPr>
              <a:t>(Emma, Year 1 teacher, Meeting 5)</a:t>
            </a:r>
            <a:endParaRPr dirty="0"/>
          </a:p>
          <a:p>
            <a:pPr marL="0" lvl="0" indent="0" algn="l" rtl="0">
              <a:lnSpc>
                <a:spcPct val="100000"/>
              </a:lnSpc>
              <a:spcBef>
                <a:spcPts val="1000"/>
              </a:spcBef>
              <a:spcAft>
                <a:spcPts val="0"/>
              </a:spcAft>
              <a:buClr>
                <a:srgbClr val="002060"/>
              </a:buClr>
              <a:buSzPts val="2000"/>
              <a:buFont typeface="Arial"/>
              <a:buNone/>
            </a:pPr>
            <a:r>
              <a:rPr lang="en-GB" sz="2000" i="1" dirty="0">
                <a:solidFill>
                  <a:srgbClr val="002060"/>
                </a:solidFill>
              </a:rPr>
              <a:t>I think it's had a really </a:t>
            </a:r>
            <a:r>
              <a:rPr lang="en-GB" sz="2000" b="1" i="1" dirty="0">
                <a:solidFill>
                  <a:srgbClr val="002060"/>
                </a:solidFill>
              </a:rPr>
              <a:t>positive impact on the students and in how their understanding of mathematics </a:t>
            </a:r>
            <a:r>
              <a:rPr lang="en-GB" sz="2000" i="1" dirty="0">
                <a:solidFill>
                  <a:srgbClr val="002060"/>
                </a:solidFill>
              </a:rPr>
              <a:t>and the </a:t>
            </a:r>
            <a:r>
              <a:rPr lang="en-GB" sz="2000" b="1" i="1" dirty="0">
                <a:solidFill>
                  <a:srgbClr val="002060"/>
                </a:solidFill>
              </a:rPr>
              <a:t>importance of mathematics</a:t>
            </a:r>
            <a:r>
              <a:rPr lang="en-GB" sz="2000" i="1" dirty="0">
                <a:solidFill>
                  <a:srgbClr val="002060"/>
                </a:solidFill>
              </a:rPr>
              <a:t>, not just in the context of a maths lesson, but </a:t>
            </a:r>
            <a:r>
              <a:rPr lang="en-GB" sz="2000" b="1" i="1" dirty="0">
                <a:solidFill>
                  <a:srgbClr val="002060"/>
                </a:solidFill>
              </a:rPr>
              <a:t>in the wider world</a:t>
            </a:r>
            <a:r>
              <a:rPr lang="en-GB" sz="2000" i="1" dirty="0">
                <a:solidFill>
                  <a:srgbClr val="002060"/>
                </a:solidFill>
              </a:rPr>
              <a:t>. </a:t>
            </a:r>
            <a:r>
              <a:rPr lang="en-GB" sz="2000" dirty="0">
                <a:solidFill>
                  <a:srgbClr val="002060"/>
                </a:solidFill>
              </a:rPr>
              <a:t>(Aidan, Year 2 teacher, Interview 2)</a:t>
            </a:r>
          </a:p>
          <a:p>
            <a:pPr marL="0" lvl="0" indent="0" algn="l" rtl="0">
              <a:lnSpc>
                <a:spcPct val="100000"/>
              </a:lnSpc>
              <a:spcBef>
                <a:spcPts val="1000"/>
              </a:spcBef>
              <a:spcAft>
                <a:spcPts val="0"/>
              </a:spcAft>
              <a:buClr>
                <a:srgbClr val="002060"/>
              </a:buClr>
              <a:buSzPts val="2000"/>
              <a:buFont typeface="Arial"/>
              <a:buNone/>
            </a:pPr>
            <a:r>
              <a:rPr lang="en-GB" sz="2000" i="1" dirty="0">
                <a:solidFill>
                  <a:srgbClr val="002060"/>
                </a:solidFill>
              </a:rPr>
              <a:t>… there was some </a:t>
            </a:r>
            <a:r>
              <a:rPr lang="en-GB" sz="2000" b="1" i="1" dirty="0">
                <a:solidFill>
                  <a:srgbClr val="002060"/>
                </a:solidFill>
              </a:rPr>
              <a:t>really passionate debate </a:t>
            </a:r>
            <a:r>
              <a:rPr lang="en-GB" sz="2000" i="1" dirty="0">
                <a:solidFill>
                  <a:srgbClr val="002060"/>
                </a:solidFill>
              </a:rPr>
              <a:t>and lots of </a:t>
            </a:r>
            <a:r>
              <a:rPr lang="en-GB" sz="2000" b="1" i="1" dirty="0">
                <a:solidFill>
                  <a:srgbClr val="002060"/>
                </a:solidFill>
              </a:rPr>
              <a:t>really good, sensible kind of comments and examples </a:t>
            </a:r>
            <a:r>
              <a:rPr lang="en-GB" sz="2000" i="1" dirty="0">
                <a:solidFill>
                  <a:srgbClr val="002060"/>
                </a:solidFill>
              </a:rPr>
              <a:t>being put forward by the children … And in the lesson that we taught, they were just really passionate about putting across their opinions as well, which is quite nice to see. … It was nice to see kind of the </a:t>
            </a:r>
            <a:r>
              <a:rPr lang="en-GB" sz="2000" b="1" i="1" dirty="0">
                <a:solidFill>
                  <a:srgbClr val="002060"/>
                </a:solidFill>
              </a:rPr>
              <a:t>teamwork aspect </a:t>
            </a:r>
            <a:r>
              <a:rPr lang="en-GB" sz="2000" i="1" dirty="0">
                <a:solidFill>
                  <a:srgbClr val="002060"/>
                </a:solidFill>
              </a:rPr>
              <a:t>of it </a:t>
            </a:r>
            <a:r>
              <a:rPr lang="en-GB" sz="2000" b="1" i="1" dirty="0">
                <a:solidFill>
                  <a:srgbClr val="002060"/>
                </a:solidFill>
              </a:rPr>
              <a:t>work quite well</a:t>
            </a:r>
            <a:r>
              <a:rPr lang="en-GB" sz="2000" i="1" dirty="0">
                <a:solidFill>
                  <a:srgbClr val="002060"/>
                </a:solidFill>
              </a:rPr>
              <a:t>. </a:t>
            </a:r>
            <a:r>
              <a:rPr lang="en-GB" sz="2000" dirty="0">
                <a:solidFill>
                  <a:srgbClr val="002060"/>
                </a:solidFill>
              </a:rPr>
              <a:t>(David, Year 2 teacher, Interview 2)</a:t>
            </a:r>
            <a:endParaRPr dirty="0"/>
          </a:p>
        </p:txBody>
      </p:sp>
      <p:sp>
        <p:nvSpPr>
          <p:cNvPr id="144" name="Google Shape;144;p9"/>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Evidence to support selected finding 1</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4"/>
          <p:cNvSpPr txBox="1">
            <a:spLocks noGrp="1"/>
          </p:cNvSpPr>
          <p:nvPr>
            <p:ph type="body" idx="1"/>
          </p:nvPr>
        </p:nvSpPr>
        <p:spPr>
          <a:xfrm>
            <a:off x="495300" y="1412875"/>
            <a:ext cx="8153400" cy="4968875"/>
          </a:xfrm>
          <a:prstGeom prst="rect">
            <a:avLst/>
          </a:prstGeom>
          <a:solidFill>
            <a:srgbClr val="FFFFFF">
              <a:alpha val="49019"/>
            </a:srgbClr>
          </a:solid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02060"/>
              </a:buClr>
              <a:buSzPts val="3400"/>
              <a:buFont typeface="Arial"/>
              <a:buNone/>
            </a:pPr>
            <a:r>
              <a:rPr lang="en-GB" sz="3400" i="1">
                <a:solidFill>
                  <a:srgbClr val="002060"/>
                </a:solidFill>
              </a:rPr>
              <a:t>Teachers were surprised by how effective both the lessons and collaborative process were.</a:t>
            </a:r>
            <a:endParaRPr/>
          </a:p>
          <a:p>
            <a:pPr marL="342900" lvl="0" indent="-357187" algn="l" rtl="0">
              <a:lnSpc>
                <a:spcPct val="100000"/>
              </a:lnSpc>
              <a:spcBef>
                <a:spcPts val="1155"/>
              </a:spcBef>
              <a:spcAft>
                <a:spcPts val="0"/>
              </a:spcAft>
              <a:buClr>
                <a:srgbClr val="002060"/>
              </a:buClr>
              <a:buSzPts val="3000"/>
              <a:buChar char="•"/>
            </a:pPr>
            <a:r>
              <a:rPr lang="en-GB" sz="3000">
                <a:solidFill>
                  <a:srgbClr val="002060"/>
                </a:solidFill>
              </a:rPr>
              <a:t>The Teacher Researchers (TRs) noted that they found it achievable to enact change.</a:t>
            </a:r>
            <a:endParaRPr/>
          </a:p>
          <a:p>
            <a:pPr marL="342900" lvl="0" indent="-357187" algn="l" rtl="0">
              <a:lnSpc>
                <a:spcPct val="100000"/>
              </a:lnSpc>
              <a:spcBef>
                <a:spcPts val="555"/>
              </a:spcBef>
              <a:spcAft>
                <a:spcPts val="0"/>
              </a:spcAft>
              <a:buClr>
                <a:srgbClr val="002060"/>
              </a:buClr>
              <a:buSzPts val="3000"/>
              <a:buChar char="•"/>
            </a:pPr>
            <a:r>
              <a:rPr lang="en-GB" sz="3000">
                <a:solidFill>
                  <a:srgbClr val="002060"/>
                </a:solidFill>
              </a:rPr>
              <a:t>Growing appreciation of the impact of the project. </a:t>
            </a:r>
            <a:endParaRPr sz="3000">
              <a:solidFill>
                <a:srgbClr val="002060"/>
              </a:solidFill>
            </a:endParaRPr>
          </a:p>
          <a:p>
            <a:pPr marL="342900" lvl="0" indent="-357187" algn="l" rtl="0">
              <a:lnSpc>
                <a:spcPct val="100000"/>
              </a:lnSpc>
              <a:spcBef>
                <a:spcPts val="555"/>
              </a:spcBef>
              <a:spcAft>
                <a:spcPts val="0"/>
              </a:spcAft>
              <a:buClr>
                <a:srgbClr val="002060"/>
              </a:buClr>
              <a:buSzPts val="3000"/>
              <a:buChar char="•"/>
            </a:pPr>
            <a:r>
              <a:rPr lang="en-GB" sz="3000">
                <a:solidFill>
                  <a:srgbClr val="002060"/>
                </a:solidFill>
              </a:rPr>
              <a:t>Collaboration when planning invigorated the process.</a:t>
            </a:r>
            <a:endParaRPr sz="3000">
              <a:solidFill>
                <a:srgbClr val="002060"/>
              </a:solidFill>
            </a:endParaRPr>
          </a:p>
        </p:txBody>
      </p:sp>
      <p:sp>
        <p:nvSpPr>
          <p:cNvPr id="116" name="Google Shape;116;p4"/>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Selected finding 2 </a:t>
            </a:r>
            <a:r>
              <a:rPr lang="en-GB" sz="2400" b="1" i="0" u="none" strike="noStrike" cap="none" dirty="0">
                <a:solidFill>
                  <a:srgbClr val="002060"/>
                </a:solidFill>
                <a:latin typeface="Calibri"/>
                <a:ea typeface="Calibri"/>
                <a:cs typeface="Calibri"/>
                <a:sym typeface="Calibri"/>
              </a:rPr>
              <a:t>(see Kelly, Hilton &amp; Wright, 2023)</a:t>
            </a:r>
            <a:endParaRPr sz="2400" b="0" i="0" u="none" strike="noStrike" cap="none" dirty="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5"/>
          <p:cNvSpPr txBox="1">
            <a:spLocks noGrp="1"/>
          </p:cNvSpPr>
          <p:nvPr>
            <p:ph type="body" idx="1"/>
          </p:nvPr>
        </p:nvSpPr>
        <p:spPr>
          <a:xfrm>
            <a:off x="531812" y="1245236"/>
            <a:ext cx="8080375" cy="5333364"/>
          </a:xfrm>
          <a:prstGeom prst="rect">
            <a:avLst/>
          </a:prstGeom>
          <a:solidFill>
            <a:srgbClr val="FFFFFF">
              <a:alpha val="49019"/>
            </a:srgbClr>
          </a:solidFill>
          <a:ln>
            <a:noFill/>
          </a:ln>
        </p:spPr>
        <p:txBody>
          <a:bodyPr spcFirstLastPara="1" wrap="square" lIns="91425" tIns="45700" rIns="91425" bIns="45700" anchor="t" anchorCtr="0">
            <a:noAutofit/>
          </a:bodyPr>
          <a:lstStyle/>
          <a:p>
            <a:pPr marL="0" lvl="0" indent="0" algn="l" rtl="0">
              <a:lnSpc>
                <a:spcPct val="100000"/>
              </a:lnSpc>
              <a:spcBef>
                <a:spcPts val="1200"/>
              </a:spcBef>
              <a:spcAft>
                <a:spcPts val="0"/>
              </a:spcAft>
              <a:buClr>
                <a:srgbClr val="002060"/>
              </a:buClr>
              <a:buSzPts val="2000"/>
              <a:buNone/>
            </a:pPr>
            <a:r>
              <a:rPr lang="en-GB" sz="1800" i="1" dirty="0">
                <a:solidFill>
                  <a:srgbClr val="002060"/>
                </a:solidFill>
              </a:rPr>
              <a:t>So, it's </a:t>
            </a:r>
            <a:r>
              <a:rPr lang="en-GB" sz="1800" b="1" i="1" dirty="0">
                <a:solidFill>
                  <a:srgbClr val="002060"/>
                </a:solidFill>
              </a:rPr>
              <a:t>opened my eyes</a:t>
            </a:r>
            <a:r>
              <a:rPr lang="en-GB" sz="1800" i="1" dirty="0">
                <a:solidFill>
                  <a:srgbClr val="002060"/>
                </a:solidFill>
              </a:rPr>
              <a:t>, I guess, a bit more to … not kind of pigeonhole, you know, seven-year-olds into “they won't understand that or that, this isn't relatable to them at their age”. Actually, </a:t>
            </a:r>
            <a:r>
              <a:rPr lang="en-GB" sz="1800" b="1" i="1" dirty="0">
                <a:solidFill>
                  <a:srgbClr val="002060"/>
                </a:solidFill>
              </a:rPr>
              <a:t>to be more ambitious</a:t>
            </a:r>
            <a:r>
              <a:rPr lang="en-GB" sz="1800" i="1" dirty="0">
                <a:solidFill>
                  <a:srgbClr val="002060"/>
                </a:solidFill>
              </a:rPr>
              <a:t>, if you like, to think </a:t>
            </a:r>
            <a:r>
              <a:rPr lang="en-GB" sz="1800" b="1" i="1" dirty="0">
                <a:solidFill>
                  <a:srgbClr val="002060"/>
                </a:solidFill>
              </a:rPr>
              <a:t>actually they can do more than you realize</a:t>
            </a:r>
            <a:r>
              <a:rPr lang="en-GB" sz="1800" i="1" dirty="0">
                <a:solidFill>
                  <a:srgbClr val="002060"/>
                </a:solidFill>
              </a:rPr>
              <a:t>, you </a:t>
            </a:r>
            <a:r>
              <a:rPr lang="en-GB" sz="1800" b="1" i="1" dirty="0">
                <a:solidFill>
                  <a:srgbClr val="002060"/>
                </a:solidFill>
              </a:rPr>
              <a:t>just need to give them the right framework </a:t>
            </a:r>
            <a:r>
              <a:rPr lang="en-GB" sz="1800" i="1" dirty="0">
                <a:solidFill>
                  <a:srgbClr val="002060"/>
                </a:solidFill>
              </a:rPr>
              <a:t>to be able to do it.</a:t>
            </a:r>
            <a:r>
              <a:rPr lang="en-GB" sz="1800" dirty="0">
                <a:solidFill>
                  <a:srgbClr val="002060"/>
                </a:solidFill>
              </a:rPr>
              <a:t> (David, Year 2 teacher, Interview 2)  </a:t>
            </a:r>
          </a:p>
          <a:p>
            <a:pPr marL="0" lvl="0" indent="0" algn="l" rtl="0">
              <a:lnSpc>
                <a:spcPct val="100000"/>
              </a:lnSpc>
              <a:spcBef>
                <a:spcPts val="1200"/>
              </a:spcBef>
              <a:spcAft>
                <a:spcPts val="0"/>
              </a:spcAft>
              <a:buClr>
                <a:srgbClr val="002060"/>
              </a:buClr>
              <a:buSzPts val="2000"/>
              <a:buNone/>
            </a:pPr>
            <a:r>
              <a:rPr lang="en-GB" sz="1800" i="1" dirty="0">
                <a:solidFill>
                  <a:srgbClr val="002060"/>
                </a:solidFill>
              </a:rPr>
              <a:t>I think </a:t>
            </a:r>
            <a:r>
              <a:rPr lang="en-GB" sz="1800" b="1" i="1" dirty="0">
                <a:solidFill>
                  <a:srgbClr val="002060"/>
                </a:solidFill>
              </a:rPr>
              <a:t>it's got me thinking </a:t>
            </a:r>
            <a:r>
              <a:rPr lang="en-GB" sz="1800" i="1" dirty="0">
                <a:solidFill>
                  <a:srgbClr val="002060"/>
                </a:solidFill>
              </a:rPr>
              <a:t>about, even though they're five and six-year-olds, </a:t>
            </a:r>
            <a:r>
              <a:rPr lang="en-GB" sz="1800" b="1" i="1" dirty="0">
                <a:solidFill>
                  <a:srgbClr val="002060"/>
                </a:solidFill>
              </a:rPr>
              <a:t>they have opinions, they have quite good ideas</a:t>
            </a:r>
            <a:r>
              <a:rPr lang="en-GB" sz="1800" i="1" dirty="0">
                <a:solidFill>
                  <a:srgbClr val="002060"/>
                </a:solidFill>
              </a:rPr>
              <a:t>. And, like, </a:t>
            </a:r>
            <a:r>
              <a:rPr lang="en-GB" sz="1800" b="1" i="1" dirty="0">
                <a:solidFill>
                  <a:srgbClr val="002060"/>
                </a:solidFill>
              </a:rPr>
              <a:t>getting them involved in classroom decisions</a:t>
            </a:r>
            <a:r>
              <a:rPr lang="en-GB" sz="1800" i="1" dirty="0">
                <a:solidFill>
                  <a:srgbClr val="002060"/>
                </a:solidFill>
              </a:rPr>
              <a:t>, I think, is </a:t>
            </a:r>
            <a:r>
              <a:rPr lang="en-GB" sz="1800" b="1" i="1" dirty="0">
                <a:solidFill>
                  <a:srgbClr val="002060"/>
                </a:solidFill>
              </a:rPr>
              <a:t>very beneficial, even from that age</a:t>
            </a:r>
            <a:r>
              <a:rPr lang="en-GB" sz="1800" i="1" dirty="0">
                <a:solidFill>
                  <a:srgbClr val="002060"/>
                </a:solidFill>
              </a:rPr>
              <a:t>. And I think, beforehand I, maybe, dismissed slightly, of them being so young, that maybe they won't understand. </a:t>
            </a:r>
            <a:r>
              <a:rPr lang="en-GB" sz="1800" dirty="0">
                <a:solidFill>
                  <a:srgbClr val="002060"/>
                </a:solidFill>
              </a:rPr>
              <a:t>(Emma, Year 1 teacher, Interview 2) </a:t>
            </a:r>
          </a:p>
          <a:p>
            <a:pPr marL="0" lvl="0" indent="0" algn="l" rtl="0">
              <a:lnSpc>
                <a:spcPct val="100000"/>
              </a:lnSpc>
              <a:spcBef>
                <a:spcPts val="1200"/>
              </a:spcBef>
              <a:spcAft>
                <a:spcPts val="0"/>
              </a:spcAft>
              <a:buClr>
                <a:srgbClr val="002060"/>
              </a:buClr>
              <a:buSzPts val="2000"/>
              <a:buNone/>
            </a:pPr>
            <a:r>
              <a:rPr lang="en-GB" sz="1800" i="1" dirty="0">
                <a:solidFill>
                  <a:srgbClr val="002060"/>
                </a:solidFill>
              </a:rPr>
              <a:t>The </a:t>
            </a:r>
            <a:r>
              <a:rPr lang="en-GB" sz="1800" b="1" i="1" dirty="0">
                <a:solidFill>
                  <a:srgbClr val="002060"/>
                </a:solidFill>
              </a:rPr>
              <a:t>collaboration, the meetings with other teachers</a:t>
            </a:r>
            <a:r>
              <a:rPr lang="en-GB" sz="1800" i="1" dirty="0">
                <a:solidFill>
                  <a:srgbClr val="002060"/>
                </a:solidFill>
              </a:rPr>
              <a:t>. I liked it when we shared all ideas and we heard what other year groups were doing … </a:t>
            </a:r>
            <a:r>
              <a:rPr lang="en-GB" sz="1800" b="1" i="1" dirty="0">
                <a:solidFill>
                  <a:srgbClr val="002060"/>
                </a:solidFill>
              </a:rPr>
              <a:t>seeing how they were approaching it, just helps</a:t>
            </a:r>
            <a:r>
              <a:rPr lang="en-GB" sz="1800" i="1" dirty="0">
                <a:solidFill>
                  <a:srgbClr val="002060"/>
                </a:solidFill>
              </a:rPr>
              <a:t>. And being able to </a:t>
            </a:r>
            <a:r>
              <a:rPr lang="en-GB" sz="1800" b="1" i="1" dirty="0">
                <a:solidFill>
                  <a:srgbClr val="002060"/>
                </a:solidFill>
              </a:rPr>
              <a:t>bounce off other people</a:t>
            </a:r>
            <a:r>
              <a:rPr lang="en-GB" sz="1800" i="1" dirty="0">
                <a:solidFill>
                  <a:srgbClr val="002060"/>
                </a:solidFill>
              </a:rPr>
              <a:t>, as well as speaking with that yourself and the other researchers, just </a:t>
            </a:r>
            <a:r>
              <a:rPr lang="en-GB" sz="1800" b="1" i="1" dirty="0">
                <a:solidFill>
                  <a:srgbClr val="002060"/>
                </a:solidFill>
              </a:rPr>
              <a:t>having like a sounding board</a:t>
            </a:r>
            <a:r>
              <a:rPr lang="en-GB" sz="1800" i="1" dirty="0">
                <a:solidFill>
                  <a:srgbClr val="002060"/>
                </a:solidFill>
              </a:rPr>
              <a:t>, I think it's crucial … </a:t>
            </a:r>
            <a:r>
              <a:rPr lang="en-GB" sz="1800" b="1" i="1" dirty="0">
                <a:solidFill>
                  <a:srgbClr val="002060"/>
                </a:solidFill>
              </a:rPr>
              <a:t>if you're trying to do something new</a:t>
            </a:r>
            <a:r>
              <a:rPr lang="en-GB" sz="1800" i="1" dirty="0">
                <a:solidFill>
                  <a:srgbClr val="002060"/>
                </a:solidFill>
              </a:rPr>
              <a:t>, you just need to get a </a:t>
            </a:r>
            <a:r>
              <a:rPr lang="en-GB" sz="1800" b="1" i="1" dirty="0">
                <a:solidFill>
                  <a:srgbClr val="002060"/>
                </a:solidFill>
              </a:rPr>
              <a:t>group of like-minded people</a:t>
            </a:r>
            <a:r>
              <a:rPr lang="en-GB" sz="1800" i="1" dirty="0">
                <a:solidFill>
                  <a:srgbClr val="002060"/>
                </a:solidFill>
              </a:rPr>
              <a:t>, who will have different skill sets, to kind of </a:t>
            </a:r>
            <a:r>
              <a:rPr lang="en-GB" sz="1800" b="1" i="1" dirty="0">
                <a:solidFill>
                  <a:srgbClr val="002060"/>
                </a:solidFill>
              </a:rPr>
              <a:t>work with each other</a:t>
            </a:r>
            <a:r>
              <a:rPr lang="en-GB" sz="1800" i="1" dirty="0">
                <a:solidFill>
                  <a:srgbClr val="002060"/>
                </a:solidFill>
              </a:rPr>
              <a:t>, but also </a:t>
            </a:r>
            <a:r>
              <a:rPr lang="en-GB" sz="1800" b="1" i="1" dirty="0">
                <a:solidFill>
                  <a:srgbClr val="002060"/>
                </a:solidFill>
              </a:rPr>
              <a:t>challenge and suggest new ideas</a:t>
            </a:r>
            <a:r>
              <a:rPr lang="en-GB" sz="1800" i="1" dirty="0">
                <a:solidFill>
                  <a:srgbClr val="002060"/>
                </a:solidFill>
              </a:rPr>
              <a:t>. </a:t>
            </a:r>
            <a:r>
              <a:rPr lang="en-GB" sz="1800" dirty="0">
                <a:solidFill>
                  <a:srgbClr val="002060"/>
                </a:solidFill>
              </a:rPr>
              <a:t>(Rose, Year 5 teacher, Int. 2)  </a:t>
            </a:r>
            <a:endParaRPr sz="1800" dirty="0">
              <a:solidFill>
                <a:srgbClr val="002060"/>
              </a:solidFill>
            </a:endParaRPr>
          </a:p>
        </p:txBody>
      </p:sp>
      <p:sp>
        <p:nvSpPr>
          <p:cNvPr id="123" name="Google Shape;123;p5"/>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Evidence to support selected finding 2</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6"/>
          <p:cNvSpPr txBox="1">
            <a:spLocks noGrp="1"/>
          </p:cNvSpPr>
          <p:nvPr>
            <p:ph type="body" idx="1"/>
          </p:nvPr>
        </p:nvSpPr>
        <p:spPr>
          <a:xfrm>
            <a:off x="442910" y="1002452"/>
            <a:ext cx="8235423" cy="5601548"/>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2060"/>
              </a:buClr>
              <a:buSzPts val="3200"/>
              <a:buFont typeface="Arial"/>
              <a:buNone/>
            </a:pPr>
            <a:r>
              <a:rPr lang="en-GB" i="1" dirty="0">
                <a:solidFill>
                  <a:srgbClr val="002060"/>
                </a:solidFill>
              </a:rPr>
              <a:t>Teachers’ varying relationships with maths and the impact on practice</a:t>
            </a:r>
            <a:endParaRPr i="1" dirty="0">
              <a:solidFill>
                <a:srgbClr val="002060"/>
              </a:solidFill>
            </a:endParaRPr>
          </a:p>
          <a:p>
            <a:pPr marL="0" lvl="0" indent="0" algn="l" rtl="0">
              <a:lnSpc>
                <a:spcPct val="100000"/>
              </a:lnSpc>
              <a:spcBef>
                <a:spcPts val="600"/>
              </a:spcBef>
              <a:spcAft>
                <a:spcPts val="0"/>
              </a:spcAft>
              <a:buClr>
                <a:srgbClr val="002060"/>
              </a:buClr>
              <a:buSzPts val="2800"/>
              <a:buFont typeface="Arial"/>
              <a:buNone/>
            </a:pPr>
            <a:r>
              <a:rPr lang="en-GB" sz="2800" dirty="0">
                <a:solidFill>
                  <a:srgbClr val="002060"/>
                </a:solidFill>
              </a:rPr>
              <a:t>TRs initial responses to maths</a:t>
            </a:r>
            <a:r>
              <a:rPr lang="en-GB" dirty="0">
                <a:solidFill>
                  <a:srgbClr val="002060"/>
                </a:solidFill>
              </a:rPr>
              <a:t>:</a:t>
            </a:r>
            <a:endParaRPr dirty="0">
              <a:solidFill>
                <a:srgbClr val="002060"/>
              </a:solidFill>
            </a:endParaRPr>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Fear and anxiety towards maths;</a:t>
            </a:r>
            <a:endParaRPr sz="2800" dirty="0">
              <a:solidFill>
                <a:srgbClr val="002060"/>
              </a:solidFill>
            </a:endParaRPr>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Struggling to see how maths could be made more meaningful to children;</a:t>
            </a:r>
            <a:endParaRPr sz="2800" dirty="0">
              <a:solidFill>
                <a:srgbClr val="002060"/>
              </a:solidFill>
            </a:endParaRPr>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Being passionate about maths. </a:t>
            </a:r>
            <a:endParaRPr sz="2800" dirty="0">
              <a:solidFill>
                <a:srgbClr val="002060"/>
              </a:solidFill>
            </a:endParaRPr>
          </a:p>
          <a:p>
            <a:pPr marL="0" lvl="0" indent="0" algn="l" rtl="0">
              <a:lnSpc>
                <a:spcPct val="100000"/>
              </a:lnSpc>
              <a:spcBef>
                <a:spcPts val="600"/>
              </a:spcBef>
              <a:spcAft>
                <a:spcPts val="0"/>
              </a:spcAft>
              <a:buClr>
                <a:srgbClr val="002060"/>
              </a:buClr>
              <a:buSzPts val="2800"/>
              <a:buFont typeface="Arial"/>
              <a:buNone/>
            </a:pPr>
            <a:r>
              <a:rPr lang="en-GB" sz="2800" dirty="0">
                <a:solidFill>
                  <a:srgbClr val="002060"/>
                </a:solidFill>
              </a:rPr>
              <a:t>Over the course of the project, TRs began to:</a:t>
            </a:r>
            <a:endParaRPr sz="2800" dirty="0">
              <a:solidFill>
                <a:srgbClr val="002060"/>
              </a:solidFill>
            </a:endParaRPr>
          </a:p>
          <a:p>
            <a:pPr marL="342900" lvl="0">
              <a:spcBef>
                <a:spcPts val="0"/>
              </a:spcBef>
              <a:buClr>
                <a:srgbClr val="002060"/>
              </a:buClr>
              <a:buSzPts val="2800"/>
            </a:pPr>
            <a:r>
              <a:rPr lang="en-US" sz="2800" dirty="0">
                <a:solidFill>
                  <a:srgbClr val="002060"/>
                </a:solidFill>
              </a:rPr>
              <a:t>Develop alternative views about what it means for </a:t>
            </a:r>
            <a:r>
              <a:rPr lang="en-US" sz="2800" dirty="0" err="1">
                <a:solidFill>
                  <a:srgbClr val="002060"/>
                </a:solidFill>
              </a:rPr>
              <a:t>maths</a:t>
            </a:r>
            <a:r>
              <a:rPr lang="en-US" sz="2800" dirty="0">
                <a:solidFill>
                  <a:srgbClr val="002060"/>
                </a:solidFill>
              </a:rPr>
              <a:t> to be ‘engaging’, ‘meaningful’</a:t>
            </a:r>
            <a:r>
              <a:rPr lang="en-GB" sz="2800" dirty="0">
                <a:solidFill>
                  <a:srgbClr val="002060"/>
                </a:solidFill>
              </a:rPr>
              <a:t>and inclusive;</a:t>
            </a:r>
            <a:endParaRPr sz="2800" dirty="0">
              <a:solidFill>
                <a:srgbClr val="002060"/>
              </a:solidFill>
            </a:endParaRPr>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Challenge students’ beliefs about maths;</a:t>
            </a:r>
            <a:endParaRPr sz="2800" dirty="0">
              <a:solidFill>
                <a:srgbClr val="002060"/>
              </a:solidFill>
            </a:endParaRPr>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Navigate the constraints of the curriculum.</a:t>
            </a:r>
          </a:p>
        </p:txBody>
      </p:sp>
      <p:sp>
        <p:nvSpPr>
          <p:cNvPr id="123" name="Google Shape;123;p6"/>
          <p:cNvSpPr txBox="1"/>
          <p:nvPr/>
        </p:nvSpPr>
        <p:spPr>
          <a:xfrm>
            <a:off x="328611" y="79693"/>
            <a:ext cx="8486775" cy="11430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2060"/>
              </a:buClr>
              <a:buSzPts val="3200"/>
              <a:buFont typeface="Arial"/>
              <a:buNone/>
              <a:tabLst/>
              <a:defRPr/>
            </a:pPr>
            <a:r>
              <a:rPr kumimoji="0" lang="en-GB" sz="3200" b="1" i="0" u="none" strike="noStrike" kern="0" cap="none" spc="0" normalizeH="0" baseline="0" noProof="0" dirty="0">
                <a:ln>
                  <a:noFill/>
                </a:ln>
                <a:solidFill>
                  <a:srgbClr val="002060"/>
                </a:solidFill>
                <a:effectLst/>
                <a:uLnTx/>
                <a:uFillTx/>
                <a:latin typeface="Calibri"/>
                <a:ea typeface="Calibri"/>
                <a:cs typeface="Calibri"/>
                <a:sym typeface="Calibri"/>
              </a:rPr>
              <a:t>Selected finding 3 </a:t>
            </a:r>
            <a:r>
              <a:rPr kumimoji="0" lang="en-GB" sz="2400" b="1" i="0" u="none" strike="noStrike" kern="0" cap="none" spc="0" normalizeH="0" baseline="0" noProof="0" dirty="0">
                <a:ln>
                  <a:noFill/>
                </a:ln>
                <a:solidFill>
                  <a:srgbClr val="002060"/>
                </a:solidFill>
                <a:effectLst/>
                <a:uLnTx/>
                <a:uFillTx/>
                <a:latin typeface="Calibri"/>
                <a:ea typeface="Calibri"/>
                <a:cs typeface="Calibri"/>
                <a:sym typeface="Calibri"/>
              </a:rPr>
              <a:t>(see Hilton, Kelly &amp; Wright, 2023)</a:t>
            </a:r>
            <a:endParaRPr kumimoji="0" sz="2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7"/>
          <p:cNvSpPr txBox="1">
            <a:spLocks noGrp="1"/>
          </p:cNvSpPr>
          <p:nvPr>
            <p:ph type="body" idx="1"/>
          </p:nvPr>
        </p:nvSpPr>
        <p:spPr>
          <a:xfrm>
            <a:off x="523875" y="1412875"/>
            <a:ext cx="8080375" cy="5040313"/>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spcBef>
                <a:spcPts val="1000"/>
              </a:spcBef>
              <a:buNone/>
            </a:pPr>
            <a:r>
              <a:rPr lang="en-US" sz="1800" i="1" dirty="0">
                <a:solidFill>
                  <a:srgbClr val="002060"/>
                </a:solidFill>
              </a:rPr>
              <a:t>It's made me </a:t>
            </a:r>
            <a:r>
              <a:rPr lang="en-US" sz="1800" b="1" i="1" dirty="0">
                <a:solidFill>
                  <a:srgbClr val="002060"/>
                </a:solidFill>
              </a:rPr>
              <a:t>look at my planning a little bit differently </a:t>
            </a:r>
            <a:r>
              <a:rPr lang="en-US" sz="1800" i="1" dirty="0">
                <a:solidFill>
                  <a:srgbClr val="002060"/>
                </a:solidFill>
              </a:rPr>
              <a:t>and see what we can bring into it … seeing, actually, how more practical aspects </a:t>
            </a:r>
            <a:r>
              <a:rPr lang="en-US" sz="1800" b="1" i="1" dirty="0">
                <a:solidFill>
                  <a:srgbClr val="002060"/>
                </a:solidFill>
              </a:rPr>
              <a:t>benefit different children</a:t>
            </a:r>
            <a:r>
              <a:rPr lang="en-US" sz="1800" i="1" dirty="0">
                <a:solidFill>
                  <a:srgbClr val="002060"/>
                </a:solidFill>
              </a:rPr>
              <a:t>, it's helped to sort of identify that and bring it into the teaching. (Kate, Year 1 teacher, Interview 2)</a:t>
            </a:r>
          </a:p>
          <a:p>
            <a:pPr marL="0" lvl="0" indent="0">
              <a:spcBef>
                <a:spcPts val="1000"/>
              </a:spcBef>
              <a:buNone/>
            </a:pPr>
            <a:r>
              <a:rPr lang="en-GB" sz="1800" i="1" dirty="0">
                <a:solidFill>
                  <a:srgbClr val="002060"/>
                </a:solidFill>
              </a:rPr>
              <a:t>I always thought that was something I had done in all my maths lessons anyway. I was </a:t>
            </a:r>
            <a:r>
              <a:rPr lang="en-GB" sz="1800" b="1" i="1" dirty="0">
                <a:solidFill>
                  <a:srgbClr val="002060"/>
                </a:solidFill>
              </a:rPr>
              <a:t>trying to make it</a:t>
            </a:r>
            <a:r>
              <a:rPr lang="en-GB" sz="1800" i="1" dirty="0">
                <a:solidFill>
                  <a:srgbClr val="002060"/>
                </a:solidFill>
              </a:rPr>
              <a:t>, kind of, </a:t>
            </a:r>
            <a:r>
              <a:rPr lang="en-GB" sz="1800" b="1" i="1" dirty="0">
                <a:solidFill>
                  <a:srgbClr val="002060"/>
                </a:solidFill>
              </a:rPr>
              <a:t>real life if possible</a:t>
            </a:r>
            <a:r>
              <a:rPr lang="en-GB" sz="1800" i="1" dirty="0">
                <a:solidFill>
                  <a:srgbClr val="002060"/>
                </a:solidFill>
              </a:rPr>
              <a:t>, using things that are tangible, </a:t>
            </a:r>
            <a:r>
              <a:rPr lang="en-GB" sz="1800" b="1" i="1" dirty="0">
                <a:solidFill>
                  <a:srgbClr val="002060"/>
                </a:solidFill>
              </a:rPr>
              <a:t>relating it to things that are going on in the world </a:t>
            </a:r>
            <a:r>
              <a:rPr lang="en-GB" sz="1800" i="1" dirty="0">
                <a:solidFill>
                  <a:srgbClr val="002060"/>
                </a:solidFill>
              </a:rPr>
              <a:t>and stuff. But I guess, after the first interview, I was a little bit taken back by “Oh well, maybe they haven’t kind of grasped this” … </a:t>
            </a:r>
            <a:r>
              <a:rPr lang="en-GB" sz="1800" b="1" i="1" dirty="0">
                <a:solidFill>
                  <a:srgbClr val="002060"/>
                </a:solidFill>
              </a:rPr>
              <a:t>I put a lot more emphasis in</a:t>
            </a:r>
            <a:r>
              <a:rPr lang="en-GB" sz="1800" i="1" dirty="0">
                <a:solidFill>
                  <a:srgbClr val="002060"/>
                </a:solidFill>
              </a:rPr>
              <a:t>, not just in the kind of standalone lessons, but in my lessons in general, </a:t>
            </a:r>
            <a:r>
              <a:rPr lang="en-GB" sz="1800" b="1" i="1" dirty="0">
                <a:solidFill>
                  <a:srgbClr val="002060"/>
                </a:solidFill>
              </a:rPr>
              <a:t>to make a point of maybe stop and take a moment to have a bit of a longer discussion</a:t>
            </a:r>
            <a:r>
              <a:rPr lang="en-GB" sz="1800" i="1" dirty="0">
                <a:solidFill>
                  <a:srgbClr val="002060"/>
                </a:solidFill>
              </a:rPr>
              <a:t>, rather than having that like brief introduction of </a:t>
            </a:r>
            <a:r>
              <a:rPr lang="en-GB" sz="1800" b="1" i="1" dirty="0">
                <a:solidFill>
                  <a:srgbClr val="002060"/>
                </a:solidFill>
              </a:rPr>
              <a:t>how this is relevant to the world</a:t>
            </a:r>
            <a:r>
              <a:rPr lang="en-GB" sz="1800" i="1" dirty="0">
                <a:solidFill>
                  <a:srgbClr val="002060"/>
                </a:solidFill>
              </a:rPr>
              <a:t>. (Aidan, Year 2 teacher, Interview 2)</a:t>
            </a:r>
            <a:endParaRPr sz="1800" i="1" dirty="0">
              <a:solidFill>
                <a:srgbClr val="002060"/>
              </a:solidFill>
            </a:endParaRPr>
          </a:p>
          <a:p>
            <a:pPr marL="0" lvl="0" indent="0" algn="l" rtl="0">
              <a:spcBef>
                <a:spcPts val="1000"/>
              </a:spcBef>
              <a:spcAft>
                <a:spcPts val="0"/>
              </a:spcAft>
              <a:buClr>
                <a:schemeClr val="dk1"/>
              </a:buClr>
              <a:buSzPts val="1100"/>
              <a:buFont typeface="Arial"/>
              <a:buNone/>
            </a:pPr>
            <a:r>
              <a:rPr lang="en-GB" sz="1800" i="1" dirty="0">
                <a:solidFill>
                  <a:srgbClr val="002060"/>
                </a:solidFill>
              </a:rPr>
              <a:t>It's not a case of “We're going to do fractions today”, it’s a case of “</a:t>
            </a:r>
            <a:r>
              <a:rPr lang="en-GB" sz="1800" b="1" i="1" dirty="0">
                <a:solidFill>
                  <a:srgbClr val="002060"/>
                </a:solidFill>
              </a:rPr>
              <a:t>Why is it important that we know how</a:t>
            </a:r>
            <a:r>
              <a:rPr lang="en-GB" sz="1800" i="1" dirty="0">
                <a:solidFill>
                  <a:srgbClr val="002060"/>
                </a:solidFill>
              </a:rPr>
              <a:t> to do fractions?” or whatever the specific learning intention might be. So, I think that </a:t>
            </a:r>
            <a:r>
              <a:rPr lang="en-GB" sz="1800" b="1" i="1" dirty="0">
                <a:solidFill>
                  <a:srgbClr val="002060"/>
                </a:solidFill>
              </a:rPr>
              <a:t>always relates to the children and their world</a:t>
            </a:r>
            <a:r>
              <a:rPr lang="en-GB" sz="1800" i="1" dirty="0">
                <a:solidFill>
                  <a:srgbClr val="002060"/>
                </a:solidFill>
              </a:rPr>
              <a:t>, and their </a:t>
            </a:r>
            <a:r>
              <a:rPr lang="en-GB" sz="1800" b="1" i="1" dirty="0">
                <a:solidFill>
                  <a:srgbClr val="002060"/>
                </a:solidFill>
              </a:rPr>
              <a:t>future world</a:t>
            </a:r>
            <a:r>
              <a:rPr lang="en-GB" sz="1800" i="1" dirty="0">
                <a:solidFill>
                  <a:srgbClr val="002060"/>
                </a:solidFill>
              </a:rPr>
              <a:t>. … And that's a </a:t>
            </a:r>
            <a:r>
              <a:rPr lang="en-GB" sz="1800" b="1" i="1" dirty="0">
                <a:solidFill>
                  <a:srgbClr val="002060"/>
                </a:solidFill>
              </a:rPr>
              <a:t>regular thing through the lessons</a:t>
            </a:r>
            <a:r>
              <a:rPr lang="en-GB" sz="1800" i="1" dirty="0">
                <a:solidFill>
                  <a:srgbClr val="002060"/>
                </a:solidFill>
              </a:rPr>
              <a:t>. (Layla, Year 6 teacher, Interview 1)</a:t>
            </a:r>
            <a:endParaRPr sz="1800" i="1" dirty="0">
              <a:solidFill>
                <a:srgbClr val="002060"/>
              </a:solidFill>
            </a:endParaRPr>
          </a:p>
        </p:txBody>
      </p:sp>
      <p:sp>
        <p:nvSpPr>
          <p:cNvPr id="130" name="Google Shape;130;p7"/>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2060"/>
              </a:buClr>
              <a:buSzPts val="3200"/>
              <a:buFont typeface="Arial"/>
              <a:buNone/>
              <a:tabLst/>
              <a:defRPr/>
            </a:pPr>
            <a:r>
              <a:rPr kumimoji="0" lang="en-GB" sz="3200" b="1" i="0" u="none" strike="noStrike" kern="0" cap="none" spc="0" normalizeH="0" baseline="0" noProof="0" dirty="0">
                <a:ln>
                  <a:noFill/>
                </a:ln>
                <a:solidFill>
                  <a:srgbClr val="002060"/>
                </a:solidFill>
                <a:effectLst/>
                <a:uLnTx/>
                <a:uFillTx/>
                <a:latin typeface="Calibri"/>
                <a:ea typeface="Calibri"/>
                <a:cs typeface="Calibri"/>
                <a:sym typeface="Calibri"/>
              </a:rPr>
              <a:t>Evidence to support selected finding 3</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a:spLocks noGrp="1"/>
          </p:cNvSpPr>
          <p:nvPr>
            <p:ph type="body" idx="1"/>
          </p:nvPr>
        </p:nvSpPr>
        <p:spPr>
          <a:xfrm>
            <a:off x="510540" y="1319738"/>
            <a:ext cx="8122920" cy="3023659"/>
          </a:xfrm>
          <a:prstGeom prst="rect">
            <a:avLst/>
          </a:prstGeom>
          <a:solidFill>
            <a:srgbClr val="FFFFFF">
              <a:alpha val="49411"/>
            </a:srgbClr>
          </a:solidFill>
          <a:ln>
            <a:noFill/>
          </a:ln>
        </p:spPr>
        <p:txBody>
          <a:bodyPr spcFirstLastPara="1" wrap="square" lIns="91425" tIns="45700" rIns="91425" bIns="45700" anchor="t" anchorCtr="0">
            <a:normAutofit fontScale="55000" lnSpcReduction="20000"/>
          </a:bodyPr>
          <a:lstStyle/>
          <a:p>
            <a:pPr marL="57150" lvl="0" indent="0" algn="l" rtl="0">
              <a:lnSpc>
                <a:spcPct val="100000"/>
              </a:lnSpc>
              <a:spcBef>
                <a:spcPts val="0"/>
              </a:spcBef>
              <a:spcAft>
                <a:spcPts val="0"/>
              </a:spcAft>
              <a:buClr>
                <a:srgbClr val="002060"/>
              </a:buClr>
              <a:buSzPct val="100000"/>
              <a:buFont typeface="Arial"/>
              <a:buNone/>
            </a:pPr>
            <a:r>
              <a:rPr lang="en-GB" sz="3400" b="1" dirty="0">
                <a:solidFill>
                  <a:srgbClr val="002060"/>
                </a:solidFill>
              </a:rPr>
              <a:t>Papers presented at CERME 13 conference (European mathematics education research conference) held in Budapest in in July 2023:</a:t>
            </a:r>
            <a:endParaRPr dirty="0"/>
          </a:p>
          <a:p>
            <a:pPr marL="57150" lvl="0" indent="0" algn="l" rtl="0">
              <a:lnSpc>
                <a:spcPct val="100000"/>
              </a:lnSpc>
              <a:spcBef>
                <a:spcPts val="476"/>
              </a:spcBef>
              <a:spcAft>
                <a:spcPts val="0"/>
              </a:spcAft>
              <a:buClr>
                <a:srgbClr val="002060"/>
              </a:buClr>
              <a:buSzPct val="100000"/>
              <a:buNone/>
            </a:pPr>
            <a:r>
              <a:rPr lang="en-GB" sz="3400" i="1" dirty="0">
                <a:solidFill>
                  <a:srgbClr val="C00000"/>
                </a:solidFill>
              </a:rPr>
              <a:t>Each paper develops the ideas in the findings presented today:</a:t>
            </a:r>
          </a:p>
          <a:p>
            <a:pPr marL="514350" lvl="0" indent="-457200" algn="l" rtl="0">
              <a:lnSpc>
                <a:spcPct val="100000"/>
              </a:lnSpc>
              <a:spcBef>
                <a:spcPts val="476"/>
              </a:spcBef>
              <a:spcAft>
                <a:spcPts val="0"/>
              </a:spcAft>
              <a:buClr>
                <a:srgbClr val="002060"/>
              </a:buClr>
              <a:buSzPct val="100000"/>
              <a:buChar char="•"/>
            </a:pPr>
            <a:r>
              <a:rPr lang="en-GB" sz="3400" dirty="0">
                <a:solidFill>
                  <a:srgbClr val="002060"/>
                </a:solidFill>
              </a:rPr>
              <a:t>Wright, P., Hilton, C. &amp; Kelly, J. (2023). </a:t>
            </a:r>
            <a:r>
              <a:rPr lang="en-GB" sz="3400" i="1" dirty="0">
                <a:solidFill>
                  <a:srgbClr val="002060"/>
                </a:solidFill>
              </a:rPr>
              <a:t>The development of socio-mathematical agency </a:t>
            </a:r>
            <a:r>
              <a:rPr lang="en-GB" sz="3400" dirty="0">
                <a:solidFill>
                  <a:srgbClr val="002060"/>
                </a:solidFill>
              </a:rPr>
              <a:t>(see pages 1867 to 1874)</a:t>
            </a:r>
          </a:p>
          <a:p>
            <a:pPr marL="514350" lvl="0" indent="-457200" algn="l" rtl="0">
              <a:lnSpc>
                <a:spcPct val="100000"/>
              </a:lnSpc>
              <a:spcBef>
                <a:spcPts val="476"/>
              </a:spcBef>
              <a:spcAft>
                <a:spcPts val="0"/>
              </a:spcAft>
              <a:buClr>
                <a:srgbClr val="002060"/>
              </a:buClr>
              <a:buSzPct val="100000"/>
              <a:buChar char="•"/>
            </a:pPr>
            <a:r>
              <a:rPr lang="en-GB" sz="3400" dirty="0">
                <a:solidFill>
                  <a:srgbClr val="002060"/>
                </a:solidFill>
              </a:rPr>
              <a:t>Kelly, J., Hilton, C., &amp; Wright, P. (2023). </a:t>
            </a:r>
            <a:r>
              <a:rPr lang="en-GB" sz="3400" i="1" dirty="0">
                <a:solidFill>
                  <a:srgbClr val="002060"/>
                </a:solidFill>
              </a:rPr>
              <a:t>Creating space for socio-mathematical agency in the primary classroom </a:t>
            </a:r>
            <a:r>
              <a:rPr lang="en-GB" sz="3400" dirty="0">
                <a:solidFill>
                  <a:srgbClr val="002060"/>
                </a:solidFill>
              </a:rPr>
              <a:t>(see pages 3594 to 3601)</a:t>
            </a:r>
          </a:p>
          <a:p>
            <a:pPr marL="514350" lvl="0" indent="-457200" algn="l" rtl="0">
              <a:lnSpc>
                <a:spcPct val="100000"/>
              </a:lnSpc>
              <a:spcBef>
                <a:spcPts val="476"/>
              </a:spcBef>
              <a:spcAft>
                <a:spcPts val="0"/>
              </a:spcAft>
              <a:buClr>
                <a:srgbClr val="002060"/>
              </a:buClr>
              <a:buSzPct val="100000"/>
              <a:buChar char="•"/>
            </a:pPr>
            <a:r>
              <a:rPr lang="en-GB" sz="3400" dirty="0">
                <a:solidFill>
                  <a:srgbClr val="002060"/>
                </a:solidFill>
              </a:rPr>
              <a:t>Hilton, C., Kelly, J., &amp; Wright, P. (2023). </a:t>
            </a:r>
            <a:r>
              <a:rPr lang="en-GB" sz="3400" i="1" dirty="0">
                <a:solidFill>
                  <a:srgbClr val="002060"/>
                </a:solidFill>
              </a:rPr>
              <a:t>How teaching mathematics for social justice can support inclusive practices in the elementary mathematics classroom </a:t>
            </a:r>
            <a:r>
              <a:rPr lang="en-GB" sz="3400" dirty="0">
                <a:solidFill>
                  <a:srgbClr val="002060"/>
                </a:solidFill>
              </a:rPr>
              <a:t>(see pages 4566 to 4573)</a:t>
            </a:r>
          </a:p>
          <a:p>
            <a:pPr marL="57150" lvl="0" indent="0" algn="l" rtl="0">
              <a:lnSpc>
                <a:spcPct val="100000"/>
              </a:lnSpc>
              <a:spcBef>
                <a:spcPts val="476"/>
              </a:spcBef>
              <a:spcAft>
                <a:spcPts val="0"/>
              </a:spcAft>
              <a:buClr>
                <a:srgbClr val="002060"/>
              </a:buClr>
              <a:buSzPct val="100000"/>
              <a:buNone/>
            </a:pPr>
            <a:r>
              <a:rPr lang="en-GB" sz="3400" i="1" dirty="0">
                <a:solidFill>
                  <a:srgbClr val="C00000"/>
                </a:solidFill>
              </a:rPr>
              <a:t>Link to conference proceedings: </a:t>
            </a:r>
            <a:r>
              <a:rPr lang="en-GB" sz="3400" dirty="0">
                <a:solidFill>
                  <a:srgbClr val="002060"/>
                </a:solidFill>
                <a:hlinkClick r:id="rId3"/>
              </a:rPr>
              <a:t>http://erme.site/cerme-proceedings-series/</a:t>
            </a:r>
            <a:r>
              <a:rPr lang="en-GB" sz="3400" dirty="0">
                <a:solidFill>
                  <a:srgbClr val="002060"/>
                </a:solidFill>
              </a:rPr>
              <a:t> </a:t>
            </a:r>
            <a:endParaRPr dirty="0"/>
          </a:p>
        </p:txBody>
      </p:sp>
      <p:sp>
        <p:nvSpPr>
          <p:cNvPr id="102" name="Google Shape;102;p3"/>
          <p:cNvSpPr txBox="1"/>
          <p:nvPr/>
        </p:nvSpPr>
        <p:spPr>
          <a:xfrm>
            <a:off x="418805" y="290546"/>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More information about the </a:t>
            </a:r>
            <a:r>
              <a:rPr lang="en-GB" sz="3200" b="1" i="0" u="none" strike="noStrike" cap="none">
                <a:solidFill>
                  <a:srgbClr val="002060"/>
                </a:solidFill>
                <a:latin typeface="Calibri"/>
                <a:ea typeface="Calibri"/>
                <a:cs typeface="Calibri"/>
                <a:sym typeface="Calibri"/>
              </a:rPr>
              <a:t>project …</a:t>
            </a:r>
            <a:endParaRPr sz="1400" b="0" i="0" u="none" strike="noStrike" cap="none" dirty="0">
              <a:solidFill>
                <a:srgbClr val="000000"/>
              </a:solidFill>
              <a:latin typeface="Arial"/>
              <a:ea typeface="Arial"/>
              <a:cs typeface="Arial"/>
              <a:sym typeface="Arial"/>
            </a:endParaRPr>
          </a:p>
        </p:txBody>
      </p:sp>
      <p:sp>
        <p:nvSpPr>
          <p:cNvPr id="2" name="Google Shape;101;p3">
            <a:extLst>
              <a:ext uri="{FF2B5EF4-FFF2-40B4-BE49-F238E27FC236}">
                <a16:creationId xmlns:a16="http://schemas.microsoft.com/office/drawing/2014/main" id="{4455BD03-2C2A-25A1-68A6-16FB4C0DCF6C}"/>
              </a:ext>
            </a:extLst>
          </p:cNvPr>
          <p:cNvSpPr txBox="1">
            <a:spLocks/>
          </p:cNvSpPr>
          <p:nvPr/>
        </p:nvSpPr>
        <p:spPr>
          <a:xfrm>
            <a:off x="510540" y="4450292"/>
            <a:ext cx="5322705" cy="2091267"/>
          </a:xfrm>
          <a:prstGeom prst="rect">
            <a:avLst/>
          </a:prstGeom>
          <a:solidFill>
            <a:srgbClr val="FFFFFF">
              <a:alpha val="49411"/>
            </a:srgbClr>
          </a:solidFill>
          <a:ln>
            <a:noFill/>
          </a:ln>
        </p:spPr>
        <p:txBody>
          <a:bodyPr spcFirstLastPara="1" wrap="square" lIns="91425" tIns="45700" rIns="91425" bIns="45700" anchor="t" anchorCtr="0">
            <a:normAutofit fontScale="62500" lnSpcReduction="20000"/>
          </a:bodyPr>
          <a:lstStyle>
            <a:defPPr marR="0" lvl="0" algn="l" rtl="0">
              <a:lnSpc>
                <a:spcPct val="100000"/>
              </a:lnSpc>
              <a:spcBef>
                <a:spcPts val="0"/>
              </a:spcBef>
              <a:spcAft>
                <a:spcPts val="0"/>
              </a:spcAft>
            </a:defPPr>
            <a:lvl1pPr marL="457200" marR="0" lvl="0" indent="-342900" algn="l" rtl="0">
              <a:lnSpc>
                <a:spcPct val="100000"/>
              </a:lnSpc>
              <a:spcBef>
                <a:spcPts val="360"/>
              </a:spcBef>
              <a:spcAft>
                <a:spcPts val="0"/>
              </a:spcAft>
              <a:buClr>
                <a:schemeClr val="dk1"/>
              </a:buClr>
              <a:buSzPts val="1800"/>
              <a:buFont typeface="Arial"/>
              <a:buChar char="•"/>
              <a:defRPr sz="3200" b="0" i="0" u="none" strike="noStrike" cap="none">
                <a:solidFill>
                  <a:schemeClr val="dk1"/>
                </a:solidFill>
                <a:latin typeface="Calibri"/>
                <a:ea typeface="Calibri"/>
                <a:cs typeface="Calibri"/>
                <a:sym typeface="Calibri"/>
              </a:defRPr>
            </a:lvl1pPr>
            <a:lvl2pPr marL="914400" marR="0" lvl="1" indent="-342900" algn="l" rtl="0">
              <a:lnSpc>
                <a:spcPct val="100000"/>
              </a:lnSpc>
              <a:spcBef>
                <a:spcPts val="36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57150" indent="0">
              <a:spcBef>
                <a:spcPts val="1200"/>
              </a:spcBef>
              <a:buClr>
                <a:srgbClr val="002060"/>
              </a:buClr>
              <a:buSzPct val="100000"/>
              <a:buFont typeface="Arial"/>
              <a:buNone/>
            </a:pPr>
            <a:r>
              <a:rPr lang="en-GB" sz="3600" b="1" dirty="0">
                <a:solidFill>
                  <a:srgbClr val="002060"/>
                </a:solidFill>
              </a:rPr>
              <a:t>Primary Maths &amp; Social Justice webpage</a:t>
            </a:r>
            <a:r>
              <a:rPr lang="en-GB" sz="3400" b="1" dirty="0">
                <a:solidFill>
                  <a:srgbClr val="002060"/>
                </a:solidFill>
              </a:rPr>
              <a:t>:</a:t>
            </a:r>
            <a:endParaRPr lang="en-GB" dirty="0"/>
          </a:p>
          <a:p>
            <a:pPr marL="57150" indent="0">
              <a:spcBef>
                <a:spcPts val="476"/>
              </a:spcBef>
              <a:buClr>
                <a:srgbClr val="002060"/>
              </a:buClr>
              <a:buSzPct val="100000"/>
              <a:buNone/>
            </a:pPr>
            <a:r>
              <a:rPr lang="en-GB" sz="3600" dirty="0">
                <a:solidFill>
                  <a:srgbClr val="002060"/>
                </a:solidFill>
                <a:hlinkClick r:id="rId4"/>
              </a:rPr>
              <a:t>https://mathsocialjustice.org/research/</a:t>
            </a:r>
            <a:r>
              <a:rPr lang="en-GB" sz="3600" dirty="0">
                <a:solidFill>
                  <a:srgbClr val="002060"/>
                </a:solidFill>
              </a:rPr>
              <a:t> </a:t>
            </a:r>
          </a:p>
          <a:p>
            <a:pPr marL="665480" indent="-457200">
              <a:spcBef>
                <a:spcPts val="476"/>
              </a:spcBef>
              <a:buSzPct val="100000"/>
            </a:pPr>
            <a:r>
              <a:rPr lang="en-GB" sz="3400" dirty="0">
                <a:solidFill>
                  <a:srgbClr val="002060"/>
                </a:solidFill>
              </a:rPr>
              <a:t>Download the PowerPoint presentation used in this presentation</a:t>
            </a:r>
            <a:r>
              <a:rPr lang="en-GB" sz="3600" dirty="0">
                <a:solidFill>
                  <a:srgbClr val="002060"/>
                </a:solidFill>
              </a:rPr>
              <a:t>.</a:t>
            </a:r>
            <a:endParaRPr lang="en-GB" sz="3400" dirty="0">
              <a:solidFill>
                <a:srgbClr val="002060"/>
              </a:solidFill>
            </a:endParaRPr>
          </a:p>
          <a:p>
            <a:pPr marL="665480" indent="-457200">
              <a:spcBef>
                <a:spcPts val="476"/>
              </a:spcBef>
              <a:buSzPct val="100000"/>
            </a:pPr>
            <a:r>
              <a:rPr lang="en-GB" sz="3400" dirty="0">
                <a:solidFill>
                  <a:srgbClr val="002060"/>
                </a:solidFill>
              </a:rPr>
              <a:t>Access the full report from the PMSJ research project.</a:t>
            </a:r>
          </a:p>
        </p:txBody>
      </p:sp>
      <p:pic>
        <p:nvPicPr>
          <p:cNvPr id="5" name="Picture 4" descr="A qr code on a white background&#10;&#10;Description automatically generated">
            <a:extLst>
              <a:ext uri="{FF2B5EF4-FFF2-40B4-BE49-F238E27FC236}">
                <a16:creationId xmlns:a16="http://schemas.microsoft.com/office/drawing/2014/main" id="{666ACDE3-46DD-676F-EC9C-2A7937A71033}"/>
              </a:ext>
            </a:extLst>
          </p:cNvPr>
          <p:cNvPicPr>
            <a:picLocks noChangeAspect="1"/>
          </p:cNvPicPr>
          <p:nvPr/>
        </p:nvPicPr>
        <p:blipFill>
          <a:blip r:embed="rId5"/>
          <a:stretch>
            <a:fillRect/>
          </a:stretch>
        </p:blipFill>
        <p:spPr>
          <a:xfrm>
            <a:off x="6299412" y="4328901"/>
            <a:ext cx="2334048" cy="2334048"/>
          </a:xfrm>
          <a:prstGeom prst="rect">
            <a:avLst/>
          </a:prstGeom>
        </p:spPr>
      </p:pic>
    </p:spTree>
    <p:extLst>
      <p:ext uri="{BB962C8B-B14F-4D97-AF65-F5344CB8AC3E}">
        <p14:creationId xmlns:p14="http://schemas.microsoft.com/office/powerpoint/2010/main" val="4041646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0"/>
          <p:cNvSpPr txBox="1">
            <a:spLocks noGrp="1"/>
          </p:cNvSpPr>
          <p:nvPr>
            <p:ph type="body" idx="1"/>
          </p:nvPr>
        </p:nvSpPr>
        <p:spPr>
          <a:xfrm>
            <a:off x="523875" y="1412875"/>
            <a:ext cx="8080375" cy="5040311"/>
          </a:xfrm>
          <a:prstGeom prst="rect">
            <a:avLst/>
          </a:prstGeom>
          <a:solidFill>
            <a:srgbClr val="FFFFFF">
              <a:alpha val="49411"/>
            </a:srgbClr>
          </a:solidFill>
          <a:ln>
            <a:noFill/>
          </a:ln>
        </p:spPr>
        <p:txBody>
          <a:bodyPr spcFirstLastPara="1" wrap="square" lIns="91425" tIns="45700" rIns="91425" bIns="45700" anchor="t" anchorCtr="0">
            <a:normAutofit fontScale="77500" lnSpcReduction="20000"/>
          </a:bodyPr>
          <a:lstStyle/>
          <a:p>
            <a:pPr marL="457200" lvl="0" indent="-457200" algn="l" rtl="0">
              <a:lnSpc>
                <a:spcPct val="100000"/>
              </a:lnSpc>
              <a:spcBef>
                <a:spcPts val="0"/>
              </a:spcBef>
              <a:spcAft>
                <a:spcPts val="0"/>
              </a:spcAft>
              <a:buClr>
                <a:srgbClr val="002060"/>
              </a:buClr>
              <a:buSzPct val="100000"/>
              <a:buFont typeface="Arial"/>
              <a:buNone/>
            </a:pPr>
            <a:r>
              <a:rPr lang="en-GB" dirty="0">
                <a:solidFill>
                  <a:srgbClr val="002060"/>
                </a:solidFill>
              </a:rPr>
              <a:t>Wright, P., 2021. Transforming mathematics classroom practice through participatory action research. </a:t>
            </a:r>
            <a:r>
              <a:rPr lang="en-GB" i="1" dirty="0">
                <a:solidFill>
                  <a:srgbClr val="002060"/>
                </a:solidFill>
              </a:rPr>
              <a:t>Journal of Mathematics Teacher Education</a:t>
            </a:r>
            <a:r>
              <a:rPr lang="en-GB" dirty="0">
                <a:solidFill>
                  <a:srgbClr val="002060"/>
                </a:solidFill>
              </a:rPr>
              <a:t>, 24(2), pp. 155-177. </a:t>
            </a:r>
            <a:br>
              <a:rPr lang="en-GB" dirty="0">
                <a:solidFill>
                  <a:srgbClr val="002060"/>
                </a:solidFill>
              </a:rPr>
            </a:br>
            <a:r>
              <a:rPr lang="en-GB" dirty="0">
                <a:solidFill>
                  <a:srgbClr val="002060"/>
                </a:solidFill>
                <a:hlinkClick r:id="rId3"/>
              </a:rPr>
              <a:t>Link to open access paper</a:t>
            </a:r>
            <a:endParaRPr dirty="0"/>
          </a:p>
          <a:p>
            <a:pPr marL="457200" lvl="0" indent="-457200" algn="l" rtl="0">
              <a:lnSpc>
                <a:spcPct val="100000"/>
              </a:lnSpc>
              <a:spcBef>
                <a:spcPts val="1744"/>
              </a:spcBef>
              <a:spcAft>
                <a:spcPts val="0"/>
              </a:spcAft>
              <a:buClr>
                <a:srgbClr val="002060"/>
              </a:buClr>
              <a:buSzPct val="100000"/>
              <a:buFont typeface="Arial"/>
              <a:buNone/>
            </a:pPr>
            <a:r>
              <a:rPr lang="en-GB" dirty="0">
                <a:solidFill>
                  <a:srgbClr val="002060"/>
                </a:solidFill>
              </a:rPr>
              <a:t>Wright, P., 2022. </a:t>
            </a:r>
            <a:r>
              <a:rPr lang="en-GB" i="1" dirty="0">
                <a:solidFill>
                  <a:srgbClr val="002060"/>
                </a:solidFill>
              </a:rPr>
              <a:t>Conceptualising and operationalising socio-mathematical agency</a:t>
            </a:r>
            <a:r>
              <a:rPr lang="en-GB" dirty="0">
                <a:solidFill>
                  <a:srgbClr val="002060"/>
                </a:solidFill>
              </a:rPr>
              <a:t>. Proceedings of the 12th Congress of the European Society for Research in Mathematics Education. Bolzano, Italy, CERME. </a:t>
            </a:r>
            <a:br>
              <a:rPr lang="en-GB" dirty="0">
                <a:solidFill>
                  <a:srgbClr val="002060"/>
                </a:solidFill>
              </a:rPr>
            </a:br>
            <a:r>
              <a:rPr lang="en-GB" dirty="0">
                <a:solidFill>
                  <a:srgbClr val="002060"/>
                </a:solidFill>
                <a:hlinkClick r:id="rId4"/>
              </a:rPr>
              <a:t>Link to open access paper</a:t>
            </a:r>
            <a:endParaRPr dirty="0"/>
          </a:p>
          <a:p>
            <a:pPr marL="457200" lvl="0" indent="-457200" algn="l" rtl="0">
              <a:lnSpc>
                <a:spcPct val="100000"/>
              </a:lnSpc>
              <a:spcBef>
                <a:spcPts val="1744"/>
              </a:spcBef>
              <a:spcAft>
                <a:spcPts val="0"/>
              </a:spcAft>
              <a:buClr>
                <a:srgbClr val="002060"/>
              </a:buClr>
              <a:buSzPct val="100000"/>
              <a:buFont typeface="Arial"/>
              <a:buNone/>
            </a:pPr>
            <a:r>
              <a:rPr lang="en-GB" dirty="0">
                <a:solidFill>
                  <a:srgbClr val="002060"/>
                </a:solidFill>
              </a:rPr>
              <a:t>Wright, P., Carvalho, T. &amp; </a:t>
            </a:r>
            <a:r>
              <a:rPr lang="en-GB" dirty="0" err="1">
                <a:solidFill>
                  <a:srgbClr val="002060"/>
                </a:solidFill>
              </a:rPr>
              <a:t>Fejzo</a:t>
            </a:r>
            <a:r>
              <a:rPr lang="en-GB" dirty="0">
                <a:solidFill>
                  <a:srgbClr val="002060"/>
                </a:solidFill>
              </a:rPr>
              <a:t>, A., 2022. Visible mathematics pedagogy: A model for transforming classroom practice. </a:t>
            </a:r>
            <a:r>
              <a:rPr lang="en-GB" i="1" dirty="0">
                <a:solidFill>
                  <a:srgbClr val="002060"/>
                </a:solidFill>
              </a:rPr>
              <a:t>Educational Action Research</a:t>
            </a:r>
            <a:r>
              <a:rPr lang="en-GB" dirty="0">
                <a:solidFill>
                  <a:srgbClr val="002060"/>
                </a:solidFill>
              </a:rPr>
              <a:t>, 30(2), pp. 168-191. </a:t>
            </a:r>
            <a:br>
              <a:rPr lang="en-GB" dirty="0">
                <a:solidFill>
                  <a:srgbClr val="002060"/>
                </a:solidFill>
              </a:rPr>
            </a:br>
            <a:r>
              <a:rPr lang="en-GB" dirty="0">
                <a:solidFill>
                  <a:srgbClr val="002060"/>
                </a:solidFill>
                <a:hlinkClick r:id="rId5"/>
              </a:rPr>
              <a:t>Link to open access pre-publication version of paper</a:t>
            </a:r>
            <a:endParaRPr dirty="0"/>
          </a:p>
          <a:p>
            <a:pPr marL="0" lvl="0" indent="0" algn="l" rtl="0">
              <a:lnSpc>
                <a:spcPct val="100000"/>
              </a:lnSpc>
              <a:spcBef>
                <a:spcPts val="1744"/>
              </a:spcBef>
              <a:spcAft>
                <a:spcPts val="0"/>
              </a:spcAft>
              <a:buClr>
                <a:schemeClr val="dk1"/>
              </a:buClr>
              <a:buSzPct val="100000"/>
              <a:buFont typeface="Arial"/>
              <a:buNone/>
            </a:pPr>
            <a:endParaRPr dirty="0">
              <a:solidFill>
                <a:srgbClr val="002060"/>
              </a:solidFill>
            </a:endParaRPr>
          </a:p>
        </p:txBody>
      </p:sp>
      <p:sp>
        <p:nvSpPr>
          <p:cNvPr id="151" name="Google Shape;151;p10"/>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a:solidFill>
                  <a:srgbClr val="002060"/>
                </a:solidFill>
                <a:latin typeface="Calibri"/>
                <a:ea typeface="Calibri"/>
                <a:cs typeface="Calibri"/>
                <a:sym typeface="Calibri"/>
              </a:rPr>
              <a:t>References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Grayscal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557</TotalTime>
  <Words>1712</Words>
  <Application>Microsoft Office PowerPoint</Application>
  <PresentationFormat>On-screen Show (4:3)</PresentationFormat>
  <Paragraphs>69</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Presentation at BSRLM Conference (2nd March 2024):  Primary school teachers tackling social justice issues through teaching mathematics  Caroline Hilton (IOE, UCL's Faculty of Education &amp; Society) Joel Kelly (The Blue School, CofE) Pete Wright (University of Dundee)  Note this presentation is similar to that made at the  PRiME Conference Panel Event on 3rd February 2024  (see www.mathsocialjustice.org/research)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at BSRLM Conference (4th March 2023):  Primary school teachers tackling social justice issues whilst teaching mathematics: Findings from the Primary Maths &amp; Social Justice (PMSJ) research project  Caroline Hilton (IOE, UCL's Faculty of Education &amp; Society) Joel Kelly (The Blue School, CofE) Pete Wright (University of Dundee)</dc:title>
  <dc:creator>Pete Wright</dc:creator>
  <cp:lastModifiedBy>Pete Wright (Staff)</cp:lastModifiedBy>
  <cp:revision>4</cp:revision>
  <cp:lastPrinted>2024-03-02T08:18:52Z</cp:lastPrinted>
  <dcterms:created xsi:type="dcterms:W3CDTF">2012-11-08T07:49:00Z</dcterms:created>
  <dcterms:modified xsi:type="dcterms:W3CDTF">2024-03-02T12:27:22Z</dcterms:modified>
</cp:coreProperties>
</file>