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78" r:id="rId3"/>
    <p:sldId id="257" r:id="rId4"/>
    <p:sldId id="258" r:id="rId5"/>
    <p:sldId id="259" r:id="rId6"/>
    <p:sldId id="273" r:id="rId7"/>
    <p:sldId id="279" r:id="rId8"/>
    <p:sldId id="284" r:id="rId9"/>
    <p:sldId id="281" r:id="rId10"/>
    <p:sldId id="282" r:id="rId11"/>
    <p:sldId id="277" r:id="rId12"/>
    <p:sldId id="265" r:id="rId13"/>
    <p:sldId id="266" r:id="rId14"/>
  </p:sldIdLst>
  <p:sldSz cx="9144000" cy="6858000" type="screen4x3"/>
  <p:notesSz cx="9945688"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jISW8lgvfqjHb2uKjoADjnDdxe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2D21FC-0CB8-4CE7-A208-B79C4D53C2A4}" v="1" dt="2024-11-26T14:20:03.7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42" autoAdjust="0"/>
    <p:restoredTop sz="94660"/>
  </p:normalViewPr>
  <p:slideViewPr>
    <p:cSldViewPr snapToGrid="0">
      <p:cViewPr varScale="1">
        <p:scale>
          <a:sx n="111" d="100"/>
          <a:sy n="111" d="100"/>
        </p:scale>
        <p:origin x="18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072D21FC-0CB8-4CE7-A208-B79C4D53C2A4}"/>
    <pc:docChg chg="undo custSel addSld delSld modSld sldOrd">
      <pc:chgData name="Pete Wright (Staff)" userId="b7ce7c8a-bb04-43ee-a74c-0b3ee141521b" providerId="ADAL" clId="{072D21FC-0CB8-4CE7-A208-B79C4D53C2A4}" dt="2024-11-26T15:14:45.885" v="2852" actId="6549"/>
      <pc:docMkLst>
        <pc:docMk/>
      </pc:docMkLst>
      <pc:sldChg chg="modSp mod">
        <pc:chgData name="Pete Wright (Staff)" userId="b7ce7c8a-bb04-43ee-a74c-0b3ee141521b" providerId="ADAL" clId="{072D21FC-0CB8-4CE7-A208-B79C4D53C2A4}" dt="2024-11-26T09:21:18.745" v="16"/>
        <pc:sldMkLst>
          <pc:docMk/>
          <pc:sldMk cId="0" sldId="256"/>
        </pc:sldMkLst>
        <pc:spChg chg="mod">
          <ac:chgData name="Pete Wright (Staff)" userId="b7ce7c8a-bb04-43ee-a74c-0b3ee141521b" providerId="ADAL" clId="{072D21FC-0CB8-4CE7-A208-B79C4D53C2A4}" dt="2024-11-26T09:21:18.745" v="16"/>
          <ac:spMkLst>
            <pc:docMk/>
            <pc:sldMk cId="0" sldId="256"/>
            <ac:spMk id="88" creationId="{00000000-0000-0000-0000-000000000000}"/>
          </ac:spMkLst>
        </pc:spChg>
      </pc:sldChg>
      <pc:sldChg chg="modSp mod">
        <pc:chgData name="Pete Wright (Staff)" userId="b7ce7c8a-bb04-43ee-a74c-0b3ee141521b" providerId="ADAL" clId="{072D21FC-0CB8-4CE7-A208-B79C4D53C2A4}" dt="2024-11-26T14:24:42.153" v="911" actId="207"/>
        <pc:sldMkLst>
          <pc:docMk/>
          <pc:sldMk cId="0" sldId="257"/>
        </pc:sldMkLst>
        <pc:spChg chg="mod">
          <ac:chgData name="Pete Wright (Staff)" userId="b7ce7c8a-bb04-43ee-a74c-0b3ee141521b" providerId="ADAL" clId="{072D21FC-0CB8-4CE7-A208-B79C4D53C2A4}" dt="2024-11-26T14:24:42.153" v="911" actId="207"/>
          <ac:spMkLst>
            <pc:docMk/>
            <pc:sldMk cId="0" sldId="257"/>
            <ac:spMk id="94" creationId="{00000000-0000-0000-0000-000000000000}"/>
          </ac:spMkLst>
        </pc:spChg>
      </pc:sldChg>
      <pc:sldChg chg="modSp mod">
        <pc:chgData name="Pete Wright (Staff)" userId="b7ce7c8a-bb04-43ee-a74c-0b3ee141521b" providerId="ADAL" clId="{072D21FC-0CB8-4CE7-A208-B79C4D53C2A4}" dt="2024-11-26T15:12:25.998" v="2837" actId="20577"/>
        <pc:sldMkLst>
          <pc:docMk/>
          <pc:sldMk cId="0" sldId="258"/>
        </pc:sldMkLst>
        <pc:spChg chg="mod">
          <ac:chgData name="Pete Wright (Staff)" userId="b7ce7c8a-bb04-43ee-a74c-0b3ee141521b" providerId="ADAL" clId="{072D21FC-0CB8-4CE7-A208-B79C4D53C2A4}" dt="2024-11-26T15:12:25.998" v="2837" actId="20577"/>
          <ac:spMkLst>
            <pc:docMk/>
            <pc:sldMk cId="0" sldId="258"/>
            <ac:spMk id="101" creationId="{00000000-0000-0000-0000-000000000000}"/>
          </ac:spMkLst>
        </pc:spChg>
        <pc:spChg chg="mod">
          <ac:chgData name="Pete Wright (Staff)" userId="b7ce7c8a-bb04-43ee-a74c-0b3ee141521b" providerId="ADAL" clId="{072D21FC-0CB8-4CE7-A208-B79C4D53C2A4}" dt="2024-11-26T14:12:45.614" v="664" actId="20577"/>
          <ac:spMkLst>
            <pc:docMk/>
            <pc:sldMk cId="0" sldId="258"/>
            <ac:spMk id="102" creationId="{00000000-0000-0000-0000-000000000000}"/>
          </ac:spMkLst>
        </pc:spChg>
      </pc:sldChg>
      <pc:sldChg chg="modSp mod">
        <pc:chgData name="Pete Wright (Staff)" userId="b7ce7c8a-bb04-43ee-a74c-0b3ee141521b" providerId="ADAL" clId="{072D21FC-0CB8-4CE7-A208-B79C4D53C2A4}" dt="2024-11-26T14:27:38.480" v="1112" actId="27636"/>
        <pc:sldMkLst>
          <pc:docMk/>
          <pc:sldMk cId="0" sldId="259"/>
        </pc:sldMkLst>
        <pc:spChg chg="mod">
          <ac:chgData name="Pete Wright (Staff)" userId="b7ce7c8a-bb04-43ee-a74c-0b3ee141521b" providerId="ADAL" clId="{072D21FC-0CB8-4CE7-A208-B79C4D53C2A4}" dt="2024-11-26T14:27:38.480" v="1112" actId="27636"/>
          <ac:spMkLst>
            <pc:docMk/>
            <pc:sldMk cId="0" sldId="259"/>
            <ac:spMk id="108" creationId="{00000000-0000-0000-0000-000000000000}"/>
          </ac:spMkLst>
        </pc:spChg>
        <pc:spChg chg="mod">
          <ac:chgData name="Pete Wright (Staff)" userId="b7ce7c8a-bb04-43ee-a74c-0b3ee141521b" providerId="ADAL" clId="{072D21FC-0CB8-4CE7-A208-B79C4D53C2A4}" dt="2024-11-26T14:15:49.609" v="679" actId="20577"/>
          <ac:spMkLst>
            <pc:docMk/>
            <pc:sldMk cId="0" sldId="259"/>
            <ac:spMk id="109" creationId="{00000000-0000-0000-0000-000000000000}"/>
          </ac:spMkLst>
        </pc:spChg>
      </pc:sldChg>
      <pc:sldChg chg="modSp mod">
        <pc:chgData name="Pete Wright (Staff)" userId="b7ce7c8a-bb04-43ee-a74c-0b3ee141521b" providerId="ADAL" clId="{072D21FC-0CB8-4CE7-A208-B79C4D53C2A4}" dt="2024-11-26T14:21:13.327" v="768" actId="313"/>
        <pc:sldMkLst>
          <pc:docMk/>
          <pc:sldMk cId="0" sldId="265"/>
        </pc:sldMkLst>
        <pc:spChg chg="mod">
          <ac:chgData name="Pete Wright (Staff)" userId="b7ce7c8a-bb04-43ee-a74c-0b3ee141521b" providerId="ADAL" clId="{072D21FC-0CB8-4CE7-A208-B79C4D53C2A4}" dt="2024-11-26T14:21:13.327" v="768" actId="313"/>
          <ac:spMkLst>
            <pc:docMk/>
            <pc:sldMk cId="0" sldId="265"/>
            <ac:spMk id="150" creationId="{00000000-0000-0000-0000-000000000000}"/>
          </ac:spMkLst>
        </pc:spChg>
      </pc:sldChg>
      <pc:sldChg chg="modNotesTx">
        <pc:chgData name="Pete Wright (Staff)" userId="b7ce7c8a-bb04-43ee-a74c-0b3ee141521b" providerId="ADAL" clId="{072D21FC-0CB8-4CE7-A208-B79C4D53C2A4}" dt="2024-11-26T15:14:45.885" v="2852" actId="6549"/>
        <pc:sldMkLst>
          <pc:docMk/>
          <pc:sldMk cId="0" sldId="266"/>
        </pc:sldMkLst>
      </pc:sldChg>
      <pc:sldChg chg="del">
        <pc:chgData name="Pete Wright (Staff)" userId="b7ce7c8a-bb04-43ee-a74c-0b3ee141521b" providerId="ADAL" clId="{072D21FC-0CB8-4CE7-A208-B79C4D53C2A4}" dt="2024-11-26T09:47:31.294" v="530" actId="2696"/>
        <pc:sldMkLst>
          <pc:docMk/>
          <pc:sldMk cId="2669987780" sldId="268"/>
        </pc:sldMkLst>
      </pc:sldChg>
      <pc:sldChg chg="del">
        <pc:chgData name="Pete Wright (Staff)" userId="b7ce7c8a-bb04-43ee-a74c-0b3ee141521b" providerId="ADAL" clId="{072D21FC-0CB8-4CE7-A208-B79C4D53C2A4}" dt="2024-11-26T14:15:17.416" v="665" actId="2696"/>
        <pc:sldMkLst>
          <pc:docMk/>
          <pc:sldMk cId="1270718727" sldId="269"/>
        </pc:sldMkLst>
      </pc:sldChg>
      <pc:sldChg chg="del">
        <pc:chgData name="Pete Wright (Staff)" userId="b7ce7c8a-bb04-43ee-a74c-0b3ee141521b" providerId="ADAL" clId="{072D21FC-0CB8-4CE7-A208-B79C4D53C2A4}" dt="2024-11-26T14:17:28.219" v="713" actId="47"/>
        <pc:sldMkLst>
          <pc:docMk/>
          <pc:sldMk cId="1656790234" sldId="271"/>
        </pc:sldMkLst>
      </pc:sldChg>
      <pc:sldChg chg="del">
        <pc:chgData name="Pete Wright (Staff)" userId="b7ce7c8a-bb04-43ee-a74c-0b3ee141521b" providerId="ADAL" clId="{072D21FC-0CB8-4CE7-A208-B79C4D53C2A4}" dt="2024-11-26T14:17:28.219" v="713" actId="47"/>
        <pc:sldMkLst>
          <pc:docMk/>
          <pc:sldMk cId="809931987" sldId="272"/>
        </pc:sldMkLst>
      </pc:sldChg>
      <pc:sldChg chg="modSp mod">
        <pc:chgData name="Pete Wright (Staff)" userId="b7ce7c8a-bb04-43ee-a74c-0b3ee141521b" providerId="ADAL" clId="{072D21FC-0CB8-4CE7-A208-B79C4D53C2A4}" dt="2024-11-26T14:41:56.530" v="1395" actId="20577"/>
        <pc:sldMkLst>
          <pc:docMk/>
          <pc:sldMk cId="2229530069" sldId="273"/>
        </pc:sldMkLst>
        <pc:spChg chg="mod">
          <ac:chgData name="Pete Wright (Staff)" userId="b7ce7c8a-bb04-43ee-a74c-0b3ee141521b" providerId="ADAL" clId="{072D21FC-0CB8-4CE7-A208-B79C4D53C2A4}" dt="2024-11-26T14:41:56.530" v="1395" actId="20577"/>
          <ac:spMkLst>
            <pc:docMk/>
            <pc:sldMk cId="2229530069" sldId="273"/>
            <ac:spMk id="108" creationId="{00000000-0000-0000-0000-000000000000}"/>
          </ac:spMkLst>
        </pc:spChg>
        <pc:spChg chg="mod">
          <ac:chgData name="Pete Wright (Staff)" userId="b7ce7c8a-bb04-43ee-a74c-0b3ee141521b" providerId="ADAL" clId="{072D21FC-0CB8-4CE7-A208-B79C4D53C2A4}" dt="2024-11-26T14:30:41.445" v="1117" actId="20577"/>
          <ac:spMkLst>
            <pc:docMk/>
            <pc:sldMk cId="2229530069" sldId="273"/>
            <ac:spMk id="109" creationId="{00000000-0000-0000-0000-000000000000}"/>
          </ac:spMkLst>
        </pc:spChg>
      </pc:sldChg>
      <pc:sldChg chg="del">
        <pc:chgData name="Pete Wright (Staff)" userId="b7ce7c8a-bb04-43ee-a74c-0b3ee141521b" providerId="ADAL" clId="{072D21FC-0CB8-4CE7-A208-B79C4D53C2A4}" dt="2024-11-26T14:17:28.219" v="713" actId="47"/>
        <pc:sldMkLst>
          <pc:docMk/>
          <pc:sldMk cId="3522221086" sldId="274"/>
        </pc:sldMkLst>
      </pc:sldChg>
      <pc:sldChg chg="del">
        <pc:chgData name="Pete Wright (Staff)" userId="b7ce7c8a-bb04-43ee-a74c-0b3ee141521b" providerId="ADAL" clId="{072D21FC-0CB8-4CE7-A208-B79C4D53C2A4}" dt="2024-11-26T14:17:28.219" v="713" actId="47"/>
        <pc:sldMkLst>
          <pc:docMk/>
          <pc:sldMk cId="3978849297" sldId="275"/>
        </pc:sldMkLst>
      </pc:sldChg>
      <pc:sldChg chg="del">
        <pc:chgData name="Pete Wright (Staff)" userId="b7ce7c8a-bb04-43ee-a74c-0b3ee141521b" providerId="ADAL" clId="{072D21FC-0CB8-4CE7-A208-B79C4D53C2A4}" dt="2024-11-26T09:53:24.074" v="638" actId="2696"/>
        <pc:sldMkLst>
          <pc:docMk/>
          <pc:sldMk cId="600216790" sldId="276"/>
        </pc:sldMkLst>
      </pc:sldChg>
      <pc:sldChg chg="modSp mod">
        <pc:chgData name="Pete Wright (Staff)" userId="b7ce7c8a-bb04-43ee-a74c-0b3ee141521b" providerId="ADAL" clId="{072D21FC-0CB8-4CE7-A208-B79C4D53C2A4}" dt="2024-11-26T15:14:00.084" v="2851" actId="27636"/>
        <pc:sldMkLst>
          <pc:docMk/>
          <pc:sldMk cId="1532012745" sldId="277"/>
        </pc:sldMkLst>
        <pc:spChg chg="mod">
          <ac:chgData name="Pete Wright (Staff)" userId="b7ce7c8a-bb04-43ee-a74c-0b3ee141521b" providerId="ADAL" clId="{072D21FC-0CB8-4CE7-A208-B79C4D53C2A4}" dt="2024-11-26T15:14:00.084" v="2851" actId="27636"/>
          <ac:spMkLst>
            <pc:docMk/>
            <pc:sldMk cId="1532012745" sldId="277"/>
            <ac:spMk id="108" creationId="{00000000-0000-0000-0000-000000000000}"/>
          </ac:spMkLst>
        </pc:spChg>
      </pc:sldChg>
      <pc:sldChg chg="modSp add mod ord">
        <pc:chgData name="Pete Wright (Staff)" userId="b7ce7c8a-bb04-43ee-a74c-0b3ee141521b" providerId="ADAL" clId="{072D21FC-0CB8-4CE7-A208-B79C4D53C2A4}" dt="2024-11-26T15:11:36.659" v="2826" actId="113"/>
        <pc:sldMkLst>
          <pc:docMk/>
          <pc:sldMk cId="1505290665" sldId="278"/>
        </pc:sldMkLst>
        <pc:spChg chg="mod">
          <ac:chgData name="Pete Wright (Staff)" userId="b7ce7c8a-bb04-43ee-a74c-0b3ee141521b" providerId="ADAL" clId="{072D21FC-0CB8-4CE7-A208-B79C4D53C2A4}" dt="2024-11-26T15:11:36.659" v="2826" actId="113"/>
          <ac:spMkLst>
            <pc:docMk/>
            <pc:sldMk cId="1505290665" sldId="278"/>
            <ac:spMk id="94" creationId="{C9AA7B53-209F-EE6C-789F-2A7B425072EF}"/>
          </ac:spMkLst>
        </pc:spChg>
        <pc:spChg chg="mod">
          <ac:chgData name="Pete Wright (Staff)" userId="b7ce7c8a-bb04-43ee-a74c-0b3ee141521b" providerId="ADAL" clId="{072D21FC-0CB8-4CE7-A208-B79C4D53C2A4}" dt="2024-11-26T09:24:33.924" v="68" actId="5793"/>
          <ac:spMkLst>
            <pc:docMk/>
            <pc:sldMk cId="1505290665" sldId="278"/>
            <ac:spMk id="95" creationId="{5476F9FC-06AE-5C73-61FC-B89636CD95B0}"/>
          </ac:spMkLst>
        </pc:spChg>
      </pc:sldChg>
      <pc:sldChg chg="modSp add mod">
        <pc:chgData name="Pete Wright (Staff)" userId="b7ce7c8a-bb04-43ee-a74c-0b3ee141521b" providerId="ADAL" clId="{072D21FC-0CB8-4CE7-A208-B79C4D53C2A4}" dt="2024-11-26T14:58:34.897" v="1958" actId="20577"/>
        <pc:sldMkLst>
          <pc:docMk/>
          <pc:sldMk cId="59983779" sldId="279"/>
        </pc:sldMkLst>
        <pc:spChg chg="mod">
          <ac:chgData name="Pete Wright (Staff)" userId="b7ce7c8a-bb04-43ee-a74c-0b3ee141521b" providerId="ADAL" clId="{072D21FC-0CB8-4CE7-A208-B79C4D53C2A4}" dt="2024-11-26T14:58:34.897" v="1958" actId="20577"/>
          <ac:spMkLst>
            <pc:docMk/>
            <pc:sldMk cId="59983779" sldId="279"/>
            <ac:spMk id="108" creationId="{8BF7168D-12F4-432E-181F-876E06164CAC}"/>
          </ac:spMkLst>
        </pc:spChg>
      </pc:sldChg>
      <pc:sldChg chg="add del">
        <pc:chgData name="Pete Wright (Staff)" userId="b7ce7c8a-bb04-43ee-a74c-0b3ee141521b" providerId="ADAL" clId="{072D21FC-0CB8-4CE7-A208-B79C4D53C2A4}" dt="2024-11-26T14:44:36.759" v="1426" actId="2696"/>
        <pc:sldMkLst>
          <pc:docMk/>
          <pc:sldMk cId="3594706452" sldId="280"/>
        </pc:sldMkLst>
      </pc:sldChg>
      <pc:sldChg chg="modSp add mod">
        <pc:chgData name="Pete Wright (Staff)" userId="b7ce7c8a-bb04-43ee-a74c-0b3ee141521b" providerId="ADAL" clId="{072D21FC-0CB8-4CE7-A208-B79C4D53C2A4}" dt="2024-11-26T14:50:04.773" v="1716" actId="114"/>
        <pc:sldMkLst>
          <pc:docMk/>
          <pc:sldMk cId="416570838" sldId="281"/>
        </pc:sldMkLst>
        <pc:spChg chg="mod">
          <ac:chgData name="Pete Wright (Staff)" userId="b7ce7c8a-bb04-43ee-a74c-0b3ee141521b" providerId="ADAL" clId="{072D21FC-0CB8-4CE7-A208-B79C4D53C2A4}" dt="2024-11-26T14:50:04.773" v="1716" actId="114"/>
          <ac:spMkLst>
            <pc:docMk/>
            <pc:sldMk cId="416570838" sldId="281"/>
            <ac:spMk id="108" creationId="{DD4839C9-9EAB-C5A0-0176-714C363B9BF0}"/>
          </ac:spMkLst>
        </pc:spChg>
        <pc:spChg chg="mod">
          <ac:chgData name="Pete Wright (Staff)" userId="b7ce7c8a-bb04-43ee-a74c-0b3ee141521b" providerId="ADAL" clId="{072D21FC-0CB8-4CE7-A208-B79C4D53C2A4}" dt="2024-11-26T14:32:50.843" v="1189" actId="5793"/>
          <ac:spMkLst>
            <pc:docMk/>
            <pc:sldMk cId="416570838" sldId="281"/>
            <ac:spMk id="109" creationId="{717D84AB-FDAF-4330-57AA-8B764141CBF8}"/>
          </ac:spMkLst>
        </pc:spChg>
      </pc:sldChg>
      <pc:sldChg chg="modSp add mod">
        <pc:chgData name="Pete Wright (Staff)" userId="b7ce7c8a-bb04-43ee-a74c-0b3ee141521b" providerId="ADAL" clId="{072D21FC-0CB8-4CE7-A208-B79C4D53C2A4}" dt="2024-11-26T14:53:56.117" v="1854" actId="114"/>
        <pc:sldMkLst>
          <pc:docMk/>
          <pc:sldMk cId="4122352529" sldId="282"/>
        </pc:sldMkLst>
        <pc:spChg chg="mod">
          <ac:chgData name="Pete Wright (Staff)" userId="b7ce7c8a-bb04-43ee-a74c-0b3ee141521b" providerId="ADAL" clId="{072D21FC-0CB8-4CE7-A208-B79C4D53C2A4}" dt="2024-11-26T14:53:56.117" v="1854" actId="114"/>
          <ac:spMkLst>
            <pc:docMk/>
            <pc:sldMk cId="4122352529" sldId="282"/>
            <ac:spMk id="108" creationId="{754BED36-1472-A113-3D89-C37C60A3794E}"/>
          </ac:spMkLst>
        </pc:spChg>
      </pc:sldChg>
      <pc:sldChg chg="add del">
        <pc:chgData name="Pete Wright (Staff)" userId="b7ce7c8a-bb04-43ee-a74c-0b3ee141521b" providerId="ADAL" clId="{072D21FC-0CB8-4CE7-A208-B79C4D53C2A4}" dt="2024-11-26T14:54:02.495" v="1855" actId="2696"/>
        <pc:sldMkLst>
          <pc:docMk/>
          <pc:sldMk cId="856757036" sldId="283"/>
        </pc:sldMkLst>
      </pc:sldChg>
      <pc:sldChg chg="modSp add mod">
        <pc:chgData name="Pete Wright (Staff)" userId="b7ce7c8a-bb04-43ee-a74c-0b3ee141521b" providerId="ADAL" clId="{072D21FC-0CB8-4CE7-A208-B79C4D53C2A4}" dt="2024-11-26T14:59:04.689" v="1966" actId="6549"/>
        <pc:sldMkLst>
          <pc:docMk/>
          <pc:sldMk cId="1521056463" sldId="284"/>
        </pc:sldMkLst>
        <pc:spChg chg="mod">
          <ac:chgData name="Pete Wright (Staff)" userId="b7ce7c8a-bb04-43ee-a74c-0b3ee141521b" providerId="ADAL" clId="{072D21FC-0CB8-4CE7-A208-B79C4D53C2A4}" dt="2024-11-26T14:59:04.689" v="1966" actId="6549"/>
          <ac:spMkLst>
            <pc:docMk/>
            <pc:sldMk cId="1521056463" sldId="284"/>
            <ac:spMk id="108" creationId="{90E86AEA-979A-3A22-55BA-0B544484D14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4309798"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3588" y="1"/>
            <a:ext cx="4309798"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98"/>
            <a:ext cx="4309798" cy="3429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6" name="Google Shape;86;p1: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a:extLst>
            <a:ext uri="{FF2B5EF4-FFF2-40B4-BE49-F238E27FC236}">
              <a16:creationId xmlns:a16="http://schemas.microsoft.com/office/drawing/2014/main" id="{EFFCE554-26B2-F6D2-FDA1-BE80C371319A}"/>
            </a:ext>
          </a:extLst>
        </p:cNvPr>
        <p:cNvGrpSpPr/>
        <p:nvPr/>
      </p:nvGrpSpPr>
      <p:grpSpPr>
        <a:xfrm>
          <a:off x="0" y="0"/>
          <a:ext cx="0" cy="0"/>
          <a:chOff x="0" y="0"/>
          <a:chExt cx="0" cy="0"/>
        </a:xfrm>
      </p:grpSpPr>
      <p:sp>
        <p:nvSpPr>
          <p:cNvPr id="90" name="Google Shape;90;p2:notes">
            <a:extLst>
              <a:ext uri="{FF2B5EF4-FFF2-40B4-BE49-F238E27FC236}">
                <a16:creationId xmlns:a16="http://schemas.microsoft.com/office/drawing/2014/main" id="{71105283-57B2-6ABB-7B48-FE9044E62B38}"/>
              </a:ext>
            </a:extLst>
          </p:cNvPr>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1" name="Google Shape;91;p2:notes">
            <a:extLst>
              <a:ext uri="{FF2B5EF4-FFF2-40B4-BE49-F238E27FC236}">
                <a16:creationId xmlns:a16="http://schemas.microsoft.com/office/drawing/2014/main" id="{60B15639-5638-E751-CCE7-6CE253B68C52}"/>
              </a:ext>
            </a:extLst>
          </p:cNvPr>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2" name="Google Shape;92;p2:notes">
            <a:extLst>
              <a:ext uri="{FF2B5EF4-FFF2-40B4-BE49-F238E27FC236}">
                <a16:creationId xmlns:a16="http://schemas.microsoft.com/office/drawing/2014/main" id="{442CCF75-BC4B-4218-1517-2EC4A8DE757F}"/>
              </a:ext>
            </a:extLst>
          </p:cNvPr>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9641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1" name="Google Shape;91;p2: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2" name="Google Shape;92;p2: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8" name="Google Shape;98;p3: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p3: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637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5B642310-0528-C3FE-072D-129BA973E64A}"/>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90A986C6-7ADE-BF62-7B94-7BA77C392499}"/>
              </a:ext>
            </a:extLst>
          </p:cNvPr>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a:extLst>
              <a:ext uri="{FF2B5EF4-FFF2-40B4-BE49-F238E27FC236}">
                <a16:creationId xmlns:a16="http://schemas.microsoft.com/office/drawing/2014/main" id="{53C000B3-3EE0-C250-BBDD-ED9A60917E76}"/>
              </a:ext>
            </a:extLst>
          </p:cNvPr>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a:extLst>
              <a:ext uri="{FF2B5EF4-FFF2-40B4-BE49-F238E27FC236}">
                <a16:creationId xmlns:a16="http://schemas.microsoft.com/office/drawing/2014/main" id="{A28FD7EC-22D1-66A4-DCA6-259599FD196B}"/>
              </a:ext>
            </a:extLst>
          </p:cNvPr>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9983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B9A05F3-B816-6C81-2065-8BC728C45E09}"/>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1B221A46-0649-B360-280C-98B9E317E860}"/>
              </a:ext>
            </a:extLst>
          </p:cNvPr>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a:extLst>
              <a:ext uri="{FF2B5EF4-FFF2-40B4-BE49-F238E27FC236}">
                <a16:creationId xmlns:a16="http://schemas.microsoft.com/office/drawing/2014/main" id="{DAC32E86-E904-5BE3-3D05-3048EA42E962}"/>
              </a:ext>
            </a:extLst>
          </p:cNvPr>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a:extLst>
              <a:ext uri="{FF2B5EF4-FFF2-40B4-BE49-F238E27FC236}">
                <a16:creationId xmlns:a16="http://schemas.microsoft.com/office/drawing/2014/main" id="{D0D54F7C-5F33-DD28-4B2E-9B8EB5487AAF}"/>
              </a:ext>
            </a:extLst>
          </p:cNvPr>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5202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391286D-7A55-2BFD-9C28-78CE3F957913}"/>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9360FDA8-D8C8-B3C9-14DF-94C74ED78FF4}"/>
              </a:ext>
            </a:extLst>
          </p:cNvPr>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a:extLst>
              <a:ext uri="{FF2B5EF4-FFF2-40B4-BE49-F238E27FC236}">
                <a16:creationId xmlns:a16="http://schemas.microsoft.com/office/drawing/2014/main" id="{D65EBE67-6E55-64E5-A53D-AC13F306C7C7}"/>
              </a:ext>
            </a:extLst>
          </p:cNvPr>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a:extLst>
              <a:ext uri="{FF2B5EF4-FFF2-40B4-BE49-F238E27FC236}">
                <a16:creationId xmlns:a16="http://schemas.microsoft.com/office/drawing/2014/main" id="{C440B1EF-5592-08EF-4A69-B20F12801B29}"/>
              </a:ext>
            </a:extLst>
          </p:cNvPr>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7997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2F7DECCA-A4F9-57E7-B8C6-71432922FAE6}"/>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4E3906DF-5188-5AF2-C8E8-438AEF784228}"/>
              </a:ext>
            </a:extLst>
          </p:cNvPr>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a:extLst>
              <a:ext uri="{FF2B5EF4-FFF2-40B4-BE49-F238E27FC236}">
                <a16:creationId xmlns:a16="http://schemas.microsoft.com/office/drawing/2014/main" id="{8B1B2D6F-E2AD-4689-928F-F69B08A2C2C5}"/>
              </a:ext>
            </a:extLst>
          </p:cNvPr>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a:extLst>
              <a:ext uri="{FF2B5EF4-FFF2-40B4-BE49-F238E27FC236}">
                <a16:creationId xmlns:a16="http://schemas.microsoft.com/office/drawing/2014/main" id="{E466B6DF-B523-46CF-0BC6-F3C740042BDA}"/>
              </a:ext>
            </a:extLst>
          </p:cNvPr>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4375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17741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7" name="Google Shape;147;p10: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The reference lists for these papers can be used as a source for the theories we draw on.</a:t>
            </a:r>
            <a:endParaRPr dirty="0"/>
          </a:p>
        </p:txBody>
      </p:sp>
      <p:sp>
        <p:nvSpPr>
          <p:cNvPr id="148" name="Google Shape;148;p10: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1: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4" name="Google Shape;154;p11: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5" name="Google Shape;155;p11: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1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1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21"/>
          <p:cNvSpPr>
            <a:spLocks noGrp="1"/>
          </p:cNvSpPr>
          <p:nvPr>
            <p:ph type="pic" idx="2"/>
          </p:nvPr>
        </p:nvSpPr>
        <p:spPr>
          <a:xfrm>
            <a:off x="1792288" y="612775"/>
            <a:ext cx="5486400" cy="4114800"/>
          </a:xfrm>
          <a:prstGeom prst="rect">
            <a:avLst/>
          </a:prstGeom>
          <a:noFill/>
          <a:ln>
            <a:noFill/>
          </a:ln>
        </p:spPr>
      </p:sp>
      <p:sp>
        <p:nvSpPr>
          <p:cNvPr id="68" name="Google Shape;68;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4324/LRE.22.1.2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oi.org/10.1007/s10857-019-09452-1" TargetMode="External"/><Relationship Id="rId5" Type="http://schemas.openxmlformats.org/officeDocument/2006/relationships/hyperlink" Target="https://doi.org/10.1080/09650792.2020.1850497" TargetMode="External"/><Relationship Id="rId4" Type="http://schemas.openxmlformats.org/officeDocument/2006/relationships/hyperlink" Target="https://mathsocialjustice.files.wordpress.com/2023/01/pmsj-report-jan23.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mathsocialjustice.org/research/"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395288" y="620712"/>
            <a:ext cx="8353425" cy="4941101"/>
          </a:xfrm>
          <a:prstGeom prst="rect">
            <a:avLst/>
          </a:prstGeom>
          <a:solidFill>
            <a:srgbClr val="EFFFFF">
              <a:alpha val="49411"/>
            </a:srgbClr>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sz="2800" b="1" dirty="0">
                <a:solidFill>
                  <a:srgbClr val="002060"/>
                </a:solidFill>
              </a:rPr>
              <a:t>Presentation at SERA Conference (29</a:t>
            </a:r>
            <a:r>
              <a:rPr lang="en-GB" sz="2800" b="1" baseline="30000" dirty="0">
                <a:solidFill>
                  <a:srgbClr val="002060"/>
                </a:solidFill>
              </a:rPr>
              <a:t>th</a:t>
            </a:r>
            <a:r>
              <a:rPr lang="en-GB" sz="2800" b="1" dirty="0">
                <a:solidFill>
                  <a:srgbClr val="002060"/>
                </a:solidFill>
              </a:rPr>
              <a:t> Nov 2024):</a:t>
            </a:r>
            <a:br>
              <a:rPr lang="en-GB" sz="2800" b="1" dirty="0">
                <a:solidFill>
                  <a:srgbClr val="002060"/>
                </a:solidFill>
              </a:rPr>
            </a:br>
            <a:br>
              <a:rPr lang="en-GB" sz="2800" b="1" i="1" dirty="0">
                <a:solidFill>
                  <a:srgbClr val="002060"/>
                </a:solidFill>
              </a:rPr>
            </a:br>
            <a:r>
              <a:rPr lang="en-GB" sz="3600" i="1" dirty="0">
                <a:solidFill>
                  <a:srgbClr val="002060"/>
                </a:solidFill>
              </a:rPr>
              <a:t>Primary school teachers, mathematics and social justice</a:t>
            </a:r>
            <a:br>
              <a:rPr lang="en-GB" sz="2800" b="1" dirty="0">
                <a:solidFill>
                  <a:srgbClr val="002060"/>
                </a:solidFill>
              </a:rPr>
            </a:br>
            <a:br>
              <a:rPr lang="en-GB" sz="2800" b="1" dirty="0">
                <a:solidFill>
                  <a:srgbClr val="002060"/>
                </a:solidFill>
              </a:rPr>
            </a:br>
            <a:r>
              <a:rPr lang="en-GB" sz="2400" dirty="0">
                <a:solidFill>
                  <a:srgbClr val="002060"/>
                </a:solidFill>
              </a:rPr>
              <a:t>Dr Pete Wright</a:t>
            </a:r>
            <a:br>
              <a:rPr lang="en-GB" sz="2400" dirty="0">
                <a:solidFill>
                  <a:srgbClr val="002060"/>
                </a:solidFill>
              </a:rPr>
            </a:br>
            <a:r>
              <a:rPr lang="en-GB" sz="2400" dirty="0">
                <a:solidFill>
                  <a:srgbClr val="002060"/>
                </a:solidFill>
              </a:rPr>
              <a:t>Senior Lecturer (Education &amp; Society)</a:t>
            </a:r>
            <a:br>
              <a:rPr lang="en-GB" sz="2400" dirty="0">
                <a:solidFill>
                  <a:srgbClr val="002060"/>
                </a:solidFill>
              </a:rPr>
            </a:br>
            <a:r>
              <a:rPr lang="en-GB" sz="2400" dirty="0">
                <a:solidFill>
                  <a:srgbClr val="002060"/>
                </a:solidFill>
              </a:rPr>
              <a:t>University of Dundee</a:t>
            </a:r>
            <a:br>
              <a:rPr lang="en-GB" sz="2400" dirty="0">
                <a:solidFill>
                  <a:srgbClr val="002060"/>
                </a:solidFill>
              </a:rPr>
            </a:br>
            <a:r>
              <a:rPr lang="en-GB" sz="2400" dirty="0">
                <a:solidFill>
                  <a:srgbClr val="002060"/>
                </a:solidFill>
              </a:rPr>
              <a:t>pwright002@dundee.ac.uk</a:t>
            </a:r>
            <a:br>
              <a:rPr lang="en-GB" sz="2400" dirty="0">
                <a:solidFill>
                  <a:srgbClr val="002060"/>
                </a:solidFill>
              </a:rPr>
            </a:br>
            <a:r>
              <a:rPr lang="en-GB" sz="2400" dirty="0">
                <a:solidFill>
                  <a:srgbClr val="002060"/>
                </a:solidFill>
              </a:rPr>
              <a:t>@petewright0</a:t>
            </a:r>
            <a:br>
              <a:rPr lang="en-GB" sz="2400" dirty="0">
                <a:solidFill>
                  <a:srgbClr val="002060"/>
                </a:solidFill>
              </a:rPr>
            </a:br>
            <a:r>
              <a:rPr lang="en-GB" sz="2400" dirty="0">
                <a:solidFill>
                  <a:srgbClr val="002060"/>
                </a:solidFill>
              </a:rPr>
              <a:t>www.mathsocialjustice.org</a:t>
            </a:r>
            <a:endParaRPr sz="2800" i="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0365F908-DDE3-56FB-572D-919218F8C09C}"/>
            </a:ext>
          </a:extLst>
        </p:cNvPr>
        <p:cNvGrpSpPr/>
        <p:nvPr/>
      </p:nvGrpSpPr>
      <p:grpSpPr>
        <a:xfrm>
          <a:off x="0" y="0"/>
          <a:ext cx="0" cy="0"/>
          <a:chOff x="0" y="0"/>
          <a:chExt cx="0" cy="0"/>
        </a:xfrm>
      </p:grpSpPr>
      <p:sp>
        <p:nvSpPr>
          <p:cNvPr id="94" name="Google Shape;94;p2">
            <a:extLst>
              <a:ext uri="{FF2B5EF4-FFF2-40B4-BE49-F238E27FC236}">
                <a16:creationId xmlns:a16="http://schemas.microsoft.com/office/drawing/2014/main" id="{C9AA7B53-209F-EE6C-789F-2A7B425072EF}"/>
              </a:ext>
            </a:extLst>
          </p:cNvPr>
          <p:cNvSpPr txBox="1">
            <a:spLocks noGrp="1"/>
          </p:cNvSpPr>
          <p:nvPr>
            <p:ph type="body" idx="1"/>
          </p:nvPr>
        </p:nvSpPr>
        <p:spPr>
          <a:xfrm>
            <a:off x="497816" y="1923691"/>
            <a:ext cx="8148368" cy="4592068"/>
          </a:xfrm>
          <a:prstGeom prst="rect">
            <a:avLst/>
          </a:prstGeom>
          <a:solidFill>
            <a:srgbClr val="FFFFFF">
              <a:alpha val="49411"/>
            </a:srgbClr>
          </a:solidFill>
          <a:ln>
            <a:noFill/>
          </a:ln>
        </p:spPr>
        <p:txBody>
          <a:bodyPr spcFirstLastPara="1" wrap="square" lIns="91425" tIns="45700" rIns="91425" bIns="45700" anchor="t" anchorCtr="0">
            <a:normAutofit/>
          </a:bodyPr>
          <a:lstStyle/>
          <a:p>
            <a:pPr marL="342900" lvl="0" indent="-342900" algn="l" rtl="0">
              <a:lnSpc>
                <a:spcPct val="100000"/>
              </a:lnSpc>
              <a:spcBef>
                <a:spcPts val="555"/>
              </a:spcBef>
              <a:spcAft>
                <a:spcPts val="0"/>
              </a:spcAft>
              <a:buClr>
                <a:srgbClr val="002060"/>
              </a:buClr>
              <a:buSzPct val="100000"/>
              <a:buChar char="•"/>
            </a:pPr>
            <a:r>
              <a:rPr lang="en-GB" sz="3000" dirty="0">
                <a:solidFill>
                  <a:srgbClr val="002060"/>
                </a:solidFill>
              </a:rPr>
              <a:t>The </a:t>
            </a:r>
            <a:r>
              <a:rPr lang="en-GB" sz="3000" b="1" dirty="0">
                <a:solidFill>
                  <a:srgbClr val="C00000"/>
                </a:solidFill>
              </a:rPr>
              <a:t>URL and QR code for the research project webpage </a:t>
            </a:r>
            <a:r>
              <a:rPr lang="en-GB" sz="3000" dirty="0">
                <a:solidFill>
                  <a:srgbClr val="002060"/>
                </a:solidFill>
              </a:rPr>
              <a:t>will be displayed on the final slide.</a:t>
            </a:r>
          </a:p>
          <a:p>
            <a:pPr marL="342900" lvl="0" indent="-342900" algn="l" rtl="0">
              <a:lnSpc>
                <a:spcPct val="100000"/>
              </a:lnSpc>
              <a:spcBef>
                <a:spcPts val="555"/>
              </a:spcBef>
              <a:spcAft>
                <a:spcPts val="0"/>
              </a:spcAft>
              <a:buClr>
                <a:srgbClr val="002060"/>
              </a:buClr>
              <a:buSzPct val="100000"/>
              <a:buChar char="•"/>
            </a:pPr>
            <a:r>
              <a:rPr lang="en-GB" sz="3000" dirty="0">
                <a:solidFill>
                  <a:srgbClr val="002060"/>
                </a:solidFill>
              </a:rPr>
              <a:t>The webpage </a:t>
            </a:r>
            <a:r>
              <a:rPr lang="en-GB" sz="3000" b="1" dirty="0">
                <a:solidFill>
                  <a:srgbClr val="C00000"/>
                </a:solidFill>
              </a:rPr>
              <a:t>includes open access links to:</a:t>
            </a:r>
          </a:p>
          <a:p>
            <a:pPr marL="800100" lvl="1">
              <a:spcBef>
                <a:spcPts val="555"/>
              </a:spcBef>
              <a:buClr>
                <a:srgbClr val="002060"/>
              </a:buClr>
              <a:buSzPct val="100000"/>
              <a:buChar char="•"/>
            </a:pPr>
            <a:r>
              <a:rPr lang="en-GB" sz="2600" b="1" dirty="0">
                <a:solidFill>
                  <a:srgbClr val="C00000"/>
                </a:solidFill>
              </a:rPr>
              <a:t>This PowerPoint presentation</a:t>
            </a:r>
          </a:p>
          <a:p>
            <a:pPr marL="800100" lvl="1">
              <a:spcBef>
                <a:spcPts val="555"/>
              </a:spcBef>
              <a:buClr>
                <a:srgbClr val="002060"/>
              </a:buClr>
              <a:buSzPct val="100000"/>
              <a:buFont typeface="Arial"/>
              <a:buChar char="•"/>
            </a:pPr>
            <a:r>
              <a:rPr lang="en-GB" sz="2600" dirty="0">
                <a:solidFill>
                  <a:srgbClr val="002060"/>
                </a:solidFill>
              </a:rPr>
              <a:t>PowerPoint presentation from SERA 2023</a:t>
            </a:r>
          </a:p>
          <a:p>
            <a:pPr marL="800100" lvl="1">
              <a:spcBef>
                <a:spcPts val="555"/>
              </a:spcBef>
              <a:buClr>
                <a:srgbClr val="002060"/>
              </a:buClr>
              <a:buSzPct val="100000"/>
              <a:buFont typeface="Arial"/>
              <a:buChar char="•"/>
            </a:pPr>
            <a:r>
              <a:rPr lang="en-GB" sz="2600" dirty="0">
                <a:solidFill>
                  <a:srgbClr val="002060"/>
                </a:solidFill>
              </a:rPr>
              <a:t>2024 article in </a:t>
            </a:r>
            <a:r>
              <a:rPr lang="en-GB" sz="2600" i="1" dirty="0">
                <a:solidFill>
                  <a:srgbClr val="002060"/>
                </a:solidFill>
              </a:rPr>
              <a:t>London Review of Education </a:t>
            </a:r>
            <a:r>
              <a:rPr lang="en-GB" sz="2600" dirty="0">
                <a:solidFill>
                  <a:srgbClr val="002060"/>
                </a:solidFill>
              </a:rPr>
              <a:t>journal</a:t>
            </a:r>
          </a:p>
          <a:p>
            <a:pPr marL="800100" lvl="1">
              <a:spcBef>
                <a:spcPts val="555"/>
              </a:spcBef>
              <a:buClr>
                <a:srgbClr val="002060"/>
              </a:buClr>
              <a:buSzPct val="100000"/>
              <a:buFont typeface="Arial"/>
              <a:buChar char="•"/>
            </a:pPr>
            <a:r>
              <a:rPr lang="en-GB" sz="2600" dirty="0">
                <a:solidFill>
                  <a:srgbClr val="002060"/>
                </a:solidFill>
              </a:rPr>
              <a:t>2023 papers from CERME Conference proceedings</a:t>
            </a:r>
          </a:p>
          <a:p>
            <a:pPr marL="800100" lvl="1">
              <a:spcBef>
                <a:spcPts val="555"/>
              </a:spcBef>
              <a:buClr>
                <a:srgbClr val="002060"/>
              </a:buClr>
              <a:buSzPct val="100000"/>
              <a:buFont typeface="Arial"/>
              <a:buChar char="•"/>
            </a:pPr>
            <a:r>
              <a:rPr lang="en-GB" sz="2600" dirty="0">
                <a:solidFill>
                  <a:srgbClr val="002060"/>
                </a:solidFill>
              </a:rPr>
              <a:t>2023 PMSJ Research Project report</a:t>
            </a:r>
          </a:p>
          <a:p>
            <a:pPr marL="800100" lvl="1">
              <a:spcBef>
                <a:spcPts val="555"/>
              </a:spcBef>
              <a:buClr>
                <a:srgbClr val="002060"/>
              </a:buClr>
              <a:buSzPct val="100000"/>
              <a:buFont typeface="Arial"/>
              <a:buChar char="•"/>
            </a:pPr>
            <a:endParaRPr lang="en-GB" sz="2600" dirty="0">
              <a:solidFill>
                <a:srgbClr val="002060"/>
              </a:solidFill>
            </a:endParaRPr>
          </a:p>
          <a:p>
            <a:pPr marL="800100" lvl="1">
              <a:spcBef>
                <a:spcPts val="555"/>
              </a:spcBef>
              <a:buClr>
                <a:srgbClr val="002060"/>
              </a:buClr>
              <a:buSzPct val="100000"/>
              <a:buFont typeface="Arial"/>
              <a:buChar char="•"/>
            </a:pPr>
            <a:endParaRPr lang="en-GB" sz="2600" dirty="0">
              <a:solidFill>
                <a:srgbClr val="002060"/>
              </a:solidFill>
            </a:endParaRPr>
          </a:p>
          <a:p>
            <a:pPr marL="800100" lvl="1">
              <a:spcBef>
                <a:spcPts val="555"/>
              </a:spcBef>
              <a:buClr>
                <a:srgbClr val="002060"/>
              </a:buClr>
              <a:buSzPct val="100000"/>
              <a:buChar char="•"/>
            </a:pPr>
            <a:endParaRPr lang="en-GB" sz="2600" dirty="0">
              <a:solidFill>
                <a:srgbClr val="002060"/>
              </a:solidFill>
            </a:endParaRPr>
          </a:p>
        </p:txBody>
      </p:sp>
      <p:sp>
        <p:nvSpPr>
          <p:cNvPr id="95" name="Google Shape;95;p2">
            <a:extLst>
              <a:ext uri="{FF2B5EF4-FFF2-40B4-BE49-F238E27FC236}">
                <a16:creationId xmlns:a16="http://schemas.microsoft.com/office/drawing/2014/main" id="{5476F9FC-06AE-5C73-61FC-B89636CD95B0}"/>
              </a:ext>
            </a:extLst>
          </p:cNvPr>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dirty="0">
                <a:solidFill>
                  <a:srgbClr val="002060"/>
                </a:solidFill>
                <a:latin typeface="Calibri" panose="020F0502020204030204" pitchFamily="34" charset="0"/>
                <a:ea typeface="Calibri"/>
                <a:cs typeface="Calibri" panose="020F0502020204030204" pitchFamily="34" charset="0"/>
                <a:sym typeface="Calibri"/>
              </a:rPr>
              <a:t>Findings from the </a:t>
            </a:r>
            <a:r>
              <a:rPr lang="en-GB" sz="3200" b="1" i="1" dirty="0">
                <a:solidFill>
                  <a:srgbClr val="002060"/>
                </a:solidFill>
                <a:latin typeface="Calibri" panose="020F0502020204030204" pitchFamily="34" charset="0"/>
                <a:cs typeface="Calibri" panose="020F0502020204030204" pitchFamily="34" charset="0"/>
              </a:rPr>
              <a:t>Primary Maths &amp; Social Justice </a:t>
            </a:r>
            <a:r>
              <a:rPr lang="en-GB" sz="3200" b="1" dirty="0">
                <a:solidFill>
                  <a:srgbClr val="002060"/>
                </a:solidFill>
                <a:latin typeface="Calibri" panose="020F0502020204030204" pitchFamily="34" charset="0"/>
                <a:cs typeface="Calibri" panose="020F0502020204030204" pitchFamily="34" charset="0"/>
              </a:rPr>
              <a:t>research project</a:t>
            </a:r>
            <a:r>
              <a:rPr lang="en-GB" sz="3200" b="1" dirty="0">
                <a:solidFill>
                  <a:srgbClr val="002060"/>
                </a:solidFill>
                <a:latin typeface="Calibri" panose="020F0502020204030204" pitchFamily="34" charset="0"/>
                <a:cs typeface="Calibri" panose="020F0502020204030204" pitchFamily="34" charset="0"/>
                <a:sym typeface="Calibri"/>
              </a:rPr>
              <a:t> …</a:t>
            </a:r>
            <a:endParaRPr sz="3200" b="0" u="none" strike="noStrike" cap="none"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505290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body" idx="1"/>
          </p:nvPr>
        </p:nvSpPr>
        <p:spPr>
          <a:xfrm>
            <a:off x="495300" y="1412875"/>
            <a:ext cx="8153400" cy="4895850"/>
          </a:xfrm>
          <a:prstGeom prst="rect">
            <a:avLst/>
          </a:prstGeom>
          <a:solidFill>
            <a:srgbClr val="FFFFFF">
              <a:alpha val="49411"/>
            </a:srgbClr>
          </a:solidFill>
          <a:ln>
            <a:noFill/>
          </a:ln>
        </p:spPr>
        <p:txBody>
          <a:bodyPr spcFirstLastPara="1" wrap="square" lIns="91425" tIns="45700" rIns="91425" bIns="45700" anchor="t" anchorCtr="0">
            <a:normAutofit fontScale="92500" lnSpcReduction="20000"/>
          </a:bodyPr>
          <a:lstStyle/>
          <a:p>
            <a:pPr marL="342900" lvl="0" indent="-342900" algn="l" rtl="0">
              <a:lnSpc>
                <a:spcPct val="100000"/>
              </a:lnSpc>
              <a:spcBef>
                <a:spcPts val="555"/>
              </a:spcBef>
              <a:spcAft>
                <a:spcPts val="0"/>
              </a:spcAft>
              <a:buClr>
                <a:srgbClr val="002060"/>
              </a:buClr>
              <a:buSzPct val="100000"/>
              <a:buChar char="•"/>
            </a:pPr>
            <a:r>
              <a:rPr lang="en-GB" sz="3000" dirty="0">
                <a:solidFill>
                  <a:srgbClr val="002060"/>
                </a:solidFill>
              </a:rPr>
              <a:t>The </a:t>
            </a:r>
            <a:r>
              <a:rPr lang="en-GB" sz="3000" b="1" i="1" dirty="0">
                <a:solidFill>
                  <a:srgbClr val="002060"/>
                </a:solidFill>
              </a:rPr>
              <a:t>Primary Maths &amp; Social Justice </a:t>
            </a:r>
            <a:r>
              <a:rPr lang="en-GB" sz="3000" dirty="0">
                <a:solidFill>
                  <a:srgbClr val="002060"/>
                </a:solidFill>
              </a:rPr>
              <a:t>research project was a </a:t>
            </a:r>
            <a:r>
              <a:rPr lang="en-GB" sz="3000" b="1" dirty="0">
                <a:solidFill>
                  <a:srgbClr val="C00000"/>
                </a:solidFill>
              </a:rPr>
              <a:t>collaboration</a:t>
            </a:r>
            <a:r>
              <a:rPr lang="en-GB" sz="3000" dirty="0">
                <a:solidFill>
                  <a:srgbClr val="002060"/>
                </a:solidFill>
              </a:rPr>
              <a:t> between myself, </a:t>
            </a:r>
            <a:r>
              <a:rPr lang="en-GB" sz="3000" b="1" dirty="0">
                <a:solidFill>
                  <a:srgbClr val="C00000"/>
                </a:solidFill>
              </a:rPr>
              <a:t>two co-researchers </a:t>
            </a:r>
            <a:r>
              <a:rPr lang="en-GB" sz="3000" dirty="0">
                <a:solidFill>
                  <a:srgbClr val="002060"/>
                </a:solidFill>
              </a:rPr>
              <a:t>(Caroline Hilton, UCL Institute of Education, and Joel Kelly, The Blue School) and </a:t>
            </a:r>
            <a:r>
              <a:rPr lang="en-GB" sz="3000" b="1" dirty="0">
                <a:solidFill>
                  <a:srgbClr val="C00000"/>
                </a:solidFill>
              </a:rPr>
              <a:t>six teacher researchers</a:t>
            </a:r>
            <a:r>
              <a:rPr lang="en-GB" sz="3000" dirty="0">
                <a:solidFill>
                  <a:srgbClr val="002060"/>
                </a:solidFill>
              </a:rPr>
              <a:t> in two London primary schools.</a:t>
            </a:r>
          </a:p>
          <a:p>
            <a:pPr marL="342900" lvl="0" indent="-342900" algn="l" rtl="0">
              <a:lnSpc>
                <a:spcPct val="100000"/>
              </a:lnSpc>
              <a:spcBef>
                <a:spcPts val="555"/>
              </a:spcBef>
              <a:spcAft>
                <a:spcPts val="0"/>
              </a:spcAft>
              <a:buClr>
                <a:srgbClr val="002060"/>
              </a:buClr>
              <a:buSzPct val="100000"/>
              <a:buChar char="•"/>
            </a:pPr>
            <a:r>
              <a:rPr lang="en-GB" sz="3000" b="1" dirty="0">
                <a:solidFill>
                  <a:srgbClr val="002060"/>
                </a:solidFill>
              </a:rPr>
              <a:t>Research questions</a:t>
            </a:r>
            <a:r>
              <a:rPr lang="en-GB" sz="3000" dirty="0">
                <a:solidFill>
                  <a:srgbClr val="002060"/>
                </a:solidFill>
              </a:rPr>
              <a:t>:</a:t>
            </a:r>
          </a:p>
          <a:p>
            <a:pPr marL="800100" lvl="1">
              <a:spcBef>
                <a:spcPts val="555"/>
              </a:spcBef>
              <a:buClr>
                <a:srgbClr val="002060"/>
              </a:buClr>
              <a:buSzPct val="100000"/>
              <a:buChar char="•"/>
            </a:pPr>
            <a:r>
              <a:rPr lang="en-GB" sz="2600" dirty="0">
                <a:solidFill>
                  <a:schemeClr val="bg1">
                    <a:lumMod val="50000"/>
                  </a:schemeClr>
                </a:solidFill>
              </a:rPr>
              <a:t>How can primary school teachers help students develop their </a:t>
            </a:r>
            <a:r>
              <a:rPr lang="en-GB" sz="2600" b="1" i="1" dirty="0">
                <a:solidFill>
                  <a:schemeClr val="bg1">
                    <a:lumMod val="50000"/>
                  </a:schemeClr>
                </a:solidFill>
              </a:rPr>
              <a:t>socio-mathematical agency</a:t>
            </a:r>
            <a:r>
              <a:rPr lang="en-GB" sz="2600" dirty="0">
                <a:solidFill>
                  <a:schemeClr val="bg1">
                    <a:lumMod val="50000"/>
                  </a:schemeClr>
                </a:solidFill>
              </a:rPr>
              <a:t>, defined as the ability to use mathematics effectively to argue collectively for social change? (focus of SERA 2023 presentation)</a:t>
            </a:r>
          </a:p>
          <a:p>
            <a:pPr marL="800100" lvl="1">
              <a:spcBef>
                <a:spcPts val="555"/>
              </a:spcBef>
              <a:buClr>
                <a:srgbClr val="002060"/>
              </a:buClr>
              <a:buSzPct val="100000"/>
              <a:buChar char="•"/>
            </a:pPr>
            <a:r>
              <a:rPr lang="en-GB" sz="2600" dirty="0">
                <a:solidFill>
                  <a:srgbClr val="002060"/>
                </a:solidFill>
              </a:rPr>
              <a:t>How can primary school teachers maintain and build upon their initial interest in addressing social justice issues through their teaching of mathematics?</a:t>
            </a:r>
          </a:p>
          <a:p>
            <a:pPr marL="800100" lvl="1">
              <a:spcBef>
                <a:spcPts val="555"/>
              </a:spcBef>
              <a:buClr>
                <a:srgbClr val="002060"/>
              </a:buClr>
              <a:buSzPct val="100000"/>
              <a:buChar char="•"/>
            </a:pPr>
            <a:endParaRPr lang="en-GB" sz="2600" dirty="0">
              <a:solidFill>
                <a:srgbClr val="002060"/>
              </a:solidFill>
            </a:endParaRPr>
          </a:p>
          <a:p>
            <a:pPr marL="800100" lvl="1">
              <a:spcBef>
                <a:spcPts val="555"/>
              </a:spcBef>
              <a:buClr>
                <a:srgbClr val="002060"/>
              </a:buClr>
              <a:buSzPct val="100000"/>
              <a:buChar char="•"/>
            </a:pPr>
            <a:endParaRPr lang="en-GB" sz="2600" dirty="0">
              <a:solidFill>
                <a:srgbClr val="002060"/>
              </a:solidFill>
            </a:endParaRPr>
          </a:p>
        </p:txBody>
      </p:sp>
      <p:sp>
        <p:nvSpPr>
          <p:cNvPr id="95" name="Google Shape;95;p2"/>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dirty="0">
                <a:solidFill>
                  <a:srgbClr val="002060"/>
                </a:solidFill>
                <a:latin typeface="Calibri"/>
                <a:ea typeface="Calibri"/>
                <a:cs typeface="Calibri"/>
                <a:sym typeface="Calibri"/>
              </a:rPr>
              <a:t>The r</a:t>
            </a:r>
            <a:r>
              <a:rPr lang="en-GB" sz="3200" b="1" i="0" u="none" strike="noStrike" cap="none" dirty="0">
                <a:solidFill>
                  <a:srgbClr val="002060"/>
                </a:solidFill>
                <a:latin typeface="Calibri"/>
                <a:ea typeface="Calibri"/>
                <a:cs typeface="Calibri"/>
                <a:sym typeface="Calibri"/>
              </a:rPr>
              <a:t>esearch project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body" idx="1"/>
          </p:nvPr>
        </p:nvSpPr>
        <p:spPr>
          <a:xfrm>
            <a:off x="539881" y="1257601"/>
            <a:ext cx="8064238" cy="4931364"/>
          </a:xfrm>
          <a:prstGeom prst="rect">
            <a:avLst/>
          </a:prstGeom>
          <a:solidFill>
            <a:srgbClr val="FFFFFF">
              <a:alpha val="49411"/>
            </a:srgbClr>
          </a:solidFill>
          <a:ln>
            <a:noFill/>
          </a:ln>
        </p:spPr>
        <p:txBody>
          <a:bodyPr spcFirstLastPara="1" wrap="square" lIns="91425" tIns="45700" rIns="91425" bIns="45700" anchor="t" anchorCtr="0">
            <a:normAutofit fontScale="70000" lnSpcReduction="20000"/>
          </a:bodyPr>
          <a:lstStyle/>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Critical model of </a:t>
            </a:r>
            <a:r>
              <a:rPr lang="en-GB" sz="3400" b="1" dirty="0">
                <a:solidFill>
                  <a:srgbClr val="C00000"/>
                </a:solidFill>
              </a:rPr>
              <a:t>participatory action research </a:t>
            </a:r>
            <a:r>
              <a:rPr lang="en-GB" sz="3400" dirty="0">
                <a:solidFill>
                  <a:srgbClr val="002060"/>
                </a:solidFill>
              </a:rPr>
              <a:t>aimed at building teachers’ agency/self-efficacy in developing practice (Wright, 2021; Wright, et al., 2022).</a:t>
            </a:r>
            <a:endParaRPr dirty="0"/>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Established a ‘research team’ drawing on teacher researchers’ and academic researchers’ </a:t>
            </a:r>
            <a:r>
              <a:rPr lang="en-GB" sz="3400" b="1" dirty="0">
                <a:solidFill>
                  <a:srgbClr val="C00000"/>
                </a:solidFill>
              </a:rPr>
              <a:t>complementary expertise/knowledge</a:t>
            </a:r>
            <a:r>
              <a:rPr lang="en-GB" sz="3400" dirty="0">
                <a:solidFill>
                  <a:srgbClr val="002060"/>
                </a:solidFill>
              </a:rPr>
              <a:t>.</a:t>
            </a:r>
            <a:endParaRPr dirty="0"/>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Series of research team meetings focusing on </a:t>
            </a:r>
            <a:r>
              <a:rPr lang="en-GB" sz="3400" b="1" dirty="0">
                <a:solidFill>
                  <a:srgbClr val="C00000"/>
                </a:solidFill>
              </a:rPr>
              <a:t>discussing theory</a:t>
            </a:r>
            <a:r>
              <a:rPr lang="en-GB" sz="3400" dirty="0">
                <a:solidFill>
                  <a:srgbClr val="002060"/>
                </a:solidFill>
              </a:rPr>
              <a:t>, </a:t>
            </a:r>
            <a:r>
              <a:rPr lang="en-GB" sz="3400" b="1" dirty="0">
                <a:solidFill>
                  <a:srgbClr val="C00000"/>
                </a:solidFill>
              </a:rPr>
              <a:t>agreeing research design</a:t>
            </a:r>
            <a:r>
              <a:rPr lang="en-GB" sz="3400" dirty="0">
                <a:solidFill>
                  <a:srgbClr val="002060"/>
                </a:solidFill>
              </a:rPr>
              <a:t>, </a:t>
            </a:r>
            <a:r>
              <a:rPr lang="en-GB" sz="3400" b="1" dirty="0">
                <a:solidFill>
                  <a:srgbClr val="C00000"/>
                </a:solidFill>
              </a:rPr>
              <a:t>planning/evaluating </a:t>
            </a:r>
            <a:r>
              <a:rPr lang="en-GB" sz="3400" dirty="0">
                <a:solidFill>
                  <a:srgbClr val="002060"/>
                </a:solidFill>
              </a:rPr>
              <a:t>two research lessons.</a:t>
            </a:r>
            <a:endParaRPr dirty="0"/>
          </a:p>
          <a:p>
            <a:pPr marL="514350" lvl="0" indent="-457200" algn="l" rtl="0">
              <a:lnSpc>
                <a:spcPct val="100000"/>
              </a:lnSpc>
              <a:spcBef>
                <a:spcPts val="476"/>
              </a:spcBef>
              <a:spcAft>
                <a:spcPts val="0"/>
              </a:spcAft>
              <a:buClr>
                <a:srgbClr val="002060"/>
              </a:buClr>
              <a:buSzPct val="100000"/>
              <a:buChar char="•"/>
            </a:pPr>
            <a:r>
              <a:rPr lang="en-GB" sz="3400" b="1" dirty="0">
                <a:solidFill>
                  <a:srgbClr val="C00000"/>
                </a:solidFill>
              </a:rPr>
              <a:t>Interviews with teacher researchers </a:t>
            </a:r>
            <a:r>
              <a:rPr lang="en-GB" sz="3400" dirty="0">
                <a:solidFill>
                  <a:srgbClr val="002060"/>
                </a:solidFill>
              </a:rPr>
              <a:t>at start/end of project – thematic analysis of interviews/evaluations.</a:t>
            </a:r>
          </a:p>
          <a:p>
            <a:pPr marL="514350" lvl="0" indent="-457200" algn="l" rtl="0">
              <a:lnSpc>
                <a:spcPct val="100000"/>
              </a:lnSpc>
              <a:spcBef>
                <a:spcPts val="476"/>
              </a:spcBef>
              <a:spcAft>
                <a:spcPts val="0"/>
              </a:spcAft>
              <a:buClr>
                <a:srgbClr val="002060"/>
              </a:buClr>
              <a:buSzPct val="100000"/>
              <a:buChar char="•"/>
            </a:pPr>
            <a:r>
              <a:rPr lang="en-GB" sz="3400" b="1" dirty="0">
                <a:solidFill>
                  <a:srgbClr val="C00000"/>
                </a:solidFill>
              </a:rPr>
              <a:t>Student survey designed collaboratively and implemented by teacher researchers </a:t>
            </a:r>
            <a:r>
              <a:rPr lang="en-GB" sz="3400" dirty="0">
                <a:solidFill>
                  <a:srgbClr val="002060"/>
                </a:solidFill>
              </a:rPr>
              <a:t>– thematic analysis and statistical analysis.</a:t>
            </a:r>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Follow-up interviews of </a:t>
            </a:r>
            <a:r>
              <a:rPr lang="en-GB" sz="3400" b="1" dirty="0">
                <a:solidFill>
                  <a:srgbClr val="C00000"/>
                </a:solidFill>
              </a:rPr>
              <a:t>teachers</a:t>
            </a:r>
            <a:r>
              <a:rPr lang="en-GB" sz="3400" dirty="0">
                <a:solidFill>
                  <a:srgbClr val="002060"/>
                </a:solidFill>
              </a:rPr>
              <a:t> in one school a year later.</a:t>
            </a:r>
            <a:endParaRPr dirty="0"/>
          </a:p>
          <a:p>
            <a:pPr marL="514350" lvl="0" indent="-306070" algn="l" rtl="0">
              <a:lnSpc>
                <a:spcPct val="100000"/>
              </a:lnSpc>
              <a:spcBef>
                <a:spcPts val="476"/>
              </a:spcBef>
              <a:spcAft>
                <a:spcPts val="0"/>
              </a:spcAft>
              <a:buClr>
                <a:schemeClr val="dk1"/>
              </a:buClr>
              <a:buSzPct val="100000"/>
              <a:buNone/>
            </a:pPr>
            <a:endParaRPr sz="3400" dirty="0">
              <a:solidFill>
                <a:srgbClr val="002060"/>
              </a:solidFill>
            </a:endParaRPr>
          </a:p>
        </p:txBody>
      </p:sp>
      <p:sp>
        <p:nvSpPr>
          <p:cNvPr id="102" name="Google Shape;102;p3"/>
          <p:cNvSpPr txBox="1"/>
          <p:nvPr/>
        </p:nvSpPr>
        <p:spPr>
          <a:xfrm>
            <a:off x="418805" y="290546"/>
            <a:ext cx="8486775" cy="1143000"/>
          </a:xfrm>
          <a:prstGeom prst="rect">
            <a:avLst/>
          </a:prstGeom>
          <a:noFill/>
          <a:ln>
            <a:noFill/>
          </a:ln>
        </p:spPr>
        <p:txBody>
          <a:bodyPr spcFirstLastPara="1" wrap="square" lIns="91425" tIns="45700" rIns="91425" bIns="45700" anchor="ctr" anchorCtr="0">
            <a:noAutofit/>
          </a:bodyPr>
          <a:lstStyle/>
          <a:p>
            <a:pPr marL="57150" lvl="0" indent="0" algn="l" rtl="0">
              <a:lnSpc>
                <a:spcPct val="100000"/>
              </a:lnSpc>
              <a:spcBef>
                <a:spcPts val="476"/>
              </a:spcBef>
              <a:spcAft>
                <a:spcPts val="0"/>
              </a:spcAft>
              <a:buClr>
                <a:srgbClr val="002060"/>
              </a:buClr>
              <a:buSzPct val="100000"/>
              <a:buFont typeface="Arial"/>
              <a:buNone/>
            </a:pPr>
            <a:r>
              <a:rPr lang="en-GB" sz="3200" b="1" dirty="0">
                <a:solidFill>
                  <a:srgbClr val="002060"/>
                </a:solidFill>
              </a:rPr>
              <a:t>Methodology/methods/data collection</a:t>
            </a:r>
            <a:endParaRPr lang="en-GB" sz="6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body" idx="1"/>
          </p:nvPr>
        </p:nvSpPr>
        <p:spPr>
          <a:xfrm>
            <a:off x="495300" y="1412875"/>
            <a:ext cx="8153400" cy="5040311"/>
          </a:xfrm>
          <a:prstGeom prst="rect">
            <a:avLst/>
          </a:prstGeom>
          <a:solidFill>
            <a:srgbClr val="FFFFFF">
              <a:alpha val="49411"/>
            </a:srgbClr>
          </a:solid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rgbClr val="002060"/>
              </a:buClr>
              <a:buSzPct val="100000"/>
              <a:buFont typeface="Arial"/>
              <a:buNone/>
            </a:pPr>
            <a:r>
              <a:rPr lang="en-GB" sz="3400" dirty="0">
                <a:solidFill>
                  <a:srgbClr val="002060"/>
                </a:solidFill>
              </a:rPr>
              <a:t>Three themes emerged from the analysis:</a:t>
            </a:r>
            <a:endParaRPr dirty="0">
              <a:solidFill>
                <a:srgbClr val="002060"/>
              </a:solidFill>
            </a:endParaRPr>
          </a:p>
          <a:p>
            <a:pPr marL="514350" indent="-514350">
              <a:spcBef>
                <a:spcPts val="1155"/>
              </a:spcBef>
              <a:buClr>
                <a:srgbClr val="002060"/>
              </a:buClr>
              <a:buSzPct val="100000"/>
              <a:buFont typeface="+mj-lt"/>
              <a:buAutoNum type="arabicPeriod"/>
            </a:pPr>
            <a:r>
              <a:rPr lang="en-GB" sz="3000" dirty="0">
                <a:solidFill>
                  <a:schemeClr val="bg1">
                    <a:lumMod val="50000"/>
                  </a:schemeClr>
                </a:solidFill>
              </a:rPr>
              <a:t>Students developing greater levels of </a:t>
            </a:r>
            <a:r>
              <a:rPr lang="en-GB" sz="3000" i="1" dirty="0">
                <a:solidFill>
                  <a:schemeClr val="bg1">
                    <a:lumMod val="50000"/>
                  </a:schemeClr>
                </a:solidFill>
              </a:rPr>
              <a:t>socio-mathematical agency </a:t>
            </a:r>
            <a:r>
              <a:rPr lang="en-GB" sz="3000" dirty="0">
                <a:solidFill>
                  <a:schemeClr val="bg1">
                    <a:lumMod val="50000"/>
                  </a:schemeClr>
                </a:solidFill>
              </a:rPr>
              <a:t>(focus of SERA 2023 presentation).</a:t>
            </a:r>
          </a:p>
          <a:p>
            <a:pPr marL="514350" indent="-514350">
              <a:spcBef>
                <a:spcPts val="1155"/>
              </a:spcBef>
              <a:buClr>
                <a:srgbClr val="002060"/>
              </a:buClr>
              <a:buSzPct val="100000"/>
              <a:buFont typeface="+mj-lt"/>
              <a:buAutoNum type="arabicPeriod"/>
            </a:pPr>
            <a:r>
              <a:rPr lang="en-GB" sz="3000" dirty="0">
                <a:solidFill>
                  <a:srgbClr val="002060"/>
                </a:solidFill>
              </a:rPr>
              <a:t>Teachers rethinking their views about mathematics.</a:t>
            </a:r>
          </a:p>
          <a:p>
            <a:pPr marL="514350" indent="-514350">
              <a:spcBef>
                <a:spcPts val="1155"/>
              </a:spcBef>
              <a:buClr>
                <a:srgbClr val="002060"/>
              </a:buClr>
              <a:buSzPct val="100000"/>
              <a:buFont typeface="+mj-lt"/>
              <a:buAutoNum type="arabicPeriod"/>
            </a:pPr>
            <a:r>
              <a:rPr lang="en-GB" sz="3000" dirty="0">
                <a:solidFill>
                  <a:srgbClr val="002060"/>
                </a:solidFill>
              </a:rPr>
              <a:t>Teachers developing agency and efficacy in promoting students’ socio-mathematical agency.</a:t>
            </a:r>
          </a:p>
          <a:p>
            <a:pPr marL="0" indent="0">
              <a:spcBef>
                <a:spcPts val="1155"/>
              </a:spcBef>
              <a:buClr>
                <a:srgbClr val="002060"/>
              </a:buClr>
              <a:buSzPct val="100000"/>
              <a:buNone/>
            </a:pPr>
            <a:r>
              <a:rPr lang="en-GB" sz="2600" dirty="0">
                <a:solidFill>
                  <a:srgbClr val="002060"/>
                </a:solidFill>
              </a:rPr>
              <a:t>(Wright, Hilton &amp; Kelly, 2023; Wright, Kelly &amp; Hilton, 2024)</a:t>
            </a:r>
            <a:endParaRPr lang="en-GB" sz="2600" dirty="0"/>
          </a:p>
        </p:txBody>
      </p:sp>
      <p:sp>
        <p:nvSpPr>
          <p:cNvPr id="109" name="Google Shape;109;p4"/>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Findings from the project: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rmAutofit fontScale="85000" lnSpcReduction="10000"/>
          </a:bodyPr>
          <a:lstStyle/>
          <a:p>
            <a:pPr marL="0" lvl="0" indent="0" algn="l" rtl="0">
              <a:lnSpc>
                <a:spcPct val="100000"/>
              </a:lnSpc>
              <a:spcBef>
                <a:spcPts val="0"/>
              </a:spcBef>
              <a:spcAft>
                <a:spcPts val="0"/>
              </a:spcAft>
              <a:buClr>
                <a:srgbClr val="002060"/>
              </a:buClr>
              <a:buSzPct val="100000"/>
              <a:buFont typeface="Arial"/>
              <a:buNone/>
            </a:pPr>
            <a:r>
              <a:rPr lang="en-GB" sz="3400" dirty="0">
                <a:solidFill>
                  <a:srgbClr val="002060"/>
                </a:solidFill>
              </a:rPr>
              <a:t>Teacher researchers developed a broader view of mathematics within the curriculum:</a:t>
            </a:r>
          </a:p>
          <a:p>
            <a:pPr marL="342900" lvl="0" indent="-342900" algn="l" rtl="0">
              <a:lnSpc>
                <a:spcPct val="100000"/>
              </a:lnSpc>
              <a:spcBef>
                <a:spcPts val="1155"/>
              </a:spcBef>
              <a:spcAft>
                <a:spcPts val="0"/>
              </a:spcAft>
              <a:buClr>
                <a:srgbClr val="002060"/>
              </a:buClr>
              <a:buSzPct val="100000"/>
              <a:buChar char="•"/>
            </a:pPr>
            <a:r>
              <a:rPr lang="en-GB" sz="3000" i="1" dirty="0">
                <a:solidFill>
                  <a:srgbClr val="002060"/>
                </a:solidFill>
              </a:rPr>
              <a:t>Particularly maths mastery sometimes feels that way [narrow], and that we’ve got a lot to get through … it’s quite nice to step back from it and think about … how can we add value and provide a richer curriculum for the children?   </a:t>
            </a:r>
            <a:r>
              <a:rPr lang="en-GB" sz="3000" dirty="0">
                <a:solidFill>
                  <a:srgbClr val="002060"/>
                </a:solidFill>
              </a:rPr>
              <a:t>(David, Year 2 teacher, Interview 1)</a:t>
            </a:r>
          </a:p>
          <a:p>
            <a:pPr marL="342900" lvl="0" indent="-342900" algn="l" rtl="0">
              <a:lnSpc>
                <a:spcPct val="100000"/>
              </a:lnSpc>
              <a:spcBef>
                <a:spcPts val="1155"/>
              </a:spcBef>
              <a:spcAft>
                <a:spcPts val="0"/>
              </a:spcAft>
              <a:buClr>
                <a:srgbClr val="002060"/>
              </a:buClr>
              <a:buSzPct val="100000"/>
              <a:buChar char="•"/>
            </a:pPr>
            <a:r>
              <a:rPr lang="en-GB" sz="3000" i="1" dirty="0">
                <a:solidFill>
                  <a:srgbClr val="002060"/>
                </a:solidFill>
              </a:rPr>
              <a:t>It’s made me think ‘Well, how can I draw on examples in maths lessons from the real world, how can I get children to think about maths differently, and how can I get them to use maths to show a different perspective?’ </a:t>
            </a:r>
            <a:r>
              <a:rPr lang="en-GB" sz="3000" dirty="0">
                <a:solidFill>
                  <a:srgbClr val="002060"/>
                </a:solidFill>
              </a:rPr>
              <a:t>(Rose, Year 5 teacher, Interview 2)</a:t>
            </a:r>
          </a:p>
          <a:p>
            <a:pPr marL="342900" lvl="0" indent="-342900" algn="l" rtl="0">
              <a:lnSpc>
                <a:spcPct val="100000"/>
              </a:lnSpc>
              <a:spcBef>
                <a:spcPts val="1155"/>
              </a:spcBef>
              <a:spcAft>
                <a:spcPts val="0"/>
              </a:spcAft>
              <a:buClr>
                <a:srgbClr val="002060"/>
              </a:buClr>
              <a:buSzPct val="100000"/>
              <a:buChar char="•"/>
            </a:pPr>
            <a:endParaRPr lang="en-GB" sz="3000" dirty="0">
              <a:solidFill>
                <a:srgbClr val="002060"/>
              </a:solidFill>
            </a:endParaRPr>
          </a:p>
        </p:txBody>
      </p:sp>
      <p:sp>
        <p:nvSpPr>
          <p:cNvPr id="109" name="Google Shape;109;p4"/>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2. Teachers rethinking their views about maths</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2953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E3E53753-188A-98DF-FBD1-265E931D64CC}"/>
            </a:ext>
          </a:extLst>
        </p:cNvPr>
        <p:cNvGrpSpPr/>
        <p:nvPr/>
      </p:nvGrpSpPr>
      <p:grpSpPr>
        <a:xfrm>
          <a:off x="0" y="0"/>
          <a:ext cx="0" cy="0"/>
          <a:chOff x="0" y="0"/>
          <a:chExt cx="0" cy="0"/>
        </a:xfrm>
      </p:grpSpPr>
      <p:sp>
        <p:nvSpPr>
          <p:cNvPr id="108" name="Google Shape;108;p4">
            <a:extLst>
              <a:ext uri="{FF2B5EF4-FFF2-40B4-BE49-F238E27FC236}">
                <a16:creationId xmlns:a16="http://schemas.microsoft.com/office/drawing/2014/main" id="{8BF7168D-12F4-432E-181F-876E06164CAC}"/>
              </a:ext>
            </a:extLst>
          </p:cNvPr>
          <p:cNvSpPr txBox="1">
            <a:spLocks noGrp="1"/>
          </p:cNvSpPr>
          <p:nvPr>
            <p:ph type="body" idx="1"/>
          </p:nvPr>
        </p:nvSpPr>
        <p:spPr>
          <a:xfrm>
            <a:off x="495300" y="1412874"/>
            <a:ext cx="8153400" cy="5040313"/>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ct val="100000"/>
              <a:buFont typeface="Arial"/>
              <a:buNone/>
            </a:pPr>
            <a:r>
              <a:rPr lang="en-GB" sz="2600" dirty="0">
                <a:solidFill>
                  <a:srgbClr val="002060"/>
                </a:solidFill>
              </a:rPr>
              <a:t>Teacher researchers recognised the capacity of students, including the youngest, to engage with social justice issues in maths learning and the potential benefits to society:</a:t>
            </a:r>
          </a:p>
          <a:p>
            <a:pPr marL="342900" lvl="0" indent="-342900" algn="l" rtl="0">
              <a:lnSpc>
                <a:spcPct val="100000"/>
              </a:lnSpc>
              <a:spcBef>
                <a:spcPts val="1155"/>
              </a:spcBef>
              <a:spcAft>
                <a:spcPts val="0"/>
              </a:spcAft>
              <a:buClr>
                <a:srgbClr val="002060"/>
              </a:buClr>
              <a:buSzPct val="100000"/>
              <a:buChar char="•"/>
            </a:pPr>
            <a:r>
              <a:rPr lang="en-GB" sz="2400" i="1" dirty="0">
                <a:solidFill>
                  <a:srgbClr val="002060"/>
                </a:solidFill>
              </a:rPr>
              <a:t>It’s a great opportunity to bring in, like, issues that are going on in the world today that, you know, they are ultimately going to be responsible for in the future … getting the next generation ready. </a:t>
            </a:r>
            <a:r>
              <a:rPr lang="en-GB" sz="2400" dirty="0">
                <a:solidFill>
                  <a:srgbClr val="002060"/>
                </a:solidFill>
              </a:rPr>
              <a:t>(Aidan, Year 2 teacher, Interview 2)</a:t>
            </a:r>
          </a:p>
          <a:p>
            <a:pPr marL="342900" lvl="0" indent="-342900" algn="l" rtl="0">
              <a:lnSpc>
                <a:spcPct val="100000"/>
              </a:lnSpc>
              <a:spcBef>
                <a:spcPts val="1155"/>
              </a:spcBef>
              <a:spcAft>
                <a:spcPts val="0"/>
              </a:spcAft>
              <a:buClr>
                <a:srgbClr val="002060"/>
              </a:buClr>
              <a:buSzPct val="100000"/>
              <a:buChar char="•"/>
            </a:pPr>
            <a:r>
              <a:rPr lang="en-GB" sz="2400" i="1" dirty="0">
                <a:solidFill>
                  <a:srgbClr val="002060"/>
                </a:solidFill>
              </a:rPr>
              <a:t>So, it’s opened my eyes … not kind of pigeonhole 7-year-olds into ‘they won’t understand that or that, this isn’t relatable to them at their age’ … Actually, they can do more than you realise, you just need to give them the right framework to be able to do it. </a:t>
            </a:r>
            <a:r>
              <a:rPr lang="en-GB" sz="2600" dirty="0">
                <a:solidFill>
                  <a:srgbClr val="002060"/>
                </a:solidFill>
              </a:rPr>
              <a:t>(David, Year 2 teacher, Interview 2)</a:t>
            </a:r>
          </a:p>
        </p:txBody>
      </p:sp>
      <p:sp>
        <p:nvSpPr>
          <p:cNvPr id="109" name="Google Shape;109;p4">
            <a:extLst>
              <a:ext uri="{FF2B5EF4-FFF2-40B4-BE49-F238E27FC236}">
                <a16:creationId xmlns:a16="http://schemas.microsoft.com/office/drawing/2014/main" id="{37E783A2-928B-A947-2961-FF17FE7A932F}"/>
              </a:ext>
            </a:extLst>
          </p:cNvPr>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2. Teachers rethinking their views about maths</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59983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968FF6EB-0A3D-7E6F-743F-1A759FF8E5C5}"/>
            </a:ext>
          </a:extLst>
        </p:cNvPr>
        <p:cNvGrpSpPr/>
        <p:nvPr/>
      </p:nvGrpSpPr>
      <p:grpSpPr>
        <a:xfrm>
          <a:off x="0" y="0"/>
          <a:ext cx="0" cy="0"/>
          <a:chOff x="0" y="0"/>
          <a:chExt cx="0" cy="0"/>
        </a:xfrm>
      </p:grpSpPr>
      <p:sp>
        <p:nvSpPr>
          <p:cNvPr id="108" name="Google Shape;108;p4">
            <a:extLst>
              <a:ext uri="{FF2B5EF4-FFF2-40B4-BE49-F238E27FC236}">
                <a16:creationId xmlns:a16="http://schemas.microsoft.com/office/drawing/2014/main" id="{90E86AEA-979A-3A22-55BA-0B544484D14B}"/>
              </a:ext>
            </a:extLst>
          </p:cNvPr>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ct val="100000"/>
              <a:buFont typeface="Arial"/>
              <a:buNone/>
            </a:pPr>
            <a:r>
              <a:rPr lang="en-GB" sz="2900" dirty="0">
                <a:solidFill>
                  <a:srgbClr val="002060"/>
                </a:solidFill>
              </a:rPr>
              <a:t>Teacher researchers reported how the project had impacted on their orientation towards collaborative and problem-solving approaches to teaching maths:</a:t>
            </a:r>
          </a:p>
          <a:p>
            <a:pPr marL="342900" lvl="0" indent="-342900" algn="l" rtl="0">
              <a:lnSpc>
                <a:spcPct val="100000"/>
              </a:lnSpc>
              <a:spcBef>
                <a:spcPts val="1155"/>
              </a:spcBef>
              <a:spcAft>
                <a:spcPts val="0"/>
              </a:spcAft>
              <a:buClr>
                <a:srgbClr val="002060"/>
              </a:buClr>
              <a:buSzPct val="100000"/>
              <a:buChar char="•"/>
            </a:pPr>
            <a:r>
              <a:rPr lang="en-GB" sz="2600" i="1" dirty="0">
                <a:solidFill>
                  <a:srgbClr val="002060"/>
                </a:solidFill>
              </a:rPr>
              <a:t>I think it’s got me to think ‘How can I include collaboration a little bit more in the lessons, and draw out the problem-solving aspect of maths?’ … We have a very set way of teaching maths … The delivery of the lessons and the way I ask the students, and the way we interact with the maths on the board, that has perhaps changed. </a:t>
            </a:r>
            <a:r>
              <a:rPr lang="en-GB" sz="2600" dirty="0">
                <a:solidFill>
                  <a:srgbClr val="002060"/>
                </a:solidFill>
              </a:rPr>
              <a:t>(Rose, Year 5 teacher, Interview 2)</a:t>
            </a:r>
          </a:p>
        </p:txBody>
      </p:sp>
      <p:sp>
        <p:nvSpPr>
          <p:cNvPr id="109" name="Google Shape;109;p4">
            <a:extLst>
              <a:ext uri="{FF2B5EF4-FFF2-40B4-BE49-F238E27FC236}">
                <a16:creationId xmlns:a16="http://schemas.microsoft.com/office/drawing/2014/main" id="{3AA1C8F6-8C9A-D2C3-5739-4E33BB45EC81}"/>
              </a:ext>
            </a:extLst>
          </p:cNvPr>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2. Teachers rethinking their views about maths</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521056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FEE15E59-6A88-E18A-3BBB-CEB374B05546}"/>
            </a:ext>
          </a:extLst>
        </p:cNvPr>
        <p:cNvGrpSpPr/>
        <p:nvPr/>
      </p:nvGrpSpPr>
      <p:grpSpPr>
        <a:xfrm>
          <a:off x="0" y="0"/>
          <a:ext cx="0" cy="0"/>
          <a:chOff x="0" y="0"/>
          <a:chExt cx="0" cy="0"/>
        </a:xfrm>
      </p:grpSpPr>
      <p:sp>
        <p:nvSpPr>
          <p:cNvPr id="108" name="Google Shape;108;p4">
            <a:extLst>
              <a:ext uri="{FF2B5EF4-FFF2-40B4-BE49-F238E27FC236}">
                <a16:creationId xmlns:a16="http://schemas.microsoft.com/office/drawing/2014/main" id="{DD4839C9-9EAB-C5A0-0176-714C363B9BF0}"/>
              </a:ext>
            </a:extLst>
          </p:cNvPr>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Clr>
                <a:srgbClr val="002060"/>
              </a:buClr>
              <a:buSzPct val="100000"/>
              <a:buFont typeface="Arial"/>
              <a:buNone/>
            </a:pPr>
            <a:r>
              <a:rPr lang="en-GB" sz="3400" dirty="0">
                <a:solidFill>
                  <a:srgbClr val="002060"/>
                </a:solidFill>
              </a:rPr>
              <a:t>Teacher researchers became better prepared to challenge students’ views and assumptions about mathematics:</a:t>
            </a:r>
          </a:p>
          <a:p>
            <a:pPr marL="342900" lvl="0" indent="-342900" algn="l" rtl="0">
              <a:lnSpc>
                <a:spcPct val="100000"/>
              </a:lnSpc>
              <a:spcBef>
                <a:spcPts val="1155"/>
              </a:spcBef>
              <a:spcAft>
                <a:spcPts val="0"/>
              </a:spcAft>
              <a:buClr>
                <a:srgbClr val="002060"/>
              </a:buClr>
              <a:buSzPct val="100000"/>
              <a:buChar char="•"/>
            </a:pPr>
            <a:r>
              <a:rPr lang="en-GB" sz="3000" i="1" dirty="0">
                <a:solidFill>
                  <a:srgbClr val="002060"/>
                </a:solidFill>
              </a:rPr>
              <a:t>Quite a lot of the children had that assumption, you know, that maths was just for answering questions in school. And I’ve tried to reiterate in every lesson … where the benefits of this type of learning will help in the real world, and just almost overemphasise them so that they don’t say that again</a:t>
            </a:r>
            <a:r>
              <a:rPr lang="en-GB" sz="3000" dirty="0">
                <a:solidFill>
                  <a:srgbClr val="002060"/>
                </a:solidFill>
              </a:rPr>
              <a:t>.  (Aidan, Year 2 teacher, Meeting 3)</a:t>
            </a:r>
          </a:p>
          <a:p>
            <a:pPr marL="342900" lvl="0" indent="-342900" algn="l" rtl="0">
              <a:lnSpc>
                <a:spcPct val="100000"/>
              </a:lnSpc>
              <a:spcBef>
                <a:spcPts val="1155"/>
              </a:spcBef>
              <a:spcAft>
                <a:spcPts val="0"/>
              </a:spcAft>
              <a:buClr>
                <a:srgbClr val="002060"/>
              </a:buClr>
              <a:buSzPct val="100000"/>
              <a:buChar char="•"/>
            </a:pPr>
            <a:r>
              <a:rPr lang="en-GB" sz="3000" i="1" dirty="0">
                <a:solidFill>
                  <a:srgbClr val="002060"/>
                </a:solidFill>
              </a:rPr>
              <a:t>I think, in Year 1, maths is very much … it’s in the classroom, it’s in the maths lesson. They’re quite specific about that. And they were starting to see, actually, how we can use maths, how we can use numbers in different ways.     </a:t>
            </a:r>
            <a:r>
              <a:rPr lang="en-GB" sz="3000" dirty="0">
                <a:solidFill>
                  <a:srgbClr val="002060"/>
                </a:solidFill>
              </a:rPr>
              <a:t> (Kate, Year 1 teacher, Meeting 3)</a:t>
            </a:r>
          </a:p>
        </p:txBody>
      </p:sp>
      <p:sp>
        <p:nvSpPr>
          <p:cNvPr id="109" name="Google Shape;109;p4">
            <a:extLst>
              <a:ext uri="{FF2B5EF4-FFF2-40B4-BE49-F238E27FC236}">
                <a16:creationId xmlns:a16="http://schemas.microsoft.com/office/drawing/2014/main" id="{717D84AB-FDAF-4330-57AA-8B764141CBF8}"/>
              </a:ext>
            </a:extLst>
          </p:cNvPr>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3. Teachers developing agency and efficacy …</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16570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101DA5E5-B4D8-2A2F-6289-A13D72B4C399}"/>
            </a:ext>
          </a:extLst>
        </p:cNvPr>
        <p:cNvGrpSpPr/>
        <p:nvPr/>
      </p:nvGrpSpPr>
      <p:grpSpPr>
        <a:xfrm>
          <a:off x="0" y="0"/>
          <a:ext cx="0" cy="0"/>
          <a:chOff x="0" y="0"/>
          <a:chExt cx="0" cy="0"/>
        </a:xfrm>
      </p:grpSpPr>
      <p:sp>
        <p:nvSpPr>
          <p:cNvPr id="108" name="Google Shape;108;p4">
            <a:extLst>
              <a:ext uri="{FF2B5EF4-FFF2-40B4-BE49-F238E27FC236}">
                <a16:creationId xmlns:a16="http://schemas.microsoft.com/office/drawing/2014/main" id="{754BED36-1472-A113-3D89-C37C60A3794E}"/>
              </a:ext>
            </a:extLst>
          </p:cNvPr>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Clr>
                <a:srgbClr val="002060"/>
              </a:buClr>
              <a:buSzPct val="100000"/>
              <a:buFont typeface="Arial"/>
              <a:buNone/>
            </a:pPr>
            <a:r>
              <a:rPr lang="en-GB" sz="3400" dirty="0">
                <a:solidFill>
                  <a:srgbClr val="002060"/>
                </a:solidFill>
              </a:rPr>
              <a:t>Teacher researchers appreciated the benefits of peer support and collaboration with others:</a:t>
            </a:r>
          </a:p>
          <a:p>
            <a:pPr marL="342900" lvl="0" indent="-342900" algn="l" rtl="0">
              <a:lnSpc>
                <a:spcPct val="100000"/>
              </a:lnSpc>
              <a:spcBef>
                <a:spcPts val="1155"/>
              </a:spcBef>
              <a:spcAft>
                <a:spcPts val="0"/>
              </a:spcAft>
              <a:buClr>
                <a:srgbClr val="002060"/>
              </a:buClr>
              <a:buSzPct val="100000"/>
              <a:buChar char="•"/>
            </a:pPr>
            <a:r>
              <a:rPr lang="en-GB" sz="3000" i="1" dirty="0">
                <a:solidFill>
                  <a:srgbClr val="002060"/>
                </a:solidFill>
              </a:rPr>
              <a:t>Always, in our profession, any sharing of best practice, sharing of similar challenges … we just don’t have the time to do it enough … As teachers, everybody would welcome any opportunity to do that. </a:t>
            </a:r>
            <a:br>
              <a:rPr lang="en-GB" sz="3000" i="1" dirty="0">
                <a:solidFill>
                  <a:srgbClr val="002060"/>
                </a:solidFill>
              </a:rPr>
            </a:br>
            <a:r>
              <a:rPr lang="en-GB" sz="3000" dirty="0">
                <a:solidFill>
                  <a:srgbClr val="002060"/>
                </a:solidFill>
              </a:rPr>
              <a:t>(Layla, Year 6 teacher, Interview 1)</a:t>
            </a:r>
          </a:p>
          <a:p>
            <a:pPr marL="342900" lvl="0" indent="-342900" algn="l" rtl="0">
              <a:lnSpc>
                <a:spcPct val="100000"/>
              </a:lnSpc>
              <a:spcBef>
                <a:spcPts val="1155"/>
              </a:spcBef>
              <a:spcAft>
                <a:spcPts val="0"/>
              </a:spcAft>
              <a:buClr>
                <a:srgbClr val="002060"/>
              </a:buClr>
              <a:buSzPct val="100000"/>
              <a:buChar char="•"/>
            </a:pPr>
            <a:r>
              <a:rPr lang="en-GB" sz="3000" i="1" dirty="0">
                <a:solidFill>
                  <a:srgbClr val="002060"/>
                </a:solidFill>
              </a:rPr>
              <a:t>The collaboration, the meetings with other teachers. I liked it when we shared all ideas, and we heard what other year groups were doing … If you’re trying to do something new, you just need to get a group of like-minded people, who will have different skill sets, to kind of work with each other, but also challenge and suggest new ideas.  </a:t>
            </a:r>
            <a:r>
              <a:rPr lang="en-GB" sz="3000" dirty="0">
                <a:solidFill>
                  <a:srgbClr val="002060"/>
                </a:solidFill>
              </a:rPr>
              <a:t> (Rose, Year 5 teacher, Interview 2)</a:t>
            </a:r>
          </a:p>
        </p:txBody>
      </p:sp>
      <p:sp>
        <p:nvSpPr>
          <p:cNvPr id="109" name="Google Shape;109;p4">
            <a:extLst>
              <a:ext uri="{FF2B5EF4-FFF2-40B4-BE49-F238E27FC236}">
                <a16:creationId xmlns:a16="http://schemas.microsoft.com/office/drawing/2014/main" id="{D04A757D-DE1A-680B-15FF-4089BBB60020}"/>
              </a:ext>
            </a:extLst>
          </p:cNvPr>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3. Teachers developing agency and efficacy …</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122352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body" idx="1"/>
          </p:nvPr>
        </p:nvSpPr>
        <p:spPr>
          <a:xfrm>
            <a:off x="495300" y="1547813"/>
            <a:ext cx="8153400" cy="4905374"/>
          </a:xfrm>
          <a:prstGeom prst="rect">
            <a:avLst/>
          </a:prstGeom>
          <a:solidFill>
            <a:srgbClr val="FFFFFF">
              <a:alpha val="49411"/>
            </a:srgbClr>
          </a:solidFill>
          <a:ln>
            <a:noFill/>
          </a:ln>
        </p:spPr>
        <p:txBody>
          <a:bodyPr spcFirstLastPara="1" wrap="square" lIns="91425" tIns="45700" rIns="91425" bIns="45700" anchor="t" anchorCtr="0">
            <a:normAutofit fontScale="77500" lnSpcReduction="20000"/>
          </a:bodyPr>
          <a:lstStyle/>
          <a:p>
            <a:pPr marL="342900" lvl="0" indent="-342900" algn="l" rtl="0">
              <a:lnSpc>
                <a:spcPct val="100000"/>
              </a:lnSpc>
              <a:spcBef>
                <a:spcPts val="1155"/>
              </a:spcBef>
              <a:spcAft>
                <a:spcPts val="0"/>
              </a:spcAft>
              <a:buClr>
                <a:srgbClr val="002060"/>
              </a:buClr>
              <a:buSzPct val="100000"/>
              <a:buChar char="•"/>
            </a:pPr>
            <a:r>
              <a:rPr lang="en-GB" sz="3100" dirty="0">
                <a:solidFill>
                  <a:srgbClr val="002060"/>
                </a:solidFill>
              </a:rPr>
              <a:t>A critical model of participatory action research has the potential to transform teachers’ thinking and classroom practice around teaching mathematics.</a:t>
            </a:r>
          </a:p>
          <a:p>
            <a:pPr marL="342900">
              <a:spcBef>
                <a:spcPts val="1155"/>
              </a:spcBef>
              <a:buClr>
                <a:srgbClr val="002060"/>
              </a:buClr>
              <a:buSzPct val="100000"/>
            </a:pPr>
            <a:r>
              <a:rPr lang="en-GB" sz="3100" dirty="0">
                <a:solidFill>
                  <a:srgbClr val="002060"/>
                </a:solidFill>
              </a:rPr>
              <a:t>The approach supported teachers in navigating the constraints of the mathematics curriculum and embracing opportunities provided by project focused learning.</a:t>
            </a:r>
          </a:p>
          <a:p>
            <a:pPr marL="342900" lvl="0" indent="-342900" algn="l" rtl="0">
              <a:lnSpc>
                <a:spcPct val="100000"/>
              </a:lnSpc>
              <a:spcBef>
                <a:spcPts val="1155"/>
              </a:spcBef>
              <a:spcAft>
                <a:spcPts val="0"/>
              </a:spcAft>
              <a:buClr>
                <a:srgbClr val="002060"/>
              </a:buClr>
              <a:buSzPct val="100000"/>
              <a:buChar char="•"/>
            </a:pPr>
            <a:r>
              <a:rPr lang="en-GB" sz="3100" dirty="0">
                <a:solidFill>
                  <a:srgbClr val="002060"/>
                </a:solidFill>
              </a:rPr>
              <a:t>The approach generated enthusiasm among non-specialist teachers for incorporating their interest in social justice issues into their teaching of mathematics.</a:t>
            </a:r>
          </a:p>
          <a:p>
            <a:pPr marL="342900" lvl="0" indent="-342900" algn="l" rtl="0">
              <a:lnSpc>
                <a:spcPct val="100000"/>
              </a:lnSpc>
              <a:spcBef>
                <a:spcPts val="1155"/>
              </a:spcBef>
              <a:spcAft>
                <a:spcPts val="0"/>
              </a:spcAft>
              <a:buClr>
                <a:srgbClr val="002060"/>
              </a:buClr>
              <a:buSzPct val="100000"/>
              <a:buChar char="•"/>
            </a:pPr>
            <a:r>
              <a:rPr lang="en-GB" sz="3100" dirty="0">
                <a:solidFill>
                  <a:srgbClr val="002060"/>
                </a:solidFill>
              </a:rPr>
              <a:t>This enthusiasm, together with the positive impact on students and commitment from school leaders, led to other teachers taking on board ideas and demonstrating similar developments in their thinking and classroom practice.</a:t>
            </a:r>
          </a:p>
          <a:p>
            <a:pPr marL="342900" lvl="0" indent="-342900" algn="l" rtl="0">
              <a:lnSpc>
                <a:spcPct val="100000"/>
              </a:lnSpc>
              <a:spcBef>
                <a:spcPts val="1155"/>
              </a:spcBef>
              <a:spcAft>
                <a:spcPts val="0"/>
              </a:spcAft>
              <a:buClr>
                <a:srgbClr val="002060"/>
              </a:buClr>
              <a:buSzPct val="100000"/>
              <a:buChar char="•"/>
            </a:pPr>
            <a:endParaRPr lang="en-GB" sz="3000" dirty="0">
              <a:solidFill>
                <a:srgbClr val="002060"/>
              </a:solidFill>
            </a:endParaRPr>
          </a:p>
          <a:p>
            <a:pPr marL="342900" lvl="0" indent="-342900" algn="l" rtl="0">
              <a:lnSpc>
                <a:spcPct val="100000"/>
              </a:lnSpc>
              <a:spcBef>
                <a:spcPts val="1155"/>
              </a:spcBef>
              <a:spcAft>
                <a:spcPts val="0"/>
              </a:spcAft>
              <a:buClr>
                <a:srgbClr val="002060"/>
              </a:buClr>
              <a:buSzPct val="100000"/>
              <a:buChar char="•"/>
            </a:pPr>
            <a:endParaRPr lang="en-GB" sz="3000" dirty="0">
              <a:solidFill>
                <a:srgbClr val="002060"/>
              </a:solidFill>
            </a:endParaRPr>
          </a:p>
          <a:p>
            <a:pPr marL="342900" lvl="0" indent="-342900" algn="l" rtl="0">
              <a:lnSpc>
                <a:spcPct val="100000"/>
              </a:lnSpc>
              <a:spcBef>
                <a:spcPts val="1155"/>
              </a:spcBef>
              <a:spcAft>
                <a:spcPts val="0"/>
              </a:spcAft>
              <a:buClr>
                <a:srgbClr val="002060"/>
              </a:buClr>
              <a:buSzPct val="100000"/>
              <a:buChar char="•"/>
            </a:pPr>
            <a:endParaRPr lang="en-GB" sz="3000" dirty="0">
              <a:solidFill>
                <a:srgbClr val="002060"/>
              </a:solidFill>
            </a:endParaRPr>
          </a:p>
          <a:p>
            <a:pPr marL="0" lvl="0" indent="0" algn="l" rtl="0">
              <a:lnSpc>
                <a:spcPct val="100000"/>
              </a:lnSpc>
              <a:spcBef>
                <a:spcPts val="1155"/>
              </a:spcBef>
              <a:spcAft>
                <a:spcPts val="0"/>
              </a:spcAft>
              <a:buClr>
                <a:srgbClr val="002060"/>
              </a:buClr>
              <a:buSzPct val="100000"/>
              <a:buNone/>
            </a:pPr>
            <a:endParaRPr lang="en-GB" sz="3000" i="1" dirty="0">
              <a:solidFill>
                <a:srgbClr val="002060"/>
              </a:solidFill>
            </a:endParaRPr>
          </a:p>
        </p:txBody>
      </p:sp>
      <p:sp>
        <p:nvSpPr>
          <p:cNvPr id="109" name="Google Shape;109;p4"/>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dirty="0">
                <a:solidFill>
                  <a:srgbClr val="002060"/>
                </a:solidFill>
                <a:latin typeface="Calibri"/>
                <a:cs typeface="Calibri"/>
                <a:sym typeface="Calibri"/>
              </a:rPr>
              <a:t>Concluding remarks</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532012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p:cNvSpPr txBox="1">
            <a:spLocks noGrp="1"/>
          </p:cNvSpPr>
          <p:nvPr>
            <p:ph type="body" idx="1"/>
          </p:nvPr>
        </p:nvSpPr>
        <p:spPr>
          <a:xfrm>
            <a:off x="531812" y="1412874"/>
            <a:ext cx="8080375" cy="5040313"/>
          </a:xfrm>
          <a:prstGeom prst="rect">
            <a:avLst/>
          </a:prstGeom>
          <a:solidFill>
            <a:srgbClr val="FFFFFF">
              <a:alpha val="49411"/>
            </a:srgbClr>
          </a:solidFill>
          <a:ln>
            <a:noFill/>
          </a:ln>
        </p:spPr>
        <p:txBody>
          <a:bodyPr spcFirstLastPara="1" wrap="square" lIns="91425" tIns="45700" rIns="91425" bIns="45700" anchor="t" anchorCtr="0">
            <a:normAutofit fontScale="70000" lnSpcReduction="20000"/>
          </a:bodyPr>
          <a:lstStyle/>
          <a:p>
            <a:pPr indent="-457200">
              <a:spcBef>
                <a:spcPts val="0"/>
              </a:spcBef>
              <a:buClr>
                <a:srgbClr val="002060"/>
              </a:buClr>
              <a:buSzPct val="100000"/>
              <a:buNone/>
            </a:pPr>
            <a:r>
              <a:rPr lang="en-GB" dirty="0">
                <a:solidFill>
                  <a:srgbClr val="002060"/>
                </a:solidFill>
              </a:rPr>
              <a:t>Wright, P., Kelly, J. and Hilton, C. (2024) ‘Mathematics teachers and learners as collective agents of change’. </a:t>
            </a:r>
            <a:r>
              <a:rPr lang="en-GB" i="1" dirty="0">
                <a:solidFill>
                  <a:srgbClr val="002060"/>
                </a:solidFill>
              </a:rPr>
              <a:t>London Review of Education</a:t>
            </a:r>
            <a:r>
              <a:rPr lang="en-GB" dirty="0">
                <a:solidFill>
                  <a:srgbClr val="002060"/>
                </a:solidFill>
              </a:rPr>
              <a:t>, 22 (1), 22. </a:t>
            </a:r>
            <a:r>
              <a:rPr lang="en-GB" dirty="0">
                <a:solidFill>
                  <a:srgbClr val="002060"/>
                </a:solidFill>
                <a:hlinkClick r:id="rId3"/>
              </a:rPr>
              <a:t>https://doi.org/10.14324/LRE.22.1.22</a:t>
            </a:r>
            <a:r>
              <a:rPr lang="en-GB" dirty="0">
                <a:solidFill>
                  <a:srgbClr val="002060"/>
                </a:solidFill>
              </a:rPr>
              <a:t>.</a:t>
            </a:r>
          </a:p>
          <a:p>
            <a:pPr marL="457200" lvl="0" indent="-457200" algn="l" rtl="0">
              <a:lnSpc>
                <a:spcPct val="100000"/>
              </a:lnSpc>
              <a:spcBef>
                <a:spcPts val="0"/>
              </a:spcBef>
              <a:spcAft>
                <a:spcPts val="0"/>
              </a:spcAft>
              <a:buClr>
                <a:srgbClr val="002060"/>
              </a:buClr>
              <a:buSzPct val="100000"/>
              <a:buFont typeface="Arial"/>
              <a:buNone/>
            </a:pPr>
            <a:endParaRPr lang="en-GB" dirty="0">
              <a:solidFill>
                <a:srgbClr val="002060"/>
              </a:solidFill>
            </a:endParaRPr>
          </a:p>
          <a:p>
            <a:pPr marL="457200" lvl="0" indent="-457200" algn="l" rtl="0">
              <a:lnSpc>
                <a:spcPct val="100000"/>
              </a:lnSpc>
              <a:spcBef>
                <a:spcPts val="0"/>
              </a:spcBef>
              <a:spcAft>
                <a:spcPts val="0"/>
              </a:spcAft>
              <a:buClr>
                <a:srgbClr val="002060"/>
              </a:buClr>
              <a:buSzPct val="100000"/>
              <a:buFont typeface="Arial"/>
              <a:buNone/>
            </a:pPr>
            <a:r>
              <a:rPr lang="en-GB" dirty="0">
                <a:solidFill>
                  <a:srgbClr val="002060"/>
                </a:solidFill>
              </a:rPr>
              <a:t>Wright, P., Hilton, C., &amp; Kelly, J. (2023). </a:t>
            </a:r>
            <a:r>
              <a:rPr lang="en-GB" i="1" dirty="0">
                <a:solidFill>
                  <a:srgbClr val="002060"/>
                </a:solidFill>
              </a:rPr>
              <a:t>Primary Maths and Social Justice research project report</a:t>
            </a:r>
            <a:r>
              <a:rPr lang="en-GB" dirty="0">
                <a:solidFill>
                  <a:srgbClr val="002060"/>
                </a:solidFill>
              </a:rPr>
              <a:t>. </a:t>
            </a:r>
            <a:r>
              <a:rPr lang="en-GB" dirty="0">
                <a:solidFill>
                  <a:srgbClr val="002060"/>
                </a:solidFill>
                <a:hlinkClick r:id="rId4"/>
              </a:rPr>
              <a:t>https://mathsocialjustice.files.wordpress.com/2023/01/pmsj-report-jan23.pdf</a:t>
            </a:r>
            <a:r>
              <a:rPr lang="en-GB" dirty="0">
                <a:solidFill>
                  <a:srgbClr val="002060"/>
                </a:solidFill>
              </a:rPr>
              <a:t> </a:t>
            </a:r>
          </a:p>
          <a:p>
            <a:pPr indent="-457200">
              <a:spcBef>
                <a:spcPts val="1800"/>
              </a:spcBef>
              <a:buClr>
                <a:srgbClr val="002060"/>
              </a:buClr>
              <a:buSzPct val="100000"/>
              <a:buNone/>
            </a:pPr>
            <a:r>
              <a:rPr lang="en-GB" dirty="0">
                <a:solidFill>
                  <a:srgbClr val="002060"/>
                </a:solidFill>
              </a:rPr>
              <a:t>Wright, P., Carvalho, T. &amp; </a:t>
            </a:r>
            <a:r>
              <a:rPr lang="en-GB" dirty="0" err="1">
                <a:solidFill>
                  <a:srgbClr val="002060"/>
                </a:solidFill>
              </a:rPr>
              <a:t>Fejzo</a:t>
            </a:r>
            <a:r>
              <a:rPr lang="en-GB" dirty="0">
                <a:solidFill>
                  <a:srgbClr val="002060"/>
                </a:solidFill>
              </a:rPr>
              <a:t>, A. (2022). ‘Visible mathematics pedagogy: A model for transforming classroom practice’. </a:t>
            </a:r>
            <a:r>
              <a:rPr lang="en-GB" i="1" dirty="0">
                <a:solidFill>
                  <a:srgbClr val="002060"/>
                </a:solidFill>
              </a:rPr>
              <a:t>Educational Action Research</a:t>
            </a:r>
            <a:r>
              <a:rPr lang="en-GB" dirty="0">
                <a:solidFill>
                  <a:srgbClr val="002060"/>
                </a:solidFill>
              </a:rPr>
              <a:t>, 30(2), pp. 168-191. </a:t>
            </a:r>
            <a:r>
              <a:rPr lang="en-GB" dirty="0">
                <a:solidFill>
                  <a:srgbClr val="002060"/>
                </a:solidFill>
                <a:hlinkClick r:id="rId5"/>
              </a:rPr>
              <a:t>https://doi.org/10.1080/09650792.2020.1850497</a:t>
            </a:r>
            <a:r>
              <a:rPr lang="en-GB" dirty="0">
                <a:solidFill>
                  <a:srgbClr val="002060"/>
                </a:solidFill>
              </a:rPr>
              <a:t>  </a:t>
            </a:r>
            <a:endParaRPr lang="en-GB" dirty="0"/>
          </a:p>
          <a:p>
            <a:pPr marL="457200" lvl="0" indent="-457200" algn="l" rtl="0">
              <a:lnSpc>
                <a:spcPct val="100000"/>
              </a:lnSpc>
              <a:spcBef>
                <a:spcPts val="1800"/>
              </a:spcBef>
              <a:spcAft>
                <a:spcPts val="0"/>
              </a:spcAft>
              <a:buClr>
                <a:srgbClr val="002060"/>
              </a:buClr>
              <a:buSzPct val="100000"/>
              <a:buFont typeface="Arial"/>
              <a:buNone/>
            </a:pPr>
            <a:r>
              <a:rPr lang="en-GB" dirty="0">
                <a:solidFill>
                  <a:srgbClr val="002060"/>
                </a:solidFill>
              </a:rPr>
              <a:t>Wright, P. (2021). ‘Transforming mathematics classroom practice through participatory action research’. </a:t>
            </a:r>
            <a:r>
              <a:rPr lang="en-GB" i="1" dirty="0">
                <a:solidFill>
                  <a:srgbClr val="002060"/>
                </a:solidFill>
              </a:rPr>
              <a:t>Journal of Mathematics Teacher Education</a:t>
            </a:r>
            <a:r>
              <a:rPr lang="en-GB" dirty="0">
                <a:solidFill>
                  <a:srgbClr val="002060"/>
                </a:solidFill>
              </a:rPr>
              <a:t>, 24(2), pp. 155-177. </a:t>
            </a:r>
            <a:r>
              <a:rPr lang="en-GB" dirty="0">
                <a:solidFill>
                  <a:srgbClr val="002060"/>
                </a:solidFill>
                <a:hlinkClick r:id="rId6"/>
              </a:rPr>
              <a:t>https://doi.org/10.1007/s10857-019-09452-1</a:t>
            </a:r>
            <a:r>
              <a:rPr lang="en-GB" dirty="0">
                <a:solidFill>
                  <a:srgbClr val="002060"/>
                </a:solidFill>
              </a:rPr>
              <a:t>  </a:t>
            </a:r>
            <a:endParaRPr dirty="0"/>
          </a:p>
          <a:p>
            <a:pPr marL="0" lvl="0" indent="0" algn="l" rtl="0">
              <a:lnSpc>
                <a:spcPct val="100000"/>
              </a:lnSpc>
              <a:spcBef>
                <a:spcPts val="1744"/>
              </a:spcBef>
              <a:spcAft>
                <a:spcPts val="0"/>
              </a:spcAft>
              <a:buClr>
                <a:schemeClr val="dk1"/>
              </a:buClr>
              <a:buSzPct val="100000"/>
              <a:buFont typeface="Arial"/>
              <a:buNone/>
            </a:pPr>
            <a:endParaRPr dirty="0">
              <a:solidFill>
                <a:srgbClr val="002060"/>
              </a:solidFill>
            </a:endParaRPr>
          </a:p>
        </p:txBody>
      </p:sp>
      <p:sp>
        <p:nvSpPr>
          <p:cNvPr id="151" name="Google Shape;151;p10"/>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References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1"/>
          <p:cNvSpPr txBox="1">
            <a:spLocks noGrp="1"/>
          </p:cNvSpPr>
          <p:nvPr>
            <p:ph type="body" idx="1"/>
          </p:nvPr>
        </p:nvSpPr>
        <p:spPr>
          <a:xfrm>
            <a:off x="531813" y="1412875"/>
            <a:ext cx="8080375" cy="5040313"/>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3200"/>
              <a:buFont typeface="Arial"/>
              <a:buNone/>
            </a:pPr>
            <a:r>
              <a:rPr lang="en-GB" sz="2400" dirty="0">
                <a:solidFill>
                  <a:srgbClr val="002060"/>
                </a:solidFill>
              </a:rPr>
              <a:t>Download the ppt and find out more about the project at</a:t>
            </a:r>
            <a:r>
              <a:rPr lang="fr-FR" sz="2400" dirty="0">
                <a:solidFill>
                  <a:srgbClr val="002060"/>
                </a:solidFill>
              </a:rPr>
              <a:t>: </a:t>
            </a:r>
            <a:r>
              <a:rPr lang="fr-FR" dirty="0">
                <a:solidFill>
                  <a:srgbClr val="002060"/>
                </a:solidFill>
                <a:hlinkClick r:id="rId3"/>
              </a:rPr>
              <a:t>https://mathsocialjustice.org/research/</a:t>
            </a:r>
            <a:r>
              <a:rPr lang="fr-FR" dirty="0">
                <a:solidFill>
                  <a:srgbClr val="002060"/>
                </a:solidFill>
              </a:rPr>
              <a:t> </a:t>
            </a:r>
          </a:p>
          <a:p>
            <a:pPr marL="0" lvl="0" indent="0" algn="l" rtl="0">
              <a:lnSpc>
                <a:spcPct val="100000"/>
              </a:lnSpc>
              <a:spcBef>
                <a:spcPts val="0"/>
              </a:spcBef>
              <a:spcAft>
                <a:spcPts val="0"/>
              </a:spcAft>
              <a:buClr>
                <a:srgbClr val="002060"/>
              </a:buClr>
              <a:buSzPts val="3200"/>
              <a:buFont typeface="Arial"/>
              <a:buNone/>
            </a:pPr>
            <a:endParaRPr lang="fr-FR" dirty="0">
              <a:solidFill>
                <a:srgbClr val="002060"/>
              </a:solidFill>
            </a:endParaRPr>
          </a:p>
          <a:p>
            <a:pPr marL="0" lvl="0" indent="0" algn="l" rtl="0">
              <a:lnSpc>
                <a:spcPct val="100000"/>
              </a:lnSpc>
              <a:spcBef>
                <a:spcPts val="0"/>
              </a:spcBef>
              <a:spcAft>
                <a:spcPts val="0"/>
              </a:spcAft>
              <a:buClr>
                <a:srgbClr val="002060"/>
              </a:buClr>
              <a:buSzPts val="3200"/>
              <a:buFont typeface="Arial"/>
              <a:buNone/>
            </a:pPr>
            <a:endParaRPr lang="fr-FR" dirty="0">
              <a:solidFill>
                <a:srgbClr val="002060"/>
              </a:solidFill>
            </a:endParaRPr>
          </a:p>
          <a:p>
            <a:pPr marL="0" lvl="0" indent="0" algn="l" rtl="0">
              <a:lnSpc>
                <a:spcPct val="100000"/>
              </a:lnSpc>
              <a:spcBef>
                <a:spcPts val="0"/>
              </a:spcBef>
              <a:spcAft>
                <a:spcPts val="0"/>
              </a:spcAft>
              <a:buClr>
                <a:srgbClr val="002060"/>
              </a:buClr>
              <a:buSzPts val="3200"/>
              <a:buFont typeface="Arial"/>
              <a:buNone/>
            </a:pPr>
            <a:endParaRPr lang="fr-FR" dirty="0">
              <a:solidFill>
                <a:srgbClr val="002060"/>
              </a:solidFill>
            </a:endParaRPr>
          </a:p>
          <a:p>
            <a:pPr marL="0" lvl="0" indent="0" algn="l" rtl="0">
              <a:lnSpc>
                <a:spcPct val="100000"/>
              </a:lnSpc>
              <a:spcBef>
                <a:spcPts val="0"/>
              </a:spcBef>
              <a:spcAft>
                <a:spcPts val="0"/>
              </a:spcAft>
              <a:buClr>
                <a:srgbClr val="002060"/>
              </a:buClr>
              <a:buSzPts val="3200"/>
              <a:buFont typeface="Arial"/>
              <a:buNone/>
            </a:pPr>
            <a:endParaRPr lang="fr-FR" dirty="0">
              <a:solidFill>
                <a:srgbClr val="002060"/>
              </a:solidFill>
            </a:endParaRPr>
          </a:p>
          <a:p>
            <a:pPr marL="0" lvl="0" indent="0" algn="l" rtl="0">
              <a:lnSpc>
                <a:spcPct val="100000"/>
              </a:lnSpc>
              <a:spcBef>
                <a:spcPts val="0"/>
              </a:spcBef>
              <a:spcAft>
                <a:spcPts val="0"/>
              </a:spcAft>
              <a:buClr>
                <a:srgbClr val="002060"/>
              </a:buClr>
              <a:buSzPts val="3200"/>
              <a:buFont typeface="Arial"/>
              <a:buNone/>
            </a:pPr>
            <a:endParaRPr lang="fr-FR" dirty="0">
              <a:solidFill>
                <a:srgbClr val="002060"/>
              </a:solidFill>
            </a:endParaRPr>
          </a:p>
          <a:p>
            <a:pPr marL="0" lvl="0" indent="0" algn="l" rtl="0">
              <a:lnSpc>
                <a:spcPct val="100000"/>
              </a:lnSpc>
              <a:spcBef>
                <a:spcPts val="0"/>
              </a:spcBef>
              <a:spcAft>
                <a:spcPts val="0"/>
              </a:spcAft>
              <a:buClr>
                <a:srgbClr val="002060"/>
              </a:buClr>
              <a:buSzPts val="3200"/>
              <a:buFont typeface="Arial"/>
              <a:buNone/>
            </a:pPr>
            <a:endParaRPr lang="fr-FR" dirty="0">
              <a:solidFill>
                <a:srgbClr val="002060"/>
              </a:solidFill>
            </a:endParaRPr>
          </a:p>
          <a:p>
            <a:pPr marL="0" lvl="0" indent="0" algn="l" rtl="0">
              <a:lnSpc>
                <a:spcPct val="100000"/>
              </a:lnSpc>
              <a:spcBef>
                <a:spcPts val="0"/>
              </a:spcBef>
              <a:spcAft>
                <a:spcPts val="0"/>
              </a:spcAft>
              <a:buClr>
                <a:srgbClr val="002060"/>
              </a:buClr>
              <a:buSzPts val="3200"/>
              <a:buFont typeface="Arial"/>
              <a:buNone/>
            </a:pPr>
            <a:endParaRPr lang="fr-FR" dirty="0">
              <a:solidFill>
                <a:srgbClr val="002060"/>
              </a:solidFill>
            </a:endParaRPr>
          </a:p>
          <a:p>
            <a:pPr marL="0" lvl="0" indent="0" algn="l" rtl="0">
              <a:lnSpc>
                <a:spcPct val="100000"/>
              </a:lnSpc>
              <a:spcBef>
                <a:spcPts val="0"/>
              </a:spcBef>
              <a:spcAft>
                <a:spcPts val="0"/>
              </a:spcAft>
              <a:buClr>
                <a:srgbClr val="002060"/>
              </a:buClr>
              <a:buSzPts val="3200"/>
              <a:buFont typeface="Arial"/>
              <a:buNone/>
            </a:pPr>
            <a:r>
              <a:rPr lang="fr-FR" dirty="0">
                <a:solidFill>
                  <a:srgbClr val="002060"/>
                </a:solidFill>
              </a:rPr>
              <a:t>Questions?</a:t>
            </a:r>
            <a:endParaRPr lang="fr-FR" dirty="0"/>
          </a:p>
        </p:txBody>
      </p:sp>
      <p:sp>
        <p:nvSpPr>
          <p:cNvPr id="158" name="Google Shape;158;p11"/>
          <p:cNvSpPr txBox="1"/>
          <p:nvPr/>
        </p:nvSpPr>
        <p:spPr>
          <a:xfrm>
            <a:off x="531813" y="404813"/>
            <a:ext cx="8080375" cy="12239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Primary Maths &amp; Social Justice webpage</a:t>
            </a:r>
            <a:endParaRPr sz="1400" b="0" i="0" u="none" strike="noStrike" cap="none">
              <a:solidFill>
                <a:srgbClr val="000000"/>
              </a:solidFill>
              <a:latin typeface="Arial"/>
              <a:ea typeface="Arial"/>
              <a:cs typeface="Arial"/>
              <a:sym typeface="Arial"/>
            </a:endParaRPr>
          </a:p>
        </p:txBody>
      </p:sp>
      <p:pic>
        <p:nvPicPr>
          <p:cNvPr id="4" name="Picture 3" descr="A qr code on a white background&#10;&#10;Description automatically generated">
            <a:extLst>
              <a:ext uri="{FF2B5EF4-FFF2-40B4-BE49-F238E27FC236}">
                <a16:creationId xmlns:a16="http://schemas.microsoft.com/office/drawing/2014/main" id="{A1C5D5FC-6C7A-AF51-184E-112201F6C2CD}"/>
              </a:ext>
            </a:extLst>
          </p:cNvPr>
          <p:cNvPicPr>
            <a:picLocks noChangeAspect="1"/>
          </p:cNvPicPr>
          <p:nvPr/>
        </p:nvPicPr>
        <p:blipFill>
          <a:blip r:embed="rId4"/>
          <a:stretch>
            <a:fillRect/>
          </a:stretch>
        </p:blipFill>
        <p:spPr>
          <a:xfrm>
            <a:off x="2906712" y="2375958"/>
            <a:ext cx="3330575" cy="3330575"/>
          </a:xfrm>
          <a:prstGeom prst="rect">
            <a:avLst/>
          </a:prstGeom>
        </p:spPr>
      </p:pic>
    </p:spTree>
  </p:cSld>
  <p:clrMapOvr>
    <a:masterClrMapping/>
  </p:clrMapOvr>
</p:sld>
</file>

<file path=ppt/theme/theme1.xml><?xml version="1.0" encoding="utf-8"?>
<a:theme xmlns:a="http://schemas.openxmlformats.org/drawingml/2006/main" name="Office Them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996</TotalTime>
  <Words>1445</Words>
  <Application>Microsoft Office PowerPoint</Application>
  <PresentationFormat>On-screen Show (4:3)</PresentationFormat>
  <Paragraphs>83</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Presentation at SERA Conference (29th Nov 2024):  Primary school teachers, mathematics and social justice  Dr Pete Wright Senior Lecturer (Education &amp; Society) University of Dundee pwright002@dundee.ac.uk @petewright0 www.mathsocialjustice.org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at BSRLM Conference (4th March 2023):  Primary school teachers tackling social justice issues whilst teaching mathematics: Findings from the Primary Maths &amp; Social Justice (PMSJ) research project  Caroline Hilton (IOE, UCL's Faculty of Education &amp; Society) Joel Kelly (The Blue School, CofE) Pete Wright (University of Dundee)</dc:title>
  <dc:creator>Pete Wright</dc:creator>
  <cp:lastModifiedBy>Pete Wright (Staff)</cp:lastModifiedBy>
  <cp:revision>4</cp:revision>
  <cp:lastPrinted>2023-11-22T21:39:49Z</cp:lastPrinted>
  <dcterms:created xsi:type="dcterms:W3CDTF">2012-11-08T07:49:00Z</dcterms:created>
  <dcterms:modified xsi:type="dcterms:W3CDTF">2024-11-26T15:14:54Z</dcterms:modified>
</cp:coreProperties>
</file>