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7" r:id="rId2"/>
    <p:sldId id="258" r:id="rId3"/>
    <p:sldId id="259" r:id="rId4"/>
    <p:sldId id="260" r:id="rId5"/>
    <p:sldId id="264" r:id="rId6"/>
    <p:sldId id="261" r:id="rId7"/>
    <p:sldId id="262" r:id="rId8"/>
    <p:sldId id="263" r:id="rId9"/>
    <p:sldId id="265" r:id="rId10"/>
    <p:sldId id="267" r:id="rId11"/>
  </p:sldIdLst>
  <p:sldSz cx="12192000" cy="6858000"/>
  <p:notesSz cx="9945688"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A89F35-CE83-402C-934C-31652C737A63}" v="87" dt="2025-06-22T12:36:05.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76A89F35-CE83-402C-934C-31652C737A63}"/>
    <pc:docChg chg="undo custSel addSld delSld modSld sldOrd">
      <pc:chgData name="Pete Wright (Staff)" userId="b7ce7c8a-bb04-43ee-a74c-0b3ee141521b" providerId="ADAL" clId="{76A89F35-CE83-402C-934C-31652C737A63}" dt="2025-06-22T12:36:05.760" v="2404"/>
      <pc:docMkLst>
        <pc:docMk/>
      </pc:docMkLst>
      <pc:sldChg chg="modSp mod">
        <pc:chgData name="Pete Wright (Staff)" userId="b7ce7c8a-bb04-43ee-a74c-0b3ee141521b" providerId="ADAL" clId="{76A89F35-CE83-402C-934C-31652C737A63}" dt="2025-06-20T16:46:39.642" v="2403" actId="20577"/>
        <pc:sldMkLst>
          <pc:docMk/>
          <pc:sldMk cId="1780122071" sldId="257"/>
        </pc:sldMkLst>
        <pc:spChg chg="mod">
          <ac:chgData name="Pete Wright (Staff)" userId="b7ce7c8a-bb04-43ee-a74c-0b3ee141521b" providerId="ADAL" clId="{76A89F35-CE83-402C-934C-31652C737A63}" dt="2025-06-20T16:46:39.642" v="2403" actId="20577"/>
          <ac:spMkLst>
            <pc:docMk/>
            <pc:sldMk cId="1780122071" sldId="257"/>
            <ac:spMk id="2" creationId="{3ADF36ED-F200-7E3C-5289-16C8D55E9464}"/>
          </ac:spMkLst>
        </pc:spChg>
      </pc:sldChg>
      <pc:sldChg chg="addSp modSp new mod modAnim">
        <pc:chgData name="Pete Wright (Staff)" userId="b7ce7c8a-bb04-43ee-a74c-0b3ee141521b" providerId="ADAL" clId="{76A89F35-CE83-402C-934C-31652C737A63}" dt="2025-06-20T16:39:55.553" v="2351" actId="20577"/>
        <pc:sldMkLst>
          <pc:docMk/>
          <pc:sldMk cId="2325057570" sldId="258"/>
        </pc:sldMkLst>
        <pc:spChg chg="mod">
          <ac:chgData name="Pete Wright (Staff)" userId="b7ce7c8a-bb04-43ee-a74c-0b3ee141521b" providerId="ADAL" clId="{76A89F35-CE83-402C-934C-31652C737A63}" dt="2025-06-20T15:07:47.491" v="244" actId="20577"/>
          <ac:spMkLst>
            <pc:docMk/>
            <pc:sldMk cId="2325057570" sldId="258"/>
            <ac:spMk id="2" creationId="{33908EF8-89B5-7E7D-CE9D-99B5E606D286}"/>
          </ac:spMkLst>
        </pc:spChg>
        <pc:spChg chg="mod">
          <ac:chgData name="Pete Wright (Staff)" userId="b7ce7c8a-bb04-43ee-a74c-0b3ee141521b" providerId="ADAL" clId="{76A89F35-CE83-402C-934C-31652C737A63}" dt="2025-06-20T15:03:52.311" v="126" actId="20577"/>
          <ac:spMkLst>
            <pc:docMk/>
            <pc:sldMk cId="2325057570" sldId="258"/>
            <ac:spMk id="3" creationId="{C27D2BE8-163C-21E0-00DC-FD6243387E1D}"/>
          </ac:spMkLst>
        </pc:spChg>
        <pc:spChg chg="add mod">
          <ac:chgData name="Pete Wright (Staff)" userId="b7ce7c8a-bb04-43ee-a74c-0b3ee141521b" providerId="ADAL" clId="{76A89F35-CE83-402C-934C-31652C737A63}" dt="2025-06-20T16:39:55.553" v="2351" actId="20577"/>
          <ac:spMkLst>
            <pc:docMk/>
            <pc:sldMk cId="2325057570" sldId="258"/>
            <ac:spMk id="8" creationId="{4D401603-1C01-AD3B-4748-7B950ACFAEFF}"/>
          </ac:spMkLst>
        </pc:spChg>
      </pc:sldChg>
      <pc:sldChg chg="del">
        <pc:chgData name="Pete Wright (Staff)" userId="b7ce7c8a-bb04-43ee-a74c-0b3ee141521b" providerId="ADAL" clId="{76A89F35-CE83-402C-934C-31652C737A63}" dt="2025-06-20T12:27:03.841" v="0" actId="47"/>
        <pc:sldMkLst>
          <pc:docMk/>
          <pc:sldMk cId="3160330301" sldId="258"/>
        </pc:sldMkLst>
      </pc:sldChg>
      <pc:sldChg chg="modSp new mod ord">
        <pc:chgData name="Pete Wright (Staff)" userId="b7ce7c8a-bb04-43ee-a74c-0b3ee141521b" providerId="ADAL" clId="{76A89F35-CE83-402C-934C-31652C737A63}" dt="2025-06-20T16:21:20.397" v="1933" actId="5793"/>
        <pc:sldMkLst>
          <pc:docMk/>
          <pc:sldMk cId="843778488" sldId="259"/>
        </pc:sldMkLst>
        <pc:spChg chg="mod">
          <ac:chgData name="Pete Wright (Staff)" userId="b7ce7c8a-bb04-43ee-a74c-0b3ee141521b" providerId="ADAL" clId="{76A89F35-CE83-402C-934C-31652C737A63}" dt="2025-06-20T15:33:23.718" v="1206" actId="20577"/>
          <ac:spMkLst>
            <pc:docMk/>
            <pc:sldMk cId="843778488" sldId="259"/>
            <ac:spMk id="2" creationId="{0FB467A1-BB97-20BB-DC56-0D4DD992A88E}"/>
          </ac:spMkLst>
        </pc:spChg>
        <pc:spChg chg="mod">
          <ac:chgData name="Pete Wright (Staff)" userId="b7ce7c8a-bb04-43ee-a74c-0b3ee141521b" providerId="ADAL" clId="{76A89F35-CE83-402C-934C-31652C737A63}" dt="2025-06-20T16:21:20.397" v="1933" actId="5793"/>
          <ac:spMkLst>
            <pc:docMk/>
            <pc:sldMk cId="843778488" sldId="259"/>
            <ac:spMk id="3" creationId="{D037CDD8-B9A7-BFBE-550A-F10940159F5A}"/>
          </ac:spMkLst>
        </pc:spChg>
      </pc:sldChg>
      <pc:sldChg chg="del">
        <pc:chgData name="Pete Wright (Staff)" userId="b7ce7c8a-bb04-43ee-a74c-0b3ee141521b" providerId="ADAL" clId="{76A89F35-CE83-402C-934C-31652C737A63}" dt="2025-06-20T12:27:04.841" v="1" actId="47"/>
        <pc:sldMkLst>
          <pc:docMk/>
          <pc:sldMk cId="3135088534" sldId="259"/>
        </pc:sldMkLst>
      </pc:sldChg>
      <pc:sldChg chg="addSp modSp new mod ord modAnim">
        <pc:chgData name="Pete Wright (Staff)" userId="b7ce7c8a-bb04-43ee-a74c-0b3ee141521b" providerId="ADAL" clId="{76A89F35-CE83-402C-934C-31652C737A63}" dt="2025-06-20T16:18:05.054" v="1900" actId="27636"/>
        <pc:sldMkLst>
          <pc:docMk/>
          <pc:sldMk cId="3860470358" sldId="260"/>
        </pc:sldMkLst>
        <pc:spChg chg="mod">
          <ac:chgData name="Pete Wright (Staff)" userId="b7ce7c8a-bb04-43ee-a74c-0b3ee141521b" providerId="ADAL" clId="{76A89F35-CE83-402C-934C-31652C737A63}" dt="2025-06-20T15:52:43.602" v="1613" actId="20577"/>
          <ac:spMkLst>
            <pc:docMk/>
            <pc:sldMk cId="3860470358" sldId="260"/>
            <ac:spMk id="2" creationId="{ECF1EC07-04CA-7899-CA2D-8882E59737FC}"/>
          </ac:spMkLst>
        </pc:spChg>
        <pc:spChg chg="mod">
          <ac:chgData name="Pete Wright (Staff)" userId="b7ce7c8a-bb04-43ee-a74c-0b3ee141521b" providerId="ADAL" clId="{76A89F35-CE83-402C-934C-31652C737A63}" dt="2025-06-20T16:18:05.054" v="1900" actId="27636"/>
          <ac:spMkLst>
            <pc:docMk/>
            <pc:sldMk cId="3860470358" sldId="260"/>
            <ac:spMk id="3" creationId="{E29A4D17-EFF4-97CF-533E-9B1222B0C606}"/>
          </ac:spMkLst>
        </pc:spChg>
        <pc:picChg chg="add mod">
          <ac:chgData name="Pete Wright (Staff)" userId="b7ce7c8a-bb04-43ee-a74c-0b3ee141521b" providerId="ADAL" clId="{76A89F35-CE83-402C-934C-31652C737A63}" dt="2025-06-20T16:16:03.491" v="1834" actId="207"/>
          <ac:picMkLst>
            <pc:docMk/>
            <pc:sldMk cId="3860470358" sldId="260"/>
            <ac:picMk id="4" creationId="{40181A52-AC2A-1422-6028-76096C7CD496}"/>
          </ac:picMkLst>
        </pc:picChg>
      </pc:sldChg>
      <pc:sldChg chg="modSp add mod">
        <pc:chgData name="Pete Wright (Staff)" userId="b7ce7c8a-bb04-43ee-a74c-0b3ee141521b" providerId="ADAL" clId="{76A89F35-CE83-402C-934C-31652C737A63}" dt="2025-06-20T15:49:53.500" v="1464" actId="113"/>
        <pc:sldMkLst>
          <pc:docMk/>
          <pc:sldMk cId="4169033004" sldId="261"/>
        </pc:sldMkLst>
        <pc:spChg chg="mod">
          <ac:chgData name="Pete Wright (Staff)" userId="b7ce7c8a-bb04-43ee-a74c-0b3ee141521b" providerId="ADAL" clId="{76A89F35-CE83-402C-934C-31652C737A63}" dt="2025-06-20T15:08:41.362" v="280" actId="20577"/>
          <ac:spMkLst>
            <pc:docMk/>
            <pc:sldMk cId="4169033004" sldId="261"/>
            <ac:spMk id="2" creationId="{1FE89980-9B5E-5386-7F4B-F3F4CFF7D94D}"/>
          </ac:spMkLst>
        </pc:spChg>
        <pc:spChg chg="mod">
          <ac:chgData name="Pete Wright (Staff)" userId="b7ce7c8a-bb04-43ee-a74c-0b3ee141521b" providerId="ADAL" clId="{76A89F35-CE83-402C-934C-31652C737A63}" dt="2025-06-20T15:10:12.062" v="296" actId="113"/>
          <ac:spMkLst>
            <pc:docMk/>
            <pc:sldMk cId="4169033004" sldId="261"/>
            <ac:spMk id="3" creationId="{8126A858-642A-6466-CA2B-22043B6869D1}"/>
          </ac:spMkLst>
        </pc:spChg>
        <pc:spChg chg="mod">
          <ac:chgData name="Pete Wright (Staff)" userId="b7ce7c8a-bb04-43ee-a74c-0b3ee141521b" providerId="ADAL" clId="{76A89F35-CE83-402C-934C-31652C737A63}" dt="2025-06-20T15:49:53.500" v="1464" actId="113"/>
          <ac:spMkLst>
            <pc:docMk/>
            <pc:sldMk cId="4169033004" sldId="261"/>
            <ac:spMk id="8" creationId="{4C5F3EAA-65DB-B5CF-B988-BB2DE1680B24}"/>
          </ac:spMkLst>
        </pc:spChg>
      </pc:sldChg>
      <pc:sldChg chg="modSp add mod">
        <pc:chgData name="Pete Wright (Staff)" userId="b7ce7c8a-bb04-43ee-a74c-0b3ee141521b" providerId="ADAL" clId="{76A89F35-CE83-402C-934C-31652C737A63}" dt="2025-06-20T15:51:01.982" v="1466" actId="14100"/>
        <pc:sldMkLst>
          <pc:docMk/>
          <pc:sldMk cId="1605783760" sldId="262"/>
        </pc:sldMkLst>
        <pc:spChg chg="mod">
          <ac:chgData name="Pete Wright (Staff)" userId="b7ce7c8a-bb04-43ee-a74c-0b3ee141521b" providerId="ADAL" clId="{76A89F35-CE83-402C-934C-31652C737A63}" dt="2025-06-20T15:10:46.847" v="302" actId="20577"/>
          <ac:spMkLst>
            <pc:docMk/>
            <pc:sldMk cId="1605783760" sldId="262"/>
            <ac:spMk id="2" creationId="{2701B9A9-83F5-8690-06BC-13439D0BDC5A}"/>
          </ac:spMkLst>
        </pc:spChg>
        <pc:spChg chg="mod">
          <ac:chgData name="Pete Wright (Staff)" userId="b7ce7c8a-bb04-43ee-a74c-0b3ee141521b" providerId="ADAL" clId="{76A89F35-CE83-402C-934C-31652C737A63}" dt="2025-06-20T15:11:59.613" v="322" actId="15"/>
          <ac:spMkLst>
            <pc:docMk/>
            <pc:sldMk cId="1605783760" sldId="262"/>
            <ac:spMk id="3" creationId="{F18309A0-D893-2657-7813-6CD8A43AD7AB}"/>
          </ac:spMkLst>
        </pc:spChg>
        <pc:spChg chg="mod">
          <ac:chgData name="Pete Wright (Staff)" userId="b7ce7c8a-bb04-43ee-a74c-0b3ee141521b" providerId="ADAL" clId="{76A89F35-CE83-402C-934C-31652C737A63}" dt="2025-06-20T15:51:01.982" v="1466" actId="14100"/>
          <ac:spMkLst>
            <pc:docMk/>
            <pc:sldMk cId="1605783760" sldId="262"/>
            <ac:spMk id="8" creationId="{C528A16D-3132-E152-4747-5349A4337311}"/>
          </ac:spMkLst>
        </pc:spChg>
      </pc:sldChg>
      <pc:sldChg chg="modSp new mod">
        <pc:chgData name="Pete Wright (Staff)" userId="b7ce7c8a-bb04-43ee-a74c-0b3ee141521b" providerId="ADAL" clId="{76A89F35-CE83-402C-934C-31652C737A63}" dt="2025-06-20T16:32:55.355" v="2192" actId="20577"/>
        <pc:sldMkLst>
          <pc:docMk/>
          <pc:sldMk cId="3975432329" sldId="263"/>
        </pc:sldMkLst>
        <pc:spChg chg="mod">
          <ac:chgData name="Pete Wright (Staff)" userId="b7ce7c8a-bb04-43ee-a74c-0b3ee141521b" providerId="ADAL" clId="{76A89F35-CE83-402C-934C-31652C737A63}" dt="2025-06-20T15:51:29.568" v="1477" actId="20577"/>
          <ac:spMkLst>
            <pc:docMk/>
            <pc:sldMk cId="3975432329" sldId="263"/>
            <ac:spMk id="2" creationId="{43ECC857-3B9F-0B7C-9A9D-252CD78BE5A9}"/>
          </ac:spMkLst>
        </pc:spChg>
        <pc:spChg chg="mod">
          <ac:chgData name="Pete Wright (Staff)" userId="b7ce7c8a-bb04-43ee-a74c-0b3ee141521b" providerId="ADAL" clId="{76A89F35-CE83-402C-934C-31652C737A63}" dt="2025-06-20T16:32:55.355" v="2192" actId="20577"/>
          <ac:spMkLst>
            <pc:docMk/>
            <pc:sldMk cId="3975432329" sldId="263"/>
            <ac:spMk id="3" creationId="{26448DDE-ED54-2D58-26BB-DED145A55507}"/>
          </ac:spMkLst>
        </pc:spChg>
      </pc:sldChg>
      <pc:sldChg chg="addSp delSp modSp new mod">
        <pc:chgData name="Pete Wright (Staff)" userId="b7ce7c8a-bb04-43ee-a74c-0b3ee141521b" providerId="ADAL" clId="{76A89F35-CE83-402C-934C-31652C737A63}" dt="2025-06-20T16:31:31.715" v="2113" actId="20577"/>
        <pc:sldMkLst>
          <pc:docMk/>
          <pc:sldMk cId="2067844932" sldId="264"/>
        </pc:sldMkLst>
        <pc:spChg chg="mod">
          <ac:chgData name="Pete Wright (Staff)" userId="b7ce7c8a-bb04-43ee-a74c-0b3ee141521b" providerId="ADAL" clId="{76A89F35-CE83-402C-934C-31652C737A63}" dt="2025-06-20T16:31:31.715" v="2113" actId="20577"/>
          <ac:spMkLst>
            <pc:docMk/>
            <pc:sldMk cId="2067844932" sldId="264"/>
            <ac:spMk id="2" creationId="{514680F8-FE87-4EC5-7FDD-8763837E215A}"/>
          </ac:spMkLst>
        </pc:spChg>
        <pc:spChg chg="mod">
          <ac:chgData name="Pete Wright (Staff)" userId="b7ce7c8a-bb04-43ee-a74c-0b3ee141521b" providerId="ADAL" clId="{76A89F35-CE83-402C-934C-31652C737A63}" dt="2025-06-20T16:31:15.991" v="2110" actId="20577"/>
          <ac:spMkLst>
            <pc:docMk/>
            <pc:sldMk cId="2067844932" sldId="264"/>
            <ac:spMk id="3" creationId="{B8D268EC-454D-2E6F-9216-38D38A0D1EE0}"/>
          </ac:spMkLst>
        </pc:spChg>
        <pc:picChg chg="add mod">
          <ac:chgData name="Pete Wright (Staff)" userId="b7ce7c8a-bb04-43ee-a74c-0b3ee141521b" providerId="ADAL" clId="{76A89F35-CE83-402C-934C-31652C737A63}" dt="2025-06-20T16:30:17.485" v="2088" actId="208"/>
          <ac:picMkLst>
            <pc:docMk/>
            <pc:sldMk cId="2067844932" sldId="264"/>
            <ac:picMk id="13" creationId="{C641F214-725F-F09B-AA89-A3A16FA28872}"/>
          </ac:picMkLst>
        </pc:picChg>
        <pc:picChg chg="add mod">
          <ac:chgData name="Pete Wright (Staff)" userId="b7ce7c8a-bb04-43ee-a74c-0b3ee141521b" providerId="ADAL" clId="{76A89F35-CE83-402C-934C-31652C737A63}" dt="2025-06-20T16:30:20.855" v="2089" actId="208"/>
          <ac:picMkLst>
            <pc:docMk/>
            <pc:sldMk cId="2067844932" sldId="264"/>
            <ac:picMk id="15" creationId="{78721631-729A-5B0D-7323-043A285E0563}"/>
          </ac:picMkLst>
        </pc:picChg>
        <pc:picChg chg="add mod">
          <ac:chgData name="Pete Wright (Staff)" userId="b7ce7c8a-bb04-43ee-a74c-0b3ee141521b" providerId="ADAL" clId="{76A89F35-CE83-402C-934C-31652C737A63}" dt="2025-06-20T16:30:23.621" v="2090" actId="208"/>
          <ac:picMkLst>
            <pc:docMk/>
            <pc:sldMk cId="2067844932" sldId="264"/>
            <ac:picMk id="17" creationId="{F598E76A-4F99-5086-5719-B49059A99F69}"/>
          </ac:picMkLst>
        </pc:picChg>
        <pc:picChg chg="add mod">
          <ac:chgData name="Pete Wright (Staff)" userId="b7ce7c8a-bb04-43ee-a74c-0b3ee141521b" providerId="ADAL" clId="{76A89F35-CE83-402C-934C-31652C737A63}" dt="2025-06-20T16:30:26.303" v="2091" actId="208"/>
          <ac:picMkLst>
            <pc:docMk/>
            <pc:sldMk cId="2067844932" sldId="264"/>
            <ac:picMk id="19" creationId="{CC2EA40F-D6D0-229F-0141-7AD2162B751B}"/>
          </ac:picMkLst>
        </pc:picChg>
        <pc:picChg chg="add mod">
          <ac:chgData name="Pete Wright (Staff)" userId="b7ce7c8a-bb04-43ee-a74c-0b3ee141521b" providerId="ADAL" clId="{76A89F35-CE83-402C-934C-31652C737A63}" dt="2025-06-20T16:30:29.177" v="2092" actId="208"/>
          <ac:picMkLst>
            <pc:docMk/>
            <pc:sldMk cId="2067844932" sldId="264"/>
            <ac:picMk id="21" creationId="{A8A48FFC-5200-BE5A-18AC-3C8F56A66F76}"/>
          </ac:picMkLst>
        </pc:picChg>
        <pc:picChg chg="add mod">
          <ac:chgData name="Pete Wright (Staff)" userId="b7ce7c8a-bb04-43ee-a74c-0b3ee141521b" providerId="ADAL" clId="{76A89F35-CE83-402C-934C-31652C737A63}" dt="2025-06-20T16:30:31.739" v="2093" actId="208"/>
          <ac:picMkLst>
            <pc:docMk/>
            <pc:sldMk cId="2067844932" sldId="264"/>
            <ac:picMk id="23" creationId="{433E443E-5C49-D578-E536-4561EBA4E16E}"/>
          </ac:picMkLst>
        </pc:picChg>
        <pc:picChg chg="add mod">
          <ac:chgData name="Pete Wright (Staff)" userId="b7ce7c8a-bb04-43ee-a74c-0b3ee141521b" providerId="ADAL" clId="{76A89F35-CE83-402C-934C-31652C737A63}" dt="2025-06-20T16:30:34.964" v="2094" actId="208"/>
          <ac:picMkLst>
            <pc:docMk/>
            <pc:sldMk cId="2067844932" sldId="264"/>
            <ac:picMk id="25" creationId="{D8085253-3A3D-E36D-ADC4-7D92018105E1}"/>
          </ac:picMkLst>
        </pc:picChg>
        <pc:picChg chg="add mod">
          <ac:chgData name="Pete Wright (Staff)" userId="b7ce7c8a-bb04-43ee-a74c-0b3ee141521b" providerId="ADAL" clId="{76A89F35-CE83-402C-934C-31652C737A63}" dt="2025-06-20T16:30:38.404" v="2095" actId="208"/>
          <ac:picMkLst>
            <pc:docMk/>
            <pc:sldMk cId="2067844932" sldId="264"/>
            <ac:picMk id="27" creationId="{921B6F0C-10E4-AE62-9BB5-86BA53905E54}"/>
          </ac:picMkLst>
        </pc:picChg>
        <pc:picChg chg="add mod">
          <ac:chgData name="Pete Wright (Staff)" userId="b7ce7c8a-bb04-43ee-a74c-0b3ee141521b" providerId="ADAL" clId="{76A89F35-CE83-402C-934C-31652C737A63}" dt="2025-06-20T16:30:41.663" v="2096" actId="208"/>
          <ac:picMkLst>
            <pc:docMk/>
            <pc:sldMk cId="2067844932" sldId="264"/>
            <ac:picMk id="29" creationId="{086A5E2A-79D4-143D-1B55-84D016D65919}"/>
          </ac:picMkLst>
        </pc:picChg>
      </pc:sldChg>
      <pc:sldChg chg="modSp new mod">
        <pc:chgData name="Pete Wright (Staff)" userId="b7ce7c8a-bb04-43ee-a74c-0b3ee141521b" providerId="ADAL" clId="{76A89F35-CE83-402C-934C-31652C737A63}" dt="2025-06-20T16:44:30.997" v="2401" actId="113"/>
        <pc:sldMkLst>
          <pc:docMk/>
          <pc:sldMk cId="2262552128" sldId="265"/>
        </pc:sldMkLst>
        <pc:spChg chg="mod">
          <ac:chgData name="Pete Wright (Staff)" userId="b7ce7c8a-bb04-43ee-a74c-0b3ee141521b" providerId="ADAL" clId="{76A89F35-CE83-402C-934C-31652C737A63}" dt="2025-06-20T16:38:16.870" v="2331" actId="20577"/>
          <ac:spMkLst>
            <pc:docMk/>
            <pc:sldMk cId="2262552128" sldId="265"/>
            <ac:spMk id="2" creationId="{0C9295C2-B1E8-B715-8C0C-FB4C0B7D43FB}"/>
          </ac:spMkLst>
        </pc:spChg>
        <pc:spChg chg="mod">
          <ac:chgData name="Pete Wright (Staff)" userId="b7ce7c8a-bb04-43ee-a74c-0b3ee141521b" providerId="ADAL" clId="{76A89F35-CE83-402C-934C-31652C737A63}" dt="2025-06-20T16:44:30.997" v="2401" actId="113"/>
          <ac:spMkLst>
            <pc:docMk/>
            <pc:sldMk cId="2262552128" sldId="265"/>
            <ac:spMk id="3" creationId="{5E316D03-FB47-AC5D-85B8-66073DFEED47}"/>
          </ac:spMkLst>
        </pc:spChg>
      </pc:sldChg>
      <pc:sldChg chg="add">
        <pc:chgData name="Pete Wright (Staff)" userId="b7ce7c8a-bb04-43ee-a74c-0b3ee141521b" providerId="ADAL" clId="{76A89F35-CE83-402C-934C-31652C737A63}" dt="2025-06-22T12:36:05.760" v="2404"/>
        <pc:sldMkLst>
          <pc:docMk/>
          <pc:sldMk cId="1552978304" sldId="26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22/06/2025</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5288C433-81E3-4592-8B7C-D9F496EA7E69}"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193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22/06/2025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0113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21D6DF-4B5D-4A66-90F7-7D54D12E8C86}" type="datetimeFigureOut">
              <a:rPr lang="en-GB" smtClean="0"/>
              <a:t>22/06/2025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8763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21D6DF-4B5D-4A66-90F7-7D54D12E8C86}" type="datetimeFigureOut">
              <a:rPr lang="en-GB" smtClean="0"/>
              <a:t>22/06/2025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88C433-81E3-4592-8B7C-D9F496EA7E69}"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977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21D6DF-4B5D-4A66-90F7-7D54D12E8C86}" type="datetimeFigureOut">
              <a:rPr lang="en-GB" smtClean="0"/>
              <a:t>22/06/2025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88C433-81E3-4592-8B7C-D9F496EA7E69}"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9239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21D6DF-4B5D-4A66-90F7-7D54D12E8C86}" type="datetimeFigureOut">
              <a:rPr lang="en-GB" smtClean="0"/>
              <a:t>22/06/2025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88C433-81E3-4592-8B7C-D9F496EA7E69}"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516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1D6DF-4B5D-4A66-90F7-7D54D12E8C86}" type="datetimeFigureOut">
              <a:rPr lang="en-GB" smtClean="0"/>
              <a:t>22/06/2025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88C433-81E3-4592-8B7C-D9F496EA7E69}" type="slidenum">
              <a:rPr lang="en-GB" smtClean="0"/>
              <a:t>‹#›</a:t>
            </a:fld>
            <a:endParaRPr lang="en-GB"/>
          </a:p>
        </p:txBody>
      </p:sp>
    </p:spTree>
    <p:extLst>
      <p:ext uri="{BB962C8B-B14F-4D97-AF65-F5344CB8AC3E}">
        <p14:creationId xmlns:p14="http://schemas.microsoft.com/office/powerpoint/2010/main" val="1775668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21D6DF-4B5D-4A66-90F7-7D54D12E8C86}" type="datetimeFigureOut">
              <a:rPr lang="en-GB" smtClean="0"/>
              <a:t>22/06/2025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88C433-81E3-4592-8B7C-D9F496EA7E69}"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60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F21D6DF-4B5D-4A66-90F7-7D54D12E8C86}" type="datetimeFigureOut">
              <a:rPr lang="en-GB" smtClean="0"/>
              <a:t>22/06/2025</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5288C433-81E3-4592-8B7C-D9F496EA7E69}"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694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22/06/2025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6289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22/06/2025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0166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F21D6DF-4B5D-4A66-90F7-7D54D12E8C86}" type="datetimeFigureOut">
              <a:rPr lang="en-GB" smtClean="0"/>
              <a:t>22/06/2025</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5288C433-81E3-4592-8B7C-D9F496EA7E69}"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55919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mathsocialjustice.org/links/" TargetMode="External"/><Relationship Id="rId2" Type="http://schemas.openxmlformats.org/officeDocument/2006/relationships/hyperlink" Target="http://www.visiblemathspedagogy.wordpres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80/09650792.2020.1850497" TargetMode="External"/><Relationship Id="rId2" Type="http://schemas.openxmlformats.org/officeDocument/2006/relationships/hyperlink" Target="http://doi.org/10.1002/curj.122" TargetMode="External"/><Relationship Id="rId1" Type="http://schemas.openxmlformats.org/officeDocument/2006/relationships/slideLayout" Target="../slideLayouts/slideLayout2.xml"/><Relationship Id="rId5" Type="http://schemas.openxmlformats.org/officeDocument/2006/relationships/hyperlink" Target="https://doi.org/10.1080/00220272.2020.1790667" TargetMode="External"/><Relationship Id="rId4" Type="http://schemas.openxmlformats.org/officeDocument/2006/relationships/hyperlink" Target="https://doi.org/10.1080/0020739X.2020.177532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mathsocialjustice.org/amesa-workshop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36ED-F200-7E3C-5289-16C8D55E9464}"/>
              </a:ext>
            </a:extLst>
          </p:cNvPr>
          <p:cNvSpPr>
            <a:spLocks noGrp="1"/>
          </p:cNvSpPr>
          <p:nvPr>
            <p:ph type="title"/>
          </p:nvPr>
        </p:nvSpPr>
        <p:spPr>
          <a:xfrm>
            <a:off x="1451579" y="804519"/>
            <a:ext cx="9603275" cy="1049235"/>
          </a:xfrm>
        </p:spPr>
        <p:txBody>
          <a:bodyPr>
            <a:noAutofit/>
          </a:bodyPr>
          <a:lstStyle/>
          <a:p>
            <a:r>
              <a:rPr lang="en-GB" sz="3600" b="1"/>
              <a:t>Workshop 2:</a:t>
            </a:r>
            <a:br>
              <a:rPr lang="en-GB" sz="3600" b="1" dirty="0"/>
            </a:br>
            <a:r>
              <a:rPr lang="en-GB" sz="3600" b="1" dirty="0"/>
              <a:t>visible mathematics pedagogy</a:t>
            </a:r>
            <a:br>
              <a:rPr lang="en-GB" sz="3600" b="1" dirty="0"/>
            </a:br>
            <a:endParaRPr lang="en-GB" sz="3600" dirty="0"/>
          </a:p>
        </p:txBody>
      </p:sp>
      <p:sp>
        <p:nvSpPr>
          <p:cNvPr id="3" name="Content Placeholder 2">
            <a:extLst>
              <a:ext uri="{FF2B5EF4-FFF2-40B4-BE49-F238E27FC236}">
                <a16:creationId xmlns:a16="http://schemas.microsoft.com/office/drawing/2014/main" id="{07926BA7-7BE8-E3F7-9523-92B5B1C5CCF3}"/>
              </a:ext>
            </a:extLst>
          </p:cNvPr>
          <p:cNvSpPr>
            <a:spLocks noGrp="1"/>
          </p:cNvSpPr>
          <p:nvPr>
            <p:ph idx="1"/>
          </p:nvPr>
        </p:nvSpPr>
        <p:spPr>
          <a:xfrm>
            <a:off x="1451579" y="2015734"/>
            <a:ext cx="4162555" cy="3450613"/>
          </a:xfrm>
        </p:spPr>
        <p:txBody>
          <a:bodyPr>
            <a:normAutofit/>
          </a:bodyPr>
          <a:lstStyle/>
          <a:p>
            <a:pPr marL="0" indent="0">
              <a:buNone/>
            </a:pPr>
            <a:r>
              <a:rPr lang="en-GB" dirty="0"/>
              <a:t>Dr Pete Wright</a:t>
            </a:r>
            <a:br>
              <a:rPr lang="en-GB" dirty="0"/>
            </a:br>
            <a:r>
              <a:rPr lang="en-GB" dirty="0"/>
              <a:t>Senior Lecturer (Education &amp; Society)</a:t>
            </a:r>
            <a:br>
              <a:rPr lang="en-GB" dirty="0"/>
            </a:br>
            <a:r>
              <a:rPr lang="en-GB" dirty="0"/>
              <a:t>University of Dundee</a:t>
            </a:r>
            <a:br>
              <a:rPr lang="en-GB" dirty="0"/>
            </a:br>
            <a:r>
              <a:rPr lang="en-GB" dirty="0"/>
              <a:t>Scotland, United Kingdom</a:t>
            </a:r>
          </a:p>
          <a:p>
            <a:pPr marL="0" indent="0">
              <a:buNone/>
            </a:pPr>
            <a:r>
              <a:rPr lang="en-GB" dirty="0"/>
              <a:t>Contact:</a:t>
            </a:r>
            <a:br>
              <a:rPr lang="en-GB" dirty="0"/>
            </a:br>
            <a:r>
              <a:rPr lang="en-GB" dirty="0"/>
              <a:t>pwright002@dundee.ac.uk</a:t>
            </a:r>
            <a:br>
              <a:rPr lang="en-GB" dirty="0"/>
            </a:br>
            <a:r>
              <a:rPr lang="en-GB" dirty="0"/>
              <a:t>@petewright0</a:t>
            </a:r>
            <a:br>
              <a:rPr lang="en-GB" dirty="0"/>
            </a:br>
            <a:r>
              <a:rPr lang="en-GB" dirty="0"/>
              <a:t>www.mathsocialjustice.org</a:t>
            </a:r>
          </a:p>
        </p:txBody>
      </p:sp>
      <p:pic>
        <p:nvPicPr>
          <p:cNvPr id="5" name="Picture 4" descr="A city with a bridge over water&#10;&#10;AI-generated content may be incorrect.">
            <a:extLst>
              <a:ext uri="{FF2B5EF4-FFF2-40B4-BE49-F238E27FC236}">
                <a16:creationId xmlns:a16="http://schemas.microsoft.com/office/drawing/2014/main" id="{B4137D6C-83C4-D68E-A09C-8CC0AE0EF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4411" y="2023487"/>
            <a:ext cx="4960443" cy="3435106"/>
          </a:xfrm>
          <a:prstGeom prst="rect">
            <a:avLst/>
          </a:prstGeom>
        </p:spPr>
      </p:pic>
    </p:spTree>
    <p:extLst>
      <p:ext uri="{BB962C8B-B14F-4D97-AF65-F5344CB8AC3E}">
        <p14:creationId xmlns:p14="http://schemas.microsoft.com/office/powerpoint/2010/main" val="1780122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08EF8-89B5-7E7D-CE9D-99B5E606D286}"/>
              </a:ext>
            </a:extLst>
          </p:cNvPr>
          <p:cNvSpPr>
            <a:spLocks noGrp="1"/>
          </p:cNvSpPr>
          <p:nvPr>
            <p:ph type="title"/>
          </p:nvPr>
        </p:nvSpPr>
        <p:spPr/>
        <p:txBody>
          <a:bodyPr/>
          <a:lstStyle/>
          <a:p>
            <a:r>
              <a:rPr lang="en-GB" dirty="0"/>
              <a:t>Rationale for Visible Maths pedagogy (VMP) research project</a:t>
            </a:r>
          </a:p>
        </p:txBody>
      </p:sp>
      <p:sp>
        <p:nvSpPr>
          <p:cNvPr id="3" name="Content Placeholder 2">
            <a:extLst>
              <a:ext uri="{FF2B5EF4-FFF2-40B4-BE49-F238E27FC236}">
                <a16:creationId xmlns:a16="http://schemas.microsoft.com/office/drawing/2014/main" id="{C27D2BE8-163C-21E0-00DC-FD6243387E1D}"/>
              </a:ext>
            </a:extLst>
          </p:cNvPr>
          <p:cNvSpPr>
            <a:spLocks noGrp="1"/>
          </p:cNvSpPr>
          <p:nvPr>
            <p:ph idx="1"/>
          </p:nvPr>
        </p:nvSpPr>
        <p:spPr>
          <a:xfrm>
            <a:off x="1451579" y="2015732"/>
            <a:ext cx="4543779" cy="3971000"/>
          </a:xfrm>
        </p:spPr>
        <p:txBody>
          <a:bodyPr>
            <a:normAutofit fontScale="77500" lnSpcReduction="20000"/>
          </a:bodyPr>
          <a:lstStyle/>
          <a:p>
            <a:r>
              <a:rPr lang="en-GB" dirty="0"/>
              <a:t>Cycle of reproduction of inequities in society reproduced through school mathematics.</a:t>
            </a:r>
          </a:p>
          <a:p>
            <a:r>
              <a:rPr lang="en-GB" b="1" i="1" dirty="0"/>
              <a:t>Progressive</a:t>
            </a:r>
            <a:r>
              <a:rPr lang="en-GB" dirty="0"/>
              <a:t> mathematics pedagogy, based on open-ended, problem-solving, discursive approaches, has the potential to address the attainment gap through raising agency, motivation, engagement of disadvantaged students.</a:t>
            </a:r>
          </a:p>
          <a:p>
            <a:r>
              <a:rPr lang="en-GB" dirty="0"/>
              <a:t>In </a:t>
            </a:r>
            <a:r>
              <a:rPr lang="en-GB" b="1" i="1" dirty="0"/>
              <a:t>progressive</a:t>
            </a:r>
            <a:r>
              <a:rPr lang="en-GB" dirty="0"/>
              <a:t> maths classrooms, learning is less structured and the </a:t>
            </a:r>
            <a:r>
              <a:rPr lang="en-GB" b="1" i="1" dirty="0"/>
              <a:t>rules of the game </a:t>
            </a:r>
            <a:r>
              <a:rPr lang="en-GB" dirty="0"/>
              <a:t>for success are less clear (</a:t>
            </a:r>
            <a:r>
              <a:rPr lang="en-GB" b="1" i="1" dirty="0"/>
              <a:t>recognition</a:t>
            </a:r>
            <a:r>
              <a:rPr lang="en-GB" dirty="0"/>
              <a:t> and </a:t>
            </a:r>
            <a:r>
              <a:rPr lang="en-GB" b="1" i="1" dirty="0"/>
              <a:t>realisation rules</a:t>
            </a:r>
            <a:r>
              <a:rPr lang="en-GB" dirty="0"/>
              <a:t>).</a:t>
            </a:r>
          </a:p>
          <a:p>
            <a:r>
              <a:rPr lang="en-GB" dirty="0"/>
              <a:t>Hence, danger that students from less wealthy backgrounds are further disadvantaged.</a:t>
            </a:r>
          </a:p>
          <a:p>
            <a:endParaRPr lang="en-GB" dirty="0"/>
          </a:p>
        </p:txBody>
      </p:sp>
      <p:sp>
        <p:nvSpPr>
          <p:cNvPr id="8" name="Content Placeholder 2">
            <a:extLst>
              <a:ext uri="{FF2B5EF4-FFF2-40B4-BE49-F238E27FC236}">
                <a16:creationId xmlns:a16="http://schemas.microsoft.com/office/drawing/2014/main" id="{4D401603-1C01-AD3B-4748-7B950ACFAEFF}"/>
              </a:ext>
            </a:extLst>
          </p:cNvPr>
          <p:cNvSpPr txBox="1">
            <a:spLocks/>
          </p:cNvSpPr>
          <p:nvPr/>
        </p:nvSpPr>
        <p:spPr>
          <a:xfrm>
            <a:off x="6443932" y="2015731"/>
            <a:ext cx="4610922" cy="3703581"/>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GB" b="1" i="1" dirty="0"/>
              <a:t>Option 1</a:t>
            </a:r>
            <a:r>
              <a:rPr lang="en-GB" dirty="0"/>
              <a:t>: Make teaching more structured and rules explicit – e.g. </a:t>
            </a:r>
            <a:r>
              <a:rPr lang="en-GB" b="1" i="1" dirty="0"/>
              <a:t>direct instruction </a:t>
            </a:r>
            <a:r>
              <a:rPr lang="en-GB" dirty="0"/>
              <a:t>– we are not interested in this! </a:t>
            </a:r>
            <a:r>
              <a:rPr lang="en-GB" dirty="0">
                <a:sym typeface="Wingdings" panose="05000000000000000000" pitchFamily="2" charset="2"/>
              </a:rPr>
              <a:t></a:t>
            </a:r>
          </a:p>
          <a:p>
            <a:r>
              <a:rPr lang="en-GB" b="1" i="1" dirty="0"/>
              <a:t>Option 2</a:t>
            </a:r>
            <a:r>
              <a:rPr lang="en-GB" dirty="0"/>
              <a:t>: Embrace </a:t>
            </a:r>
            <a:r>
              <a:rPr lang="en-GB" b="1" i="1" dirty="0"/>
              <a:t>progressive pedagogy </a:t>
            </a:r>
            <a:r>
              <a:rPr lang="en-GB" dirty="0"/>
              <a:t>whilst looking to make the rules of the game more explicit to learners in maths classroom – hence visible maths pedagogy; </a:t>
            </a:r>
            <a:r>
              <a:rPr lang="en-GB" dirty="0">
                <a:sym typeface="Wingdings" panose="05000000000000000000" pitchFamily="2" charset="2"/>
              </a:rPr>
              <a:t></a:t>
            </a:r>
          </a:p>
          <a:p>
            <a:r>
              <a:rPr lang="en-GB" dirty="0">
                <a:sym typeface="Wingdings" panose="05000000000000000000" pitchFamily="2" charset="2"/>
              </a:rPr>
              <a:t>Refer to Visible Maths Pedagogy website for theoretical justification/research findings: </a:t>
            </a:r>
            <a:r>
              <a:rPr lang="en-GB" dirty="0">
                <a:sym typeface="Wingdings" panose="05000000000000000000" pitchFamily="2" charset="2"/>
                <a:hlinkClick r:id="rId2"/>
              </a:rPr>
              <a:t>www.visiblemathspedagogy.wordpress.com</a:t>
            </a:r>
            <a:br>
              <a:rPr lang="en-GB" dirty="0">
                <a:sym typeface="Wingdings" panose="05000000000000000000" pitchFamily="2" charset="2"/>
              </a:rPr>
            </a:br>
            <a:r>
              <a:rPr lang="en-GB" dirty="0">
                <a:sym typeface="Wingdings" panose="05000000000000000000" pitchFamily="2" charset="2"/>
              </a:rPr>
              <a:t>(link from </a:t>
            </a:r>
            <a:r>
              <a:rPr lang="en-GB" dirty="0">
                <a:sym typeface="Wingdings" panose="05000000000000000000" pitchFamily="2" charset="2"/>
                <a:hlinkClick r:id="rId3"/>
              </a:rPr>
              <a:t>www.mathsocialjustice.org/links/</a:t>
            </a:r>
            <a:r>
              <a:rPr lang="en-GB" dirty="0">
                <a:sym typeface="Wingdings" panose="05000000000000000000" pitchFamily="2" charset="2"/>
              </a:rPr>
              <a:t>)</a:t>
            </a:r>
            <a:endParaRPr lang="en-GB" dirty="0"/>
          </a:p>
          <a:p>
            <a:endParaRPr lang="en-GB" dirty="0"/>
          </a:p>
        </p:txBody>
      </p:sp>
    </p:spTree>
    <p:extLst>
      <p:ext uri="{BB962C8B-B14F-4D97-AF65-F5344CB8AC3E}">
        <p14:creationId xmlns:p14="http://schemas.microsoft.com/office/powerpoint/2010/main" val="232505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467A1-BB97-20BB-DC56-0D4DD992A88E}"/>
              </a:ext>
            </a:extLst>
          </p:cNvPr>
          <p:cNvSpPr>
            <a:spLocks noGrp="1"/>
          </p:cNvSpPr>
          <p:nvPr>
            <p:ph type="title"/>
          </p:nvPr>
        </p:nvSpPr>
        <p:spPr/>
        <p:txBody>
          <a:bodyPr/>
          <a:lstStyle/>
          <a:p>
            <a:r>
              <a:rPr lang="en-GB" dirty="0"/>
              <a:t>Research question and strategies</a:t>
            </a:r>
          </a:p>
        </p:txBody>
      </p:sp>
      <p:sp>
        <p:nvSpPr>
          <p:cNvPr id="3" name="Content Placeholder 2">
            <a:extLst>
              <a:ext uri="{FF2B5EF4-FFF2-40B4-BE49-F238E27FC236}">
                <a16:creationId xmlns:a16="http://schemas.microsoft.com/office/drawing/2014/main" id="{D037CDD8-B9A7-BFBE-550A-F10940159F5A}"/>
              </a:ext>
            </a:extLst>
          </p:cNvPr>
          <p:cNvSpPr>
            <a:spLocks noGrp="1"/>
          </p:cNvSpPr>
          <p:nvPr>
            <p:ph idx="1"/>
          </p:nvPr>
        </p:nvSpPr>
        <p:spPr>
          <a:xfrm>
            <a:off x="1451579" y="1940943"/>
            <a:ext cx="9603275" cy="4112537"/>
          </a:xfrm>
        </p:spPr>
        <p:txBody>
          <a:bodyPr>
            <a:normAutofit fontScale="85000" lnSpcReduction="20000"/>
          </a:bodyPr>
          <a:lstStyle/>
          <a:p>
            <a:pPr marL="0" indent="0">
              <a:buNone/>
            </a:pPr>
            <a:r>
              <a:rPr lang="en-GB" b="1" i="1" dirty="0"/>
              <a:t>Research question: Which strategies for making mathematics pedagogy more visible to learners can teachers use to help </a:t>
            </a:r>
            <a:r>
              <a:rPr lang="en-GB" b="1" i="1" u="sng" dirty="0"/>
              <a:t>all</a:t>
            </a:r>
            <a:r>
              <a:rPr lang="en-GB" b="1" i="1" dirty="0"/>
              <a:t> students better recognise their intentions and achieve success when adopting progressive teaching approaches?</a:t>
            </a:r>
          </a:p>
          <a:p>
            <a:pPr marL="0" indent="0">
              <a:spcBef>
                <a:spcPts val="600"/>
              </a:spcBef>
              <a:buNone/>
            </a:pPr>
            <a:r>
              <a:rPr lang="en-GB" dirty="0"/>
              <a:t>Strategies developed/trialled/evaluated by teacher researchers during the VMP project:</a:t>
            </a:r>
          </a:p>
          <a:p>
            <a:pPr>
              <a:spcBef>
                <a:spcPts val="600"/>
              </a:spcBef>
            </a:pPr>
            <a:r>
              <a:rPr lang="en-GB" b="1" i="1" dirty="0"/>
              <a:t>Advocating</a:t>
            </a:r>
            <a:r>
              <a:rPr lang="en-GB" dirty="0"/>
              <a:t> (explaining somebody else’s reasoning and not your own).</a:t>
            </a:r>
          </a:p>
          <a:p>
            <a:pPr>
              <a:spcBef>
                <a:spcPts val="600"/>
              </a:spcBef>
            </a:pPr>
            <a:r>
              <a:rPr lang="en-GB" b="1" i="1" dirty="0"/>
              <a:t>Separating</a:t>
            </a:r>
            <a:r>
              <a:rPr lang="en-GB" dirty="0"/>
              <a:t> (recording responses in a table with two or more columns).</a:t>
            </a:r>
          </a:p>
          <a:p>
            <a:pPr>
              <a:spcBef>
                <a:spcPts val="600"/>
              </a:spcBef>
            </a:pPr>
            <a:r>
              <a:rPr lang="en-GB" b="1" i="1" dirty="0"/>
              <a:t>Scribing</a:t>
            </a:r>
            <a:r>
              <a:rPr lang="en-GB" dirty="0"/>
              <a:t> (writing down responses using the exact words students use).</a:t>
            </a:r>
          </a:p>
          <a:p>
            <a:pPr>
              <a:spcBef>
                <a:spcPts val="600"/>
              </a:spcBef>
            </a:pPr>
            <a:r>
              <a:rPr lang="en-GB" b="1" i="1" dirty="0"/>
              <a:t>Classifying</a:t>
            </a:r>
            <a:r>
              <a:rPr lang="en-GB" dirty="0"/>
              <a:t> (getting students to identify different types of problem according to their characteristics).</a:t>
            </a:r>
          </a:p>
          <a:p>
            <a:pPr>
              <a:spcBef>
                <a:spcPts val="600"/>
              </a:spcBef>
            </a:pPr>
            <a:r>
              <a:rPr lang="en-GB" b="1" i="1" dirty="0"/>
              <a:t>Annotating</a:t>
            </a:r>
            <a:r>
              <a:rPr lang="en-GB" dirty="0"/>
              <a:t> (use a different colour pen to make notes on how a solution can be improved).</a:t>
            </a:r>
          </a:p>
          <a:p>
            <a:pPr marL="0" indent="0">
              <a:spcBef>
                <a:spcPts val="600"/>
              </a:spcBef>
              <a:buNone/>
            </a:pPr>
            <a:r>
              <a:rPr lang="en-GB" dirty="0"/>
              <a:t>Combined with/followed by …</a:t>
            </a:r>
          </a:p>
          <a:p>
            <a:pPr>
              <a:spcBef>
                <a:spcPts val="600"/>
              </a:spcBef>
            </a:pPr>
            <a:r>
              <a:rPr lang="en-GB" b="1" i="1" dirty="0"/>
              <a:t>Discussion </a:t>
            </a:r>
            <a:r>
              <a:rPr lang="en-GB" dirty="0"/>
              <a:t>(asking students ‘Why do you think I asked you to …?)</a:t>
            </a:r>
          </a:p>
          <a:p>
            <a:pPr>
              <a:spcBef>
                <a:spcPts val="600"/>
              </a:spcBef>
            </a:pPr>
            <a:r>
              <a:rPr lang="en-GB" b="1" i="1" dirty="0"/>
              <a:t>Sorting</a:t>
            </a:r>
            <a:r>
              <a:rPr lang="en-GB" dirty="0"/>
              <a:t> (Using a card sort to make the teacher’s pedagogic rationale more explicit).</a:t>
            </a:r>
          </a:p>
          <a:p>
            <a:pPr>
              <a:spcBef>
                <a:spcPts val="600"/>
              </a:spcBef>
            </a:pPr>
            <a:endParaRPr lang="en-GB" dirty="0"/>
          </a:p>
          <a:p>
            <a:endParaRPr lang="en-GB" dirty="0"/>
          </a:p>
        </p:txBody>
      </p:sp>
    </p:spTree>
    <p:extLst>
      <p:ext uri="{BB962C8B-B14F-4D97-AF65-F5344CB8AC3E}">
        <p14:creationId xmlns:p14="http://schemas.microsoft.com/office/powerpoint/2010/main" val="843778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EC07-04CA-7899-CA2D-8882E59737FC}"/>
              </a:ext>
            </a:extLst>
          </p:cNvPr>
          <p:cNvSpPr>
            <a:spLocks noGrp="1"/>
          </p:cNvSpPr>
          <p:nvPr>
            <p:ph type="title"/>
          </p:nvPr>
        </p:nvSpPr>
        <p:spPr/>
        <p:txBody>
          <a:bodyPr/>
          <a:lstStyle/>
          <a:p>
            <a:r>
              <a:rPr lang="en-GB" dirty="0"/>
              <a:t>Modelling the strategies</a:t>
            </a:r>
          </a:p>
        </p:txBody>
      </p:sp>
      <p:sp>
        <p:nvSpPr>
          <p:cNvPr id="3" name="Content Placeholder 2">
            <a:extLst>
              <a:ext uri="{FF2B5EF4-FFF2-40B4-BE49-F238E27FC236}">
                <a16:creationId xmlns:a16="http://schemas.microsoft.com/office/drawing/2014/main" id="{E29A4D17-EFF4-97CF-533E-9B1222B0C606}"/>
              </a:ext>
            </a:extLst>
          </p:cNvPr>
          <p:cNvSpPr>
            <a:spLocks noGrp="1"/>
          </p:cNvSpPr>
          <p:nvPr>
            <p:ph idx="1"/>
          </p:nvPr>
        </p:nvSpPr>
        <p:spPr>
          <a:xfrm>
            <a:off x="5391509" y="2015733"/>
            <a:ext cx="5663346" cy="3738086"/>
          </a:xfrm>
        </p:spPr>
        <p:txBody>
          <a:bodyPr>
            <a:normAutofit lnSpcReduction="10000"/>
          </a:bodyPr>
          <a:lstStyle/>
          <a:p>
            <a:r>
              <a:rPr lang="en-GB" dirty="0"/>
              <a:t>ABCDE is a regular pentagon.</a:t>
            </a:r>
          </a:p>
          <a:p>
            <a:r>
              <a:rPr lang="en-GB" dirty="0"/>
              <a:t>Find angle </a:t>
            </a:r>
            <a:r>
              <a:rPr lang="en-GB" i="1" dirty="0"/>
              <a:t>x</a:t>
            </a:r>
            <a:r>
              <a:rPr lang="en-GB" dirty="0"/>
              <a:t>.</a:t>
            </a:r>
          </a:p>
          <a:p>
            <a:r>
              <a:rPr lang="en-GB" b="1" dirty="0"/>
              <a:t>Explain your reasoning</a:t>
            </a:r>
            <a:r>
              <a:rPr lang="en-GB" dirty="0"/>
              <a:t>.</a:t>
            </a:r>
          </a:p>
          <a:p>
            <a:pPr marL="0" indent="0">
              <a:buNone/>
            </a:pPr>
            <a:endParaRPr lang="en-GB" dirty="0">
              <a:solidFill>
                <a:srgbClr val="C00000"/>
              </a:solidFill>
            </a:endParaRPr>
          </a:p>
          <a:p>
            <a:pPr marL="0" indent="0">
              <a:buNone/>
            </a:pPr>
            <a:r>
              <a:rPr lang="en-GB" dirty="0">
                <a:solidFill>
                  <a:srgbClr val="C00000"/>
                </a:solidFill>
              </a:rPr>
              <a:t>Discuss (</a:t>
            </a:r>
            <a:r>
              <a:rPr lang="en-GB" b="1" i="1" dirty="0">
                <a:solidFill>
                  <a:srgbClr val="C00000"/>
                </a:solidFill>
              </a:rPr>
              <a:t>scribing</a:t>
            </a:r>
            <a:r>
              <a:rPr lang="en-GB" dirty="0">
                <a:solidFill>
                  <a:srgbClr val="C00000"/>
                </a:solidFill>
              </a:rPr>
              <a:t> and </a:t>
            </a:r>
            <a:r>
              <a:rPr lang="en-GB" b="1" i="1" dirty="0">
                <a:solidFill>
                  <a:srgbClr val="C00000"/>
                </a:solidFill>
              </a:rPr>
              <a:t>separating</a:t>
            </a:r>
            <a:r>
              <a:rPr lang="en-GB" dirty="0">
                <a:solidFill>
                  <a:srgbClr val="C00000"/>
                </a:solidFill>
              </a:rPr>
              <a:t> strategies):</a:t>
            </a:r>
          </a:p>
          <a:p>
            <a:r>
              <a:rPr lang="en-GB" i="1" dirty="0">
                <a:solidFill>
                  <a:srgbClr val="C00000"/>
                </a:solidFill>
              </a:rPr>
              <a:t>Why do you think I wrote down exactly what you said?</a:t>
            </a:r>
          </a:p>
          <a:p>
            <a:r>
              <a:rPr lang="en-GB" i="1" dirty="0">
                <a:solidFill>
                  <a:srgbClr val="C00000"/>
                </a:solidFill>
              </a:rPr>
              <a:t>Why do you think I wrote your responses in two columns?</a:t>
            </a:r>
          </a:p>
          <a:p>
            <a:endParaRPr lang="en-GB" dirty="0"/>
          </a:p>
        </p:txBody>
      </p:sp>
      <p:pic>
        <p:nvPicPr>
          <p:cNvPr id="4" name="Picture 3">
            <a:extLst>
              <a:ext uri="{FF2B5EF4-FFF2-40B4-BE49-F238E27FC236}">
                <a16:creationId xmlns:a16="http://schemas.microsoft.com/office/drawing/2014/main" id="{40181A52-AC2A-1422-6028-76096C7CD496}"/>
              </a:ext>
            </a:extLst>
          </p:cNvPr>
          <p:cNvPicPr>
            <a:picLocks noChangeAspect="1"/>
          </p:cNvPicPr>
          <p:nvPr/>
        </p:nvPicPr>
        <p:blipFill>
          <a:blip r:embed="rId2"/>
          <a:stretch>
            <a:fillRect/>
          </a:stretch>
        </p:blipFill>
        <p:spPr>
          <a:xfrm>
            <a:off x="1451579" y="2015731"/>
            <a:ext cx="3594285" cy="3448227"/>
          </a:xfrm>
          <a:prstGeom prst="rect">
            <a:avLst/>
          </a:prstGeom>
          <a:solidFill>
            <a:schemeClr val="bg1"/>
          </a:solidFill>
        </p:spPr>
      </p:pic>
    </p:spTree>
    <p:extLst>
      <p:ext uri="{BB962C8B-B14F-4D97-AF65-F5344CB8AC3E}">
        <p14:creationId xmlns:p14="http://schemas.microsoft.com/office/powerpoint/2010/main" val="386047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680F8-FE87-4EC5-7FDD-8763837E215A}"/>
              </a:ext>
            </a:extLst>
          </p:cNvPr>
          <p:cNvSpPr>
            <a:spLocks noGrp="1"/>
          </p:cNvSpPr>
          <p:nvPr>
            <p:ph type="title"/>
          </p:nvPr>
        </p:nvSpPr>
        <p:spPr/>
        <p:txBody>
          <a:bodyPr>
            <a:normAutofit/>
          </a:bodyPr>
          <a:lstStyle/>
          <a:p>
            <a:r>
              <a:rPr lang="en-GB" dirty="0"/>
              <a:t>Card sort strategy</a:t>
            </a:r>
          </a:p>
        </p:txBody>
      </p:sp>
      <p:sp>
        <p:nvSpPr>
          <p:cNvPr id="3" name="Content Placeholder 2">
            <a:extLst>
              <a:ext uri="{FF2B5EF4-FFF2-40B4-BE49-F238E27FC236}">
                <a16:creationId xmlns:a16="http://schemas.microsoft.com/office/drawing/2014/main" id="{B8D268EC-454D-2E6F-9216-38D38A0D1EE0}"/>
              </a:ext>
            </a:extLst>
          </p:cNvPr>
          <p:cNvSpPr>
            <a:spLocks noGrp="1"/>
          </p:cNvSpPr>
          <p:nvPr>
            <p:ph idx="1"/>
          </p:nvPr>
        </p:nvSpPr>
        <p:spPr>
          <a:xfrm>
            <a:off x="1451579" y="2015732"/>
            <a:ext cx="3302376" cy="3927868"/>
          </a:xfrm>
        </p:spPr>
        <p:txBody>
          <a:bodyPr>
            <a:normAutofit fontScale="92500" lnSpcReduction="10000"/>
          </a:bodyPr>
          <a:lstStyle/>
          <a:p>
            <a:pPr>
              <a:spcBef>
                <a:spcPts val="600"/>
              </a:spcBef>
            </a:pPr>
            <a:r>
              <a:rPr lang="en-GB" b="1" i="1" dirty="0"/>
              <a:t>Classifying</a:t>
            </a:r>
            <a:r>
              <a:rPr lang="en-GB" dirty="0"/>
              <a:t> (getting students to identify types of problem according to their characteristics).</a:t>
            </a:r>
          </a:p>
          <a:p>
            <a:pPr>
              <a:spcBef>
                <a:spcPts val="600"/>
              </a:spcBef>
            </a:pPr>
            <a:r>
              <a:rPr lang="en-GB" b="1" i="1" dirty="0"/>
              <a:t>Annotating</a:t>
            </a:r>
            <a:r>
              <a:rPr lang="en-GB" dirty="0"/>
              <a:t> (use a different colour pen to make notes on how a solution can be improved).</a:t>
            </a:r>
          </a:p>
          <a:p>
            <a:pPr>
              <a:spcBef>
                <a:spcPts val="600"/>
              </a:spcBef>
            </a:pPr>
            <a:r>
              <a:rPr lang="en-GB" dirty="0">
                <a:solidFill>
                  <a:srgbClr val="C00000"/>
                </a:solidFill>
              </a:rPr>
              <a:t>Choose the reasons you think best match the reasons for using each strategy …</a:t>
            </a:r>
          </a:p>
        </p:txBody>
      </p:sp>
      <p:pic>
        <p:nvPicPr>
          <p:cNvPr id="13" name="Picture 12">
            <a:extLst>
              <a:ext uri="{FF2B5EF4-FFF2-40B4-BE49-F238E27FC236}">
                <a16:creationId xmlns:a16="http://schemas.microsoft.com/office/drawing/2014/main" id="{C641F214-725F-F09B-AA89-A3A16FA28872}"/>
              </a:ext>
            </a:extLst>
          </p:cNvPr>
          <p:cNvPicPr>
            <a:picLocks noChangeAspect="1"/>
          </p:cNvPicPr>
          <p:nvPr/>
        </p:nvPicPr>
        <p:blipFill>
          <a:blip r:embed="rId2"/>
          <a:stretch>
            <a:fillRect/>
          </a:stretch>
        </p:blipFill>
        <p:spPr>
          <a:xfrm>
            <a:off x="5140252" y="1971207"/>
            <a:ext cx="2844946" cy="901746"/>
          </a:xfrm>
          <a:prstGeom prst="rect">
            <a:avLst/>
          </a:prstGeom>
          <a:ln>
            <a:solidFill>
              <a:schemeClr val="tx1"/>
            </a:solidFill>
          </a:ln>
        </p:spPr>
      </p:pic>
      <p:pic>
        <p:nvPicPr>
          <p:cNvPr id="15" name="Picture 14">
            <a:extLst>
              <a:ext uri="{FF2B5EF4-FFF2-40B4-BE49-F238E27FC236}">
                <a16:creationId xmlns:a16="http://schemas.microsoft.com/office/drawing/2014/main" id="{78721631-729A-5B0D-7323-043A285E0563}"/>
              </a:ext>
            </a:extLst>
          </p:cNvPr>
          <p:cNvPicPr>
            <a:picLocks noChangeAspect="1"/>
          </p:cNvPicPr>
          <p:nvPr/>
        </p:nvPicPr>
        <p:blipFill>
          <a:blip r:embed="rId3"/>
          <a:stretch>
            <a:fillRect/>
          </a:stretch>
        </p:blipFill>
        <p:spPr>
          <a:xfrm>
            <a:off x="8239045" y="2268449"/>
            <a:ext cx="2883048" cy="596931"/>
          </a:xfrm>
          <a:prstGeom prst="rect">
            <a:avLst/>
          </a:prstGeom>
          <a:ln>
            <a:solidFill>
              <a:schemeClr val="tx1"/>
            </a:solidFill>
          </a:ln>
        </p:spPr>
      </p:pic>
      <p:pic>
        <p:nvPicPr>
          <p:cNvPr id="17" name="Picture 16">
            <a:extLst>
              <a:ext uri="{FF2B5EF4-FFF2-40B4-BE49-F238E27FC236}">
                <a16:creationId xmlns:a16="http://schemas.microsoft.com/office/drawing/2014/main" id="{F598E76A-4F99-5086-5719-B49059A99F69}"/>
              </a:ext>
            </a:extLst>
          </p:cNvPr>
          <p:cNvPicPr>
            <a:picLocks noChangeAspect="1"/>
          </p:cNvPicPr>
          <p:nvPr/>
        </p:nvPicPr>
        <p:blipFill>
          <a:blip r:embed="rId4"/>
          <a:stretch>
            <a:fillRect/>
          </a:stretch>
        </p:blipFill>
        <p:spPr>
          <a:xfrm>
            <a:off x="5371873" y="3023489"/>
            <a:ext cx="2838596" cy="882695"/>
          </a:xfrm>
          <a:prstGeom prst="rect">
            <a:avLst/>
          </a:prstGeom>
          <a:ln>
            <a:solidFill>
              <a:schemeClr val="tx1"/>
            </a:solidFill>
          </a:ln>
        </p:spPr>
      </p:pic>
      <p:pic>
        <p:nvPicPr>
          <p:cNvPr id="19" name="Picture 18">
            <a:extLst>
              <a:ext uri="{FF2B5EF4-FFF2-40B4-BE49-F238E27FC236}">
                <a16:creationId xmlns:a16="http://schemas.microsoft.com/office/drawing/2014/main" id="{CC2EA40F-D6D0-229F-0141-7AD2162B751B}"/>
              </a:ext>
            </a:extLst>
          </p:cNvPr>
          <p:cNvPicPr>
            <a:picLocks noChangeAspect="1"/>
          </p:cNvPicPr>
          <p:nvPr/>
        </p:nvPicPr>
        <p:blipFill>
          <a:blip r:embed="rId5"/>
          <a:stretch>
            <a:fillRect/>
          </a:stretch>
        </p:blipFill>
        <p:spPr>
          <a:xfrm>
            <a:off x="8505744" y="2990827"/>
            <a:ext cx="2838596" cy="876345"/>
          </a:xfrm>
          <a:prstGeom prst="rect">
            <a:avLst/>
          </a:prstGeom>
          <a:ln>
            <a:solidFill>
              <a:schemeClr val="tx1"/>
            </a:solidFill>
          </a:ln>
        </p:spPr>
      </p:pic>
      <p:pic>
        <p:nvPicPr>
          <p:cNvPr id="21" name="Picture 20">
            <a:extLst>
              <a:ext uri="{FF2B5EF4-FFF2-40B4-BE49-F238E27FC236}">
                <a16:creationId xmlns:a16="http://schemas.microsoft.com/office/drawing/2014/main" id="{A8A48FFC-5200-BE5A-18AC-3C8F56A66F76}"/>
              </a:ext>
            </a:extLst>
          </p:cNvPr>
          <p:cNvPicPr>
            <a:picLocks noChangeAspect="1"/>
          </p:cNvPicPr>
          <p:nvPr/>
        </p:nvPicPr>
        <p:blipFill>
          <a:blip r:embed="rId6"/>
          <a:stretch>
            <a:fillRect/>
          </a:stretch>
        </p:blipFill>
        <p:spPr>
          <a:xfrm>
            <a:off x="5140252" y="4042688"/>
            <a:ext cx="2616334" cy="577880"/>
          </a:xfrm>
          <a:prstGeom prst="rect">
            <a:avLst/>
          </a:prstGeom>
          <a:ln>
            <a:solidFill>
              <a:schemeClr val="tx1"/>
            </a:solidFill>
          </a:ln>
        </p:spPr>
      </p:pic>
      <p:pic>
        <p:nvPicPr>
          <p:cNvPr id="23" name="Picture 22">
            <a:extLst>
              <a:ext uri="{FF2B5EF4-FFF2-40B4-BE49-F238E27FC236}">
                <a16:creationId xmlns:a16="http://schemas.microsoft.com/office/drawing/2014/main" id="{433E443E-5C49-D578-E536-4561EBA4E16E}"/>
              </a:ext>
            </a:extLst>
          </p:cNvPr>
          <p:cNvPicPr>
            <a:picLocks noChangeAspect="1"/>
          </p:cNvPicPr>
          <p:nvPr/>
        </p:nvPicPr>
        <p:blipFill>
          <a:blip r:embed="rId7"/>
          <a:stretch>
            <a:fillRect/>
          </a:stretch>
        </p:blipFill>
        <p:spPr>
          <a:xfrm>
            <a:off x="8140630" y="3988224"/>
            <a:ext cx="2711589" cy="876345"/>
          </a:xfrm>
          <a:prstGeom prst="rect">
            <a:avLst/>
          </a:prstGeom>
          <a:ln>
            <a:solidFill>
              <a:schemeClr val="tx1"/>
            </a:solidFill>
          </a:ln>
        </p:spPr>
      </p:pic>
      <p:pic>
        <p:nvPicPr>
          <p:cNvPr id="25" name="Picture 24">
            <a:extLst>
              <a:ext uri="{FF2B5EF4-FFF2-40B4-BE49-F238E27FC236}">
                <a16:creationId xmlns:a16="http://schemas.microsoft.com/office/drawing/2014/main" id="{D8085253-3A3D-E36D-ADC4-7D92018105E1}"/>
              </a:ext>
            </a:extLst>
          </p:cNvPr>
          <p:cNvPicPr>
            <a:picLocks noChangeAspect="1"/>
          </p:cNvPicPr>
          <p:nvPr/>
        </p:nvPicPr>
        <p:blipFill>
          <a:blip r:embed="rId8"/>
          <a:stretch>
            <a:fillRect/>
          </a:stretch>
        </p:blipFill>
        <p:spPr>
          <a:xfrm>
            <a:off x="5007802" y="4744991"/>
            <a:ext cx="2844946" cy="596931"/>
          </a:xfrm>
          <a:prstGeom prst="rect">
            <a:avLst/>
          </a:prstGeom>
          <a:ln>
            <a:solidFill>
              <a:schemeClr val="tx1"/>
            </a:solidFill>
          </a:ln>
        </p:spPr>
      </p:pic>
      <p:pic>
        <p:nvPicPr>
          <p:cNvPr id="27" name="Picture 26">
            <a:extLst>
              <a:ext uri="{FF2B5EF4-FFF2-40B4-BE49-F238E27FC236}">
                <a16:creationId xmlns:a16="http://schemas.microsoft.com/office/drawing/2014/main" id="{921B6F0C-10E4-AE62-9BB5-86BA53905E54}"/>
              </a:ext>
            </a:extLst>
          </p:cNvPr>
          <p:cNvPicPr>
            <a:picLocks noChangeAspect="1"/>
          </p:cNvPicPr>
          <p:nvPr/>
        </p:nvPicPr>
        <p:blipFill>
          <a:blip r:embed="rId9"/>
          <a:stretch>
            <a:fillRect/>
          </a:stretch>
        </p:blipFill>
        <p:spPr>
          <a:xfrm>
            <a:off x="8943909" y="4998845"/>
            <a:ext cx="2552831" cy="863644"/>
          </a:xfrm>
          <a:prstGeom prst="rect">
            <a:avLst/>
          </a:prstGeom>
          <a:ln>
            <a:solidFill>
              <a:schemeClr val="tx1"/>
            </a:solidFill>
          </a:ln>
        </p:spPr>
      </p:pic>
      <p:pic>
        <p:nvPicPr>
          <p:cNvPr id="29" name="Picture 28">
            <a:extLst>
              <a:ext uri="{FF2B5EF4-FFF2-40B4-BE49-F238E27FC236}">
                <a16:creationId xmlns:a16="http://schemas.microsoft.com/office/drawing/2014/main" id="{086A5E2A-79D4-143D-1B55-84D016D65919}"/>
              </a:ext>
            </a:extLst>
          </p:cNvPr>
          <p:cNvPicPr>
            <a:picLocks noChangeAspect="1"/>
          </p:cNvPicPr>
          <p:nvPr/>
        </p:nvPicPr>
        <p:blipFill>
          <a:blip r:embed="rId10"/>
          <a:stretch>
            <a:fillRect/>
          </a:stretch>
        </p:blipFill>
        <p:spPr>
          <a:xfrm>
            <a:off x="5667148" y="5466345"/>
            <a:ext cx="2978303" cy="577880"/>
          </a:xfrm>
          <a:prstGeom prst="rect">
            <a:avLst/>
          </a:prstGeom>
          <a:ln>
            <a:solidFill>
              <a:schemeClr val="tx1"/>
            </a:solidFill>
          </a:ln>
        </p:spPr>
      </p:pic>
    </p:spTree>
    <p:extLst>
      <p:ext uri="{BB962C8B-B14F-4D97-AF65-F5344CB8AC3E}">
        <p14:creationId xmlns:p14="http://schemas.microsoft.com/office/powerpoint/2010/main" val="206784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4B3E2-C164-685D-9E0A-4B1CE1C7E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89980-9B5E-5386-7F4B-F3F4CFF7D94D}"/>
              </a:ext>
            </a:extLst>
          </p:cNvPr>
          <p:cNvSpPr>
            <a:spLocks noGrp="1"/>
          </p:cNvSpPr>
          <p:nvPr>
            <p:ph type="title"/>
          </p:nvPr>
        </p:nvSpPr>
        <p:spPr/>
        <p:txBody>
          <a:bodyPr/>
          <a:lstStyle/>
          <a:p>
            <a:r>
              <a:rPr lang="en-GB" dirty="0"/>
              <a:t>VMP research project Findings (1) </a:t>
            </a:r>
          </a:p>
        </p:txBody>
      </p:sp>
      <p:sp>
        <p:nvSpPr>
          <p:cNvPr id="3" name="Content Placeholder 2">
            <a:extLst>
              <a:ext uri="{FF2B5EF4-FFF2-40B4-BE49-F238E27FC236}">
                <a16:creationId xmlns:a16="http://schemas.microsoft.com/office/drawing/2014/main" id="{8126A858-642A-6466-CA2B-22043B6869D1}"/>
              </a:ext>
            </a:extLst>
          </p:cNvPr>
          <p:cNvSpPr>
            <a:spLocks noGrp="1"/>
          </p:cNvSpPr>
          <p:nvPr>
            <p:ph idx="1"/>
          </p:nvPr>
        </p:nvSpPr>
        <p:spPr>
          <a:xfrm>
            <a:off x="1451579" y="2015732"/>
            <a:ext cx="4543779" cy="3971000"/>
          </a:xfrm>
        </p:spPr>
        <p:txBody>
          <a:bodyPr>
            <a:normAutofit fontScale="85000" lnSpcReduction="20000"/>
          </a:bodyPr>
          <a:lstStyle/>
          <a:p>
            <a:r>
              <a:rPr lang="en-GB" dirty="0"/>
              <a:t>Students initially tended to </a:t>
            </a:r>
            <a:r>
              <a:rPr lang="en-GB" b="1" dirty="0"/>
              <a:t>misinterpret the teachers’ intentions</a:t>
            </a:r>
            <a:r>
              <a:rPr lang="en-GB" dirty="0"/>
              <a:t>, e.g. when asked ‘Why do you think the teacher asked you to explain your partner’s thinking and not your own?’ </a:t>
            </a:r>
            <a:r>
              <a:rPr lang="en-GB" b="1" dirty="0"/>
              <a:t>most saw ‘advocating’ as an attempt by the teacher to enforce listening</a:t>
            </a:r>
            <a:r>
              <a:rPr lang="en-GB" dirty="0"/>
              <a:t>:</a:t>
            </a:r>
          </a:p>
          <a:p>
            <a:pPr marL="457200" lvl="1" indent="0">
              <a:buNone/>
            </a:pPr>
            <a:r>
              <a:rPr lang="en-GB" i="1" dirty="0"/>
              <a:t>To see if you’re listening to your friend.</a:t>
            </a:r>
          </a:p>
          <a:p>
            <a:pPr marL="457200" lvl="1" indent="0">
              <a:buNone/>
            </a:pPr>
            <a:r>
              <a:rPr lang="en-GB" i="1" dirty="0"/>
              <a:t>Make sure you’re listening and learning.</a:t>
            </a:r>
          </a:p>
          <a:p>
            <a:r>
              <a:rPr lang="en-GB" dirty="0"/>
              <a:t>… although </a:t>
            </a:r>
            <a:r>
              <a:rPr lang="en-GB" b="1" dirty="0"/>
              <a:t>some students better understood the purpose of ‘advocating’</a:t>
            </a:r>
            <a:r>
              <a:rPr lang="en-GB" dirty="0"/>
              <a:t>:</a:t>
            </a:r>
          </a:p>
          <a:p>
            <a:pPr marL="457200" lvl="1" indent="0">
              <a:buNone/>
            </a:pPr>
            <a:r>
              <a:rPr lang="en-GB" i="1" dirty="0"/>
              <a:t>So that we understand other’s point [of] view.</a:t>
            </a:r>
          </a:p>
          <a:p>
            <a:pPr marL="457200" lvl="1" indent="0">
              <a:buNone/>
            </a:pPr>
            <a:r>
              <a:rPr lang="en-GB" i="1" dirty="0"/>
              <a:t>Because you can get two different perspective[s] and it may help you finalise your idea.</a:t>
            </a:r>
          </a:p>
          <a:p>
            <a:endParaRPr lang="en-GB" dirty="0"/>
          </a:p>
        </p:txBody>
      </p:sp>
      <p:sp>
        <p:nvSpPr>
          <p:cNvPr id="8" name="Content Placeholder 2">
            <a:extLst>
              <a:ext uri="{FF2B5EF4-FFF2-40B4-BE49-F238E27FC236}">
                <a16:creationId xmlns:a16="http://schemas.microsoft.com/office/drawing/2014/main" id="{4C5F3EAA-65DB-B5CF-B988-BB2DE1680B24}"/>
              </a:ext>
            </a:extLst>
          </p:cNvPr>
          <p:cNvSpPr txBox="1">
            <a:spLocks/>
          </p:cNvSpPr>
          <p:nvPr/>
        </p:nvSpPr>
        <p:spPr>
          <a:xfrm>
            <a:off x="6511075" y="2015732"/>
            <a:ext cx="4543779" cy="3971000"/>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GB" dirty="0"/>
              <a:t>However, over the course of the project, (particularly disadvantaged) students </a:t>
            </a:r>
            <a:r>
              <a:rPr lang="en-GB" b="1" dirty="0"/>
              <a:t>developed a greater awareness of the teacher’s pedagogical rationale</a:t>
            </a:r>
            <a:r>
              <a:rPr lang="en-GB" dirty="0"/>
              <a:t>, e.g. for the ‘scribing’ strategy, Marcus/Sophia described how this helped bring errors out into the open and correct them:</a:t>
            </a:r>
          </a:p>
          <a:p>
            <a:pPr marL="457200" lvl="1" indent="0">
              <a:buNone/>
            </a:pPr>
            <a:r>
              <a:rPr lang="en-GB" i="1" dirty="0"/>
              <a:t>To maybe see like where we go … because it’s better if you say it out than keep it in because the teacher could help you and try and improve from wrong to right (Marcus)</a:t>
            </a:r>
          </a:p>
          <a:p>
            <a:pPr marL="457200" lvl="1" indent="0">
              <a:buNone/>
            </a:pPr>
            <a:r>
              <a:rPr lang="en-GB" i="1" dirty="0"/>
              <a:t>Cos then you can compare the correct and incorrect answers together and see, like, where you went wrong, and how you, you know, changed the answer to get the correct one. (Sophia)</a:t>
            </a:r>
          </a:p>
          <a:p>
            <a:endParaRPr lang="en-GB" dirty="0"/>
          </a:p>
        </p:txBody>
      </p:sp>
    </p:spTree>
    <p:extLst>
      <p:ext uri="{BB962C8B-B14F-4D97-AF65-F5344CB8AC3E}">
        <p14:creationId xmlns:p14="http://schemas.microsoft.com/office/powerpoint/2010/main" val="4169033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A6DDD-1D3C-9D79-34C9-82D632D4E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1B9A9-83F5-8690-06BC-13439D0BDC5A}"/>
              </a:ext>
            </a:extLst>
          </p:cNvPr>
          <p:cNvSpPr>
            <a:spLocks noGrp="1"/>
          </p:cNvSpPr>
          <p:nvPr>
            <p:ph type="title"/>
          </p:nvPr>
        </p:nvSpPr>
        <p:spPr/>
        <p:txBody>
          <a:bodyPr/>
          <a:lstStyle/>
          <a:p>
            <a:r>
              <a:rPr lang="en-GB" dirty="0"/>
              <a:t>VMP research project Findings (2) </a:t>
            </a:r>
          </a:p>
        </p:txBody>
      </p:sp>
      <p:sp>
        <p:nvSpPr>
          <p:cNvPr id="3" name="Content Placeholder 2">
            <a:extLst>
              <a:ext uri="{FF2B5EF4-FFF2-40B4-BE49-F238E27FC236}">
                <a16:creationId xmlns:a16="http://schemas.microsoft.com/office/drawing/2014/main" id="{F18309A0-D893-2657-7813-6CD8A43AD7AB}"/>
              </a:ext>
            </a:extLst>
          </p:cNvPr>
          <p:cNvSpPr>
            <a:spLocks noGrp="1"/>
          </p:cNvSpPr>
          <p:nvPr>
            <p:ph idx="1"/>
          </p:nvPr>
        </p:nvSpPr>
        <p:spPr>
          <a:xfrm>
            <a:off x="1451579" y="2015732"/>
            <a:ext cx="4543779" cy="3971000"/>
          </a:xfrm>
        </p:spPr>
        <p:txBody>
          <a:bodyPr>
            <a:normAutofit fontScale="77500" lnSpcReduction="20000"/>
          </a:bodyPr>
          <a:lstStyle/>
          <a:p>
            <a:r>
              <a:rPr lang="en-GB" dirty="0"/>
              <a:t>Disadvantaged students expressed </a:t>
            </a:r>
            <a:r>
              <a:rPr lang="en-GB" b="1" dirty="0"/>
              <a:t>high levels of enjoyment of </a:t>
            </a:r>
            <a:r>
              <a:rPr lang="en-GB" b="1" i="1" dirty="0"/>
              <a:t>progressive</a:t>
            </a:r>
            <a:r>
              <a:rPr lang="en-GB" b="1" dirty="0"/>
              <a:t> teaching approaches</a:t>
            </a:r>
            <a:r>
              <a:rPr lang="en-GB" dirty="0"/>
              <a:t>:</a:t>
            </a:r>
          </a:p>
          <a:p>
            <a:pPr marL="457200" lvl="1" indent="0">
              <a:buNone/>
            </a:pPr>
            <a:r>
              <a:rPr lang="en-GB" i="1" dirty="0"/>
              <a:t>I liked the partner work when you had to answer the starter. … yeah, that was fun. … I just like explaining myself to someone, cos that’s what I like to do instead of trying to figure it out by myself. (Sophia).</a:t>
            </a:r>
          </a:p>
          <a:p>
            <a:r>
              <a:rPr lang="en-GB" dirty="0"/>
              <a:t>Whilst engaging with </a:t>
            </a:r>
            <a:r>
              <a:rPr lang="en-GB" i="1" dirty="0"/>
              <a:t>progressive</a:t>
            </a:r>
            <a:r>
              <a:rPr lang="en-GB" dirty="0"/>
              <a:t> teaching approaches, students </a:t>
            </a:r>
            <a:r>
              <a:rPr lang="en-GB" b="1" dirty="0"/>
              <a:t>did not lose sight of the importance of tests</a:t>
            </a:r>
            <a:r>
              <a:rPr lang="en-GB" dirty="0"/>
              <a:t>, describing how the strategies (in this case ‘annotating’) help prepare for these:</a:t>
            </a:r>
          </a:p>
          <a:p>
            <a:pPr marL="457200" lvl="1" indent="0">
              <a:buNone/>
            </a:pPr>
            <a:r>
              <a:rPr lang="en-GB" i="1" dirty="0"/>
              <a:t>It’s one day before a test … if you write in your book, then you can, when you go home, you can revise better. (Mary)</a:t>
            </a:r>
          </a:p>
          <a:p>
            <a:endParaRPr lang="en-GB" dirty="0"/>
          </a:p>
        </p:txBody>
      </p:sp>
      <p:sp>
        <p:nvSpPr>
          <p:cNvPr id="8" name="Content Placeholder 2">
            <a:extLst>
              <a:ext uri="{FF2B5EF4-FFF2-40B4-BE49-F238E27FC236}">
                <a16:creationId xmlns:a16="http://schemas.microsoft.com/office/drawing/2014/main" id="{C528A16D-3132-E152-4747-5349A4337311}"/>
              </a:ext>
            </a:extLst>
          </p:cNvPr>
          <p:cNvSpPr txBox="1">
            <a:spLocks/>
          </p:cNvSpPr>
          <p:nvPr/>
        </p:nvSpPr>
        <p:spPr>
          <a:xfrm>
            <a:off x="6426679" y="2015732"/>
            <a:ext cx="4628175" cy="3971000"/>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GB" dirty="0"/>
              <a:t>Some students continued to view success as completing large numbers of questions in a short space of time without difficulty:</a:t>
            </a:r>
          </a:p>
          <a:p>
            <a:pPr marL="457200" lvl="1" indent="0">
              <a:buNone/>
            </a:pPr>
            <a:r>
              <a:rPr lang="en-GB" i="1" dirty="0"/>
              <a:t>[I was successful] because I got most of the questions right, and … like, I understood how to do it. And I wasn’t really stuck, except for the last one (Ennis)</a:t>
            </a:r>
          </a:p>
          <a:p>
            <a:r>
              <a:rPr lang="en-GB" dirty="0"/>
              <a:t>Others began to </a:t>
            </a:r>
            <a:r>
              <a:rPr lang="en-GB" b="1" dirty="0"/>
              <a:t>view success more as engaging with </a:t>
            </a:r>
            <a:r>
              <a:rPr lang="en-GB" b="1" i="1" dirty="0"/>
              <a:t>progressive</a:t>
            </a:r>
            <a:r>
              <a:rPr lang="en-GB" b="1" dirty="0"/>
              <a:t> teaching approaches </a:t>
            </a:r>
            <a:r>
              <a:rPr lang="en-GB" dirty="0"/>
              <a:t>used by the teacher:</a:t>
            </a:r>
          </a:p>
          <a:p>
            <a:pPr marL="457200" lvl="1" indent="0">
              <a:buNone/>
            </a:pPr>
            <a:r>
              <a:rPr lang="en-GB" i="1" dirty="0"/>
              <a:t>Well, I did pretty good … because me and [another student] … we did our own separate question. And then after we just worked it out together, after, to see if how we got the same answer, and then what method we did and see what’s the easier method. (Neal)</a:t>
            </a:r>
          </a:p>
          <a:p>
            <a:endParaRPr lang="en-GB" dirty="0"/>
          </a:p>
        </p:txBody>
      </p:sp>
    </p:spTree>
    <p:extLst>
      <p:ext uri="{BB962C8B-B14F-4D97-AF65-F5344CB8AC3E}">
        <p14:creationId xmlns:p14="http://schemas.microsoft.com/office/powerpoint/2010/main" val="1605783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C857-3B9F-0B7C-9A9D-252CD78BE5A9}"/>
              </a:ext>
            </a:extLst>
          </p:cNvPr>
          <p:cNvSpPr>
            <a:spLocks noGrp="1"/>
          </p:cNvSpPr>
          <p:nvPr>
            <p:ph type="title"/>
          </p:nvPr>
        </p:nvSpPr>
        <p:spPr/>
        <p:txBody>
          <a:bodyPr/>
          <a:lstStyle/>
          <a:p>
            <a:r>
              <a:rPr lang="en-GB" dirty="0"/>
              <a:t>Discussion</a:t>
            </a:r>
          </a:p>
        </p:txBody>
      </p:sp>
      <p:sp>
        <p:nvSpPr>
          <p:cNvPr id="3" name="Content Placeholder 2">
            <a:extLst>
              <a:ext uri="{FF2B5EF4-FFF2-40B4-BE49-F238E27FC236}">
                <a16:creationId xmlns:a16="http://schemas.microsoft.com/office/drawing/2014/main" id="{26448DDE-ED54-2D58-26BB-DED145A55507}"/>
              </a:ext>
            </a:extLst>
          </p:cNvPr>
          <p:cNvSpPr>
            <a:spLocks noGrp="1"/>
          </p:cNvSpPr>
          <p:nvPr>
            <p:ph idx="1"/>
          </p:nvPr>
        </p:nvSpPr>
        <p:spPr/>
        <p:txBody>
          <a:bodyPr>
            <a:normAutofit/>
          </a:bodyPr>
          <a:lstStyle/>
          <a:p>
            <a:r>
              <a:rPr lang="en-GB" sz="2400" i="1" dirty="0"/>
              <a:t>What strategies could be used in your context?</a:t>
            </a:r>
          </a:p>
          <a:p>
            <a:r>
              <a:rPr lang="en-GB" sz="2400" i="1" dirty="0"/>
              <a:t>What are the implications of the findings for practice?</a:t>
            </a:r>
          </a:p>
          <a:p>
            <a:r>
              <a:rPr lang="en-GB" sz="2400" i="1" dirty="0"/>
              <a:t>How might </a:t>
            </a:r>
            <a:r>
              <a:rPr lang="en-GB" sz="2400" i="1"/>
              <a:t>the findings </a:t>
            </a:r>
            <a:r>
              <a:rPr lang="en-GB" sz="2400" i="1" dirty="0"/>
              <a:t>inform the work you do with teachers?</a:t>
            </a:r>
          </a:p>
        </p:txBody>
      </p:sp>
    </p:spTree>
    <p:extLst>
      <p:ext uri="{BB962C8B-B14F-4D97-AF65-F5344CB8AC3E}">
        <p14:creationId xmlns:p14="http://schemas.microsoft.com/office/powerpoint/2010/main" val="3975432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295C2-B1E8-B715-8C0C-FB4C0B7D43FB}"/>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5E316D03-FB47-AC5D-85B8-66073DFEED47}"/>
              </a:ext>
            </a:extLst>
          </p:cNvPr>
          <p:cNvSpPr>
            <a:spLocks noGrp="1"/>
          </p:cNvSpPr>
          <p:nvPr>
            <p:ph idx="1"/>
          </p:nvPr>
        </p:nvSpPr>
        <p:spPr>
          <a:xfrm>
            <a:off x="1451579" y="2015732"/>
            <a:ext cx="9603275" cy="3824351"/>
          </a:xfrm>
        </p:spPr>
        <p:txBody>
          <a:bodyPr>
            <a:normAutofit fontScale="85000" lnSpcReduction="10000"/>
          </a:bodyPr>
          <a:lstStyle/>
          <a:p>
            <a:r>
              <a:rPr lang="en-GB" dirty="0"/>
              <a:t>Wright, P., Fejzo, A. &amp; Carvalho, T. (2022). Progressive pedagogies made visible: Implications for equitable mathematics teaching. </a:t>
            </a:r>
            <a:r>
              <a:rPr lang="en-GB" i="1" dirty="0"/>
              <a:t>The Curriculum Journal, </a:t>
            </a:r>
            <a:r>
              <a:rPr lang="en-GB" dirty="0"/>
              <a:t>33 (1), pp. 25-41. </a:t>
            </a:r>
            <a:r>
              <a:rPr lang="en-GB" dirty="0">
                <a:hlinkClick r:id="rId2"/>
              </a:rPr>
              <a:t>http://doi.org/10.1002/curj.122</a:t>
            </a:r>
            <a:r>
              <a:rPr lang="en-GB" dirty="0"/>
              <a:t> </a:t>
            </a:r>
            <a:br>
              <a:rPr lang="en-GB" dirty="0"/>
            </a:br>
            <a:r>
              <a:rPr lang="en-GB" b="1" dirty="0"/>
              <a:t>(open access)</a:t>
            </a:r>
          </a:p>
          <a:p>
            <a:r>
              <a:rPr lang="en-GB" dirty="0"/>
              <a:t>Wright, P., Carvalho, T. &amp; Fejzo, A. (2022). Visible mathematics pedagogy: A model for transforming classroom practice. </a:t>
            </a:r>
            <a:r>
              <a:rPr lang="en-GB" i="1" dirty="0"/>
              <a:t>Educational Action Research, </a:t>
            </a:r>
            <a:r>
              <a:rPr lang="en-GB" dirty="0"/>
              <a:t>30 (2), pp. 168-191. </a:t>
            </a:r>
            <a:r>
              <a:rPr lang="en-GB" dirty="0">
                <a:hlinkClick r:id="rId3"/>
              </a:rPr>
              <a:t>https://doi.org/10.1080/09650792.2020.1850497</a:t>
            </a:r>
            <a:r>
              <a:rPr lang="en-GB" dirty="0"/>
              <a:t> </a:t>
            </a:r>
          </a:p>
          <a:p>
            <a:r>
              <a:rPr lang="en-GB" dirty="0"/>
              <a:t>Wright, P., Fejzo, A. &amp; Carvalho, T. (2020). Challenging inequity in mathematics education by making pedagogy more visible to learners. </a:t>
            </a:r>
            <a:r>
              <a:rPr lang="en-GB" i="1" dirty="0"/>
              <a:t>International Journal of Mathematical Education in Science and Technology</a:t>
            </a:r>
            <a:r>
              <a:rPr lang="en-GB" dirty="0"/>
              <a:t>, 53 (2), pp. 444-466. </a:t>
            </a:r>
            <a:r>
              <a:rPr lang="en-GB" dirty="0">
                <a:hlinkClick r:id="rId4"/>
              </a:rPr>
              <a:t>https://doi.org/10.1080/0020739X.2020.1775320</a:t>
            </a:r>
            <a:r>
              <a:rPr lang="en-GB" dirty="0"/>
              <a:t> </a:t>
            </a:r>
          </a:p>
          <a:p>
            <a:r>
              <a:rPr lang="en-GB" dirty="0"/>
              <a:t>Wright, P. (2020): Visible and socially-just pedagogy: Implications for mathematics teacher education. </a:t>
            </a:r>
            <a:r>
              <a:rPr lang="en-GB" i="1" dirty="0"/>
              <a:t>Journal of Curriculum Studies, </a:t>
            </a:r>
            <a:r>
              <a:rPr lang="en-GB" dirty="0"/>
              <a:t>52 (6), pp. 733-751. </a:t>
            </a:r>
            <a:r>
              <a:rPr lang="en-GB" dirty="0">
                <a:hlinkClick r:id="rId5"/>
              </a:rPr>
              <a:t>https://doi.org/10.1080/00220272.2020.1790667</a:t>
            </a:r>
            <a:r>
              <a:rPr lang="en-GB" dirty="0"/>
              <a:t> </a:t>
            </a:r>
          </a:p>
        </p:txBody>
      </p:sp>
    </p:spTree>
    <p:extLst>
      <p:ext uri="{BB962C8B-B14F-4D97-AF65-F5344CB8AC3E}">
        <p14:creationId xmlns:p14="http://schemas.microsoft.com/office/powerpoint/2010/main" val="2262552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7D1DA-CF45-6EA1-6F47-A9DFCCF18C5E}"/>
              </a:ext>
            </a:extLst>
          </p:cNvPr>
          <p:cNvSpPr>
            <a:spLocks noGrp="1"/>
          </p:cNvSpPr>
          <p:nvPr>
            <p:ph type="title"/>
          </p:nvPr>
        </p:nvSpPr>
        <p:spPr/>
        <p:txBody>
          <a:bodyPr/>
          <a:lstStyle/>
          <a:p>
            <a:r>
              <a:rPr lang="en-GB" dirty="0"/>
              <a:t>Link to PowerPoint presentations </a:t>
            </a:r>
            <a:br>
              <a:rPr lang="en-GB" dirty="0"/>
            </a:br>
            <a:r>
              <a:rPr lang="en-GB" dirty="0"/>
              <a:t>for all four workshops</a:t>
            </a:r>
          </a:p>
        </p:txBody>
      </p:sp>
      <p:sp>
        <p:nvSpPr>
          <p:cNvPr id="3" name="Content Placeholder 2">
            <a:extLst>
              <a:ext uri="{FF2B5EF4-FFF2-40B4-BE49-F238E27FC236}">
                <a16:creationId xmlns:a16="http://schemas.microsoft.com/office/drawing/2014/main" id="{DCAB83A4-BFEA-0507-6F5E-D62ECCBD1186}"/>
              </a:ext>
            </a:extLst>
          </p:cNvPr>
          <p:cNvSpPr>
            <a:spLocks noGrp="1"/>
          </p:cNvSpPr>
          <p:nvPr>
            <p:ph idx="1"/>
          </p:nvPr>
        </p:nvSpPr>
        <p:spPr>
          <a:xfrm>
            <a:off x="1451579" y="5604321"/>
            <a:ext cx="9603275" cy="546313"/>
          </a:xfrm>
        </p:spPr>
        <p:txBody>
          <a:bodyPr/>
          <a:lstStyle/>
          <a:p>
            <a:pPr marL="0" indent="0" algn="ctr">
              <a:buNone/>
            </a:pPr>
            <a:r>
              <a:rPr lang="en-GB" u="sng" dirty="0">
                <a:hlinkClick r:id="rId2"/>
              </a:rPr>
              <a:t>www.mathsocialjustice.org/amesa-workshops/</a:t>
            </a:r>
            <a:endParaRPr lang="en-GB" dirty="0"/>
          </a:p>
        </p:txBody>
      </p:sp>
      <p:pic>
        <p:nvPicPr>
          <p:cNvPr id="4" name="Picture 3" descr="A qr code on a white background&#10;&#10;AI-generated content may be incorrect.">
            <a:extLst>
              <a:ext uri="{FF2B5EF4-FFF2-40B4-BE49-F238E27FC236}">
                <a16:creationId xmlns:a16="http://schemas.microsoft.com/office/drawing/2014/main" id="{83A804E6-666A-FE62-9758-5A0679EC1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1563" y="1975448"/>
            <a:ext cx="3628873" cy="3628873"/>
          </a:xfrm>
          <a:prstGeom prst="rect">
            <a:avLst/>
          </a:prstGeom>
        </p:spPr>
      </p:pic>
    </p:spTree>
    <p:extLst>
      <p:ext uri="{BB962C8B-B14F-4D97-AF65-F5344CB8AC3E}">
        <p14:creationId xmlns:p14="http://schemas.microsoft.com/office/powerpoint/2010/main" val="155297830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1458</TotalTime>
  <Words>1238</Words>
  <Application>Microsoft Office PowerPoint</Application>
  <PresentationFormat>Widescreen</PresentationFormat>
  <Paragraphs>64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Wingdings</vt:lpstr>
      <vt:lpstr>Gallery</vt:lpstr>
      <vt:lpstr>Workshop 2: visible mathematics pedagogy </vt:lpstr>
      <vt:lpstr>Rationale for Visible Maths pedagogy (VMP) research project</vt:lpstr>
      <vt:lpstr>Research question and strategies</vt:lpstr>
      <vt:lpstr>Modelling the strategies</vt:lpstr>
      <vt:lpstr>Card sort strategy</vt:lpstr>
      <vt:lpstr>VMP research project Findings (1) </vt:lpstr>
      <vt:lpstr>VMP research project Findings (2) </vt:lpstr>
      <vt:lpstr>Discussion</vt:lpstr>
      <vt:lpstr>references</vt:lpstr>
      <vt:lpstr>Link to PowerPoint presentations  for all four workshops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 Wright (Staff)</dc:creator>
  <cp:lastModifiedBy>Pete Wright (Staff)</cp:lastModifiedBy>
  <cp:revision>2</cp:revision>
  <cp:lastPrinted>2025-06-18T18:34:28Z</cp:lastPrinted>
  <dcterms:created xsi:type="dcterms:W3CDTF">2025-06-18T09:29:42Z</dcterms:created>
  <dcterms:modified xsi:type="dcterms:W3CDTF">2025-06-22T12:36:16Z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2025-06-18T09:32:23Z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031a2084-a32d-4020-b6f5-a0954b94d53d</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