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12"/>
  </p:notesMasterIdLst>
  <p:sldIdLst>
    <p:sldId id="257" r:id="rId2"/>
    <p:sldId id="304" r:id="rId3"/>
    <p:sldId id="305" r:id="rId4"/>
    <p:sldId id="306" r:id="rId5"/>
    <p:sldId id="307" r:id="rId6"/>
    <p:sldId id="308" r:id="rId7"/>
    <p:sldId id="310" r:id="rId8"/>
    <p:sldId id="311" r:id="rId9"/>
    <p:sldId id="309" r:id="rId10"/>
    <p:sldId id="267" r:id="rId11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2FF5DD-31B2-4420-B7E2-AFED0C8CE26A}" v="31" dt="2025-06-22T12:36:27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 Wright (Staff)" userId="b7ce7c8a-bb04-43ee-a74c-0b3ee141521b" providerId="ADAL" clId="{B62FF5DD-31B2-4420-B7E2-AFED0C8CE26A}"/>
    <pc:docChg chg="undo custSel addSld delSld modSld delMainMaster">
      <pc:chgData name="Pete Wright (Staff)" userId="b7ce7c8a-bb04-43ee-a74c-0b3ee141521b" providerId="ADAL" clId="{B62FF5DD-31B2-4420-B7E2-AFED0C8CE26A}" dt="2025-06-22T12:36:27.049" v="3433"/>
      <pc:docMkLst>
        <pc:docMk/>
      </pc:docMkLst>
      <pc:sldChg chg="modSp mod">
        <pc:chgData name="Pete Wright (Staff)" userId="b7ce7c8a-bb04-43ee-a74c-0b3ee141521b" providerId="ADAL" clId="{B62FF5DD-31B2-4420-B7E2-AFED0C8CE26A}" dt="2025-06-20T16:46:53.786" v="22" actId="255"/>
        <pc:sldMkLst>
          <pc:docMk/>
          <pc:sldMk cId="1780122071" sldId="257"/>
        </pc:sldMkLst>
        <pc:spChg chg="mod">
          <ac:chgData name="Pete Wright (Staff)" userId="b7ce7c8a-bb04-43ee-a74c-0b3ee141521b" providerId="ADAL" clId="{B62FF5DD-31B2-4420-B7E2-AFED0C8CE26A}" dt="2025-06-20T16:46:53.786" v="22" actId="255"/>
          <ac:spMkLst>
            <pc:docMk/>
            <pc:sldMk cId="1780122071" sldId="257"/>
            <ac:spMk id="2" creationId="{3ADF36ED-F200-7E3C-5289-16C8D55E9464}"/>
          </ac:spMkLst>
        </pc:spChg>
      </pc:sldChg>
      <pc:sldChg chg="add">
        <pc:chgData name="Pete Wright (Staff)" userId="b7ce7c8a-bb04-43ee-a74c-0b3ee141521b" providerId="ADAL" clId="{B62FF5DD-31B2-4420-B7E2-AFED0C8CE26A}" dt="2025-06-22T12:36:27.049" v="3433"/>
        <pc:sldMkLst>
          <pc:docMk/>
          <pc:sldMk cId="1552978304" sldId="267"/>
        </pc:sldMkLst>
      </pc:sldChg>
      <pc:sldChg chg="add del">
        <pc:chgData name="Pete Wright (Staff)" userId="b7ce7c8a-bb04-43ee-a74c-0b3ee141521b" providerId="ADAL" clId="{B62FF5DD-31B2-4420-B7E2-AFED0C8CE26A}" dt="2025-06-22T11:13:18.447" v="498" actId="47"/>
        <pc:sldMkLst>
          <pc:docMk/>
          <pc:sldMk cId="0" sldId="296"/>
        </pc:sldMkLst>
      </pc:sldChg>
      <pc:sldChg chg="add del">
        <pc:chgData name="Pete Wright (Staff)" userId="b7ce7c8a-bb04-43ee-a74c-0b3ee141521b" providerId="ADAL" clId="{B62FF5DD-31B2-4420-B7E2-AFED0C8CE26A}" dt="2025-06-22T11:13:19.556" v="499" actId="47"/>
        <pc:sldMkLst>
          <pc:docMk/>
          <pc:sldMk cId="0" sldId="303"/>
        </pc:sldMkLst>
      </pc:sldChg>
      <pc:sldChg chg="modSp new mod">
        <pc:chgData name="Pete Wright (Staff)" userId="b7ce7c8a-bb04-43ee-a74c-0b3ee141521b" providerId="ADAL" clId="{B62FF5DD-31B2-4420-B7E2-AFED0C8CE26A}" dt="2025-06-22T11:01:08.276" v="265" actId="114"/>
        <pc:sldMkLst>
          <pc:docMk/>
          <pc:sldMk cId="971981318" sldId="304"/>
        </pc:sldMkLst>
        <pc:spChg chg="mod">
          <ac:chgData name="Pete Wright (Staff)" userId="b7ce7c8a-bb04-43ee-a74c-0b3ee141521b" providerId="ADAL" clId="{B62FF5DD-31B2-4420-B7E2-AFED0C8CE26A}" dt="2025-06-22T10:59:58.949" v="136" actId="20577"/>
          <ac:spMkLst>
            <pc:docMk/>
            <pc:sldMk cId="971981318" sldId="304"/>
            <ac:spMk id="2" creationId="{B9623267-5970-0055-B7D7-0AAAF9E74A20}"/>
          </ac:spMkLst>
        </pc:spChg>
        <pc:spChg chg="mod">
          <ac:chgData name="Pete Wright (Staff)" userId="b7ce7c8a-bb04-43ee-a74c-0b3ee141521b" providerId="ADAL" clId="{B62FF5DD-31B2-4420-B7E2-AFED0C8CE26A}" dt="2025-06-22T11:01:08.276" v="265" actId="114"/>
          <ac:spMkLst>
            <pc:docMk/>
            <pc:sldMk cId="971981318" sldId="304"/>
            <ac:spMk id="3" creationId="{580ABFAA-0049-7159-3804-553296D99BC6}"/>
          </ac:spMkLst>
        </pc:spChg>
      </pc:sldChg>
      <pc:sldChg chg="modSp new mod modAnim">
        <pc:chgData name="Pete Wright (Staff)" userId="b7ce7c8a-bb04-43ee-a74c-0b3ee141521b" providerId="ADAL" clId="{B62FF5DD-31B2-4420-B7E2-AFED0C8CE26A}" dt="2025-06-22T11:05:37.926" v="403"/>
        <pc:sldMkLst>
          <pc:docMk/>
          <pc:sldMk cId="1335568900" sldId="305"/>
        </pc:sldMkLst>
        <pc:spChg chg="mod">
          <ac:chgData name="Pete Wright (Staff)" userId="b7ce7c8a-bb04-43ee-a74c-0b3ee141521b" providerId="ADAL" clId="{B62FF5DD-31B2-4420-B7E2-AFED0C8CE26A}" dt="2025-06-22T11:03:45.373" v="360" actId="20577"/>
          <ac:spMkLst>
            <pc:docMk/>
            <pc:sldMk cId="1335568900" sldId="305"/>
            <ac:spMk id="2" creationId="{D93F70D8-ED51-27CC-C9FF-25A2CC536764}"/>
          </ac:spMkLst>
        </pc:spChg>
        <pc:spChg chg="mod">
          <ac:chgData name="Pete Wright (Staff)" userId="b7ce7c8a-bb04-43ee-a74c-0b3ee141521b" providerId="ADAL" clId="{B62FF5DD-31B2-4420-B7E2-AFED0C8CE26A}" dt="2025-06-22T11:05:04.739" v="402" actId="27636"/>
          <ac:spMkLst>
            <pc:docMk/>
            <pc:sldMk cId="1335568900" sldId="305"/>
            <ac:spMk id="3" creationId="{D531D1A4-D0B8-F976-181D-E2101CB757CC}"/>
          </ac:spMkLst>
        </pc:spChg>
      </pc:sldChg>
      <pc:sldChg chg="addSp delSp modSp new mod modAnim">
        <pc:chgData name="Pete Wright (Staff)" userId="b7ce7c8a-bb04-43ee-a74c-0b3ee141521b" providerId="ADAL" clId="{B62FF5DD-31B2-4420-B7E2-AFED0C8CE26A}" dt="2025-06-22T12:14:43.508" v="3369" actId="20577"/>
        <pc:sldMkLst>
          <pc:docMk/>
          <pc:sldMk cId="2747759654" sldId="306"/>
        </pc:sldMkLst>
        <pc:spChg chg="mod">
          <ac:chgData name="Pete Wright (Staff)" userId="b7ce7c8a-bb04-43ee-a74c-0b3ee141521b" providerId="ADAL" clId="{B62FF5DD-31B2-4420-B7E2-AFED0C8CE26A}" dt="2025-06-22T12:14:43.508" v="3369" actId="20577"/>
          <ac:spMkLst>
            <pc:docMk/>
            <pc:sldMk cId="2747759654" sldId="306"/>
            <ac:spMk id="2" creationId="{B78E5DC4-D464-DF5D-0B13-1155A63F0BEA}"/>
          </ac:spMkLst>
        </pc:spChg>
        <pc:spChg chg="del mod">
          <ac:chgData name="Pete Wright (Staff)" userId="b7ce7c8a-bb04-43ee-a74c-0b3ee141521b" providerId="ADAL" clId="{B62FF5DD-31B2-4420-B7E2-AFED0C8CE26A}" dt="2025-06-22T11:09:22.394" v="421" actId="21"/>
          <ac:spMkLst>
            <pc:docMk/>
            <pc:sldMk cId="2747759654" sldId="306"/>
            <ac:spMk id="3" creationId="{09A4B967-7DD4-340A-0817-1CA13B0456C5}"/>
          </ac:spMkLst>
        </pc:spChg>
        <pc:spChg chg="add mod">
          <ac:chgData name="Pete Wright (Staff)" userId="b7ce7c8a-bb04-43ee-a74c-0b3ee141521b" providerId="ADAL" clId="{B62FF5DD-31B2-4420-B7E2-AFED0C8CE26A}" dt="2025-06-22T11:11:21.225" v="493" actId="208"/>
          <ac:spMkLst>
            <pc:docMk/>
            <pc:sldMk cId="2747759654" sldId="306"/>
            <ac:spMk id="5" creationId="{09A4B967-7DD4-340A-0817-1CA13B0456C5}"/>
          </ac:spMkLst>
        </pc:spChg>
        <pc:picChg chg="add mod">
          <ac:chgData name="Pete Wright (Staff)" userId="b7ce7c8a-bb04-43ee-a74c-0b3ee141521b" providerId="ADAL" clId="{B62FF5DD-31B2-4420-B7E2-AFED0C8CE26A}" dt="2025-06-22T11:08:25.886" v="418" actId="1076"/>
          <ac:picMkLst>
            <pc:docMk/>
            <pc:sldMk cId="2747759654" sldId="306"/>
            <ac:picMk id="4" creationId="{F42F1A13-1814-0883-9473-C6773B381DEE}"/>
          </ac:picMkLst>
        </pc:picChg>
      </pc:sldChg>
      <pc:sldChg chg="modSp new mod">
        <pc:chgData name="Pete Wright (Staff)" userId="b7ce7c8a-bb04-43ee-a74c-0b3ee141521b" providerId="ADAL" clId="{B62FF5DD-31B2-4420-B7E2-AFED0C8CE26A}" dt="2025-06-22T12:07:31.261" v="2973" actId="20577"/>
        <pc:sldMkLst>
          <pc:docMk/>
          <pc:sldMk cId="2615187188" sldId="307"/>
        </pc:sldMkLst>
        <pc:spChg chg="mod">
          <ac:chgData name="Pete Wright (Staff)" userId="b7ce7c8a-bb04-43ee-a74c-0b3ee141521b" providerId="ADAL" clId="{B62FF5DD-31B2-4420-B7E2-AFED0C8CE26A}" dt="2025-06-22T11:16:13.790" v="558" actId="20577"/>
          <ac:spMkLst>
            <pc:docMk/>
            <pc:sldMk cId="2615187188" sldId="307"/>
            <ac:spMk id="2" creationId="{90F79B3D-9D93-7C2A-A45E-2644A78DEE87}"/>
          </ac:spMkLst>
        </pc:spChg>
        <pc:spChg chg="mod">
          <ac:chgData name="Pete Wright (Staff)" userId="b7ce7c8a-bb04-43ee-a74c-0b3ee141521b" providerId="ADAL" clId="{B62FF5DD-31B2-4420-B7E2-AFED0C8CE26A}" dt="2025-06-22T12:07:31.261" v="2973" actId="20577"/>
          <ac:spMkLst>
            <pc:docMk/>
            <pc:sldMk cId="2615187188" sldId="307"/>
            <ac:spMk id="3" creationId="{97024063-024F-30AD-EE74-FECD8DF97EFF}"/>
          </ac:spMkLst>
        </pc:spChg>
      </pc:sldChg>
      <pc:sldChg chg="modSp new mod">
        <pc:chgData name="Pete Wright (Staff)" userId="b7ce7c8a-bb04-43ee-a74c-0b3ee141521b" providerId="ADAL" clId="{B62FF5DD-31B2-4420-B7E2-AFED0C8CE26A}" dt="2025-06-22T11:52:13.251" v="1882" actId="113"/>
        <pc:sldMkLst>
          <pc:docMk/>
          <pc:sldMk cId="927393433" sldId="308"/>
        </pc:sldMkLst>
        <pc:spChg chg="mod">
          <ac:chgData name="Pete Wright (Staff)" userId="b7ce7c8a-bb04-43ee-a74c-0b3ee141521b" providerId="ADAL" clId="{B62FF5DD-31B2-4420-B7E2-AFED0C8CE26A}" dt="2025-06-22T11:46:09.137" v="1719" actId="27636"/>
          <ac:spMkLst>
            <pc:docMk/>
            <pc:sldMk cId="927393433" sldId="308"/>
            <ac:spMk id="2" creationId="{23804FA2-16E4-871E-3093-4E8E16DD5543}"/>
          </ac:spMkLst>
        </pc:spChg>
        <pc:spChg chg="mod">
          <ac:chgData name="Pete Wright (Staff)" userId="b7ce7c8a-bb04-43ee-a74c-0b3ee141521b" providerId="ADAL" clId="{B62FF5DD-31B2-4420-B7E2-AFED0C8CE26A}" dt="2025-06-22T11:52:13.251" v="1882" actId="113"/>
          <ac:spMkLst>
            <pc:docMk/>
            <pc:sldMk cId="927393433" sldId="308"/>
            <ac:spMk id="3" creationId="{9F5A749F-119C-A478-DC77-7F095395E590}"/>
          </ac:spMkLst>
        </pc:spChg>
      </pc:sldChg>
      <pc:sldChg chg="modSp new mod">
        <pc:chgData name="Pete Wright (Staff)" userId="b7ce7c8a-bb04-43ee-a74c-0b3ee141521b" providerId="ADAL" clId="{B62FF5DD-31B2-4420-B7E2-AFED0C8CE26A}" dt="2025-06-22T12:21:31.216" v="3432" actId="20577"/>
        <pc:sldMkLst>
          <pc:docMk/>
          <pc:sldMk cId="3008308836" sldId="309"/>
        </pc:sldMkLst>
        <pc:spChg chg="mod">
          <ac:chgData name="Pete Wright (Staff)" userId="b7ce7c8a-bb04-43ee-a74c-0b3ee141521b" providerId="ADAL" clId="{B62FF5DD-31B2-4420-B7E2-AFED0C8CE26A}" dt="2025-06-22T11:31:40.609" v="1439" actId="20577"/>
          <ac:spMkLst>
            <pc:docMk/>
            <pc:sldMk cId="3008308836" sldId="309"/>
            <ac:spMk id="2" creationId="{E00BA031-22D4-7DF4-7CB3-BD286E9D5D92}"/>
          </ac:spMkLst>
        </pc:spChg>
        <pc:spChg chg="mod">
          <ac:chgData name="Pete Wright (Staff)" userId="b7ce7c8a-bb04-43ee-a74c-0b3ee141521b" providerId="ADAL" clId="{B62FF5DD-31B2-4420-B7E2-AFED0C8CE26A}" dt="2025-06-22T12:21:31.216" v="3432" actId="20577"/>
          <ac:spMkLst>
            <pc:docMk/>
            <pc:sldMk cId="3008308836" sldId="309"/>
            <ac:spMk id="3" creationId="{1A58288D-14FA-4FCD-2085-FC0ADB69B05B}"/>
          </ac:spMkLst>
        </pc:spChg>
      </pc:sldChg>
      <pc:sldChg chg="modSp new mod">
        <pc:chgData name="Pete Wright (Staff)" userId="b7ce7c8a-bb04-43ee-a74c-0b3ee141521b" providerId="ADAL" clId="{B62FF5DD-31B2-4420-B7E2-AFED0C8CE26A}" dt="2025-06-22T12:08:31.824" v="3050" actId="6549"/>
        <pc:sldMkLst>
          <pc:docMk/>
          <pc:sldMk cId="3425298287" sldId="310"/>
        </pc:sldMkLst>
        <pc:spChg chg="mod">
          <ac:chgData name="Pete Wright (Staff)" userId="b7ce7c8a-bb04-43ee-a74c-0b3ee141521b" providerId="ADAL" clId="{B62FF5DD-31B2-4420-B7E2-AFED0C8CE26A}" dt="2025-06-22T11:53:54.421" v="1948" actId="20577"/>
          <ac:spMkLst>
            <pc:docMk/>
            <pc:sldMk cId="3425298287" sldId="310"/>
            <ac:spMk id="2" creationId="{71766D21-55C5-5A27-87ED-E1DAA8CE549F}"/>
          </ac:spMkLst>
        </pc:spChg>
        <pc:spChg chg="mod">
          <ac:chgData name="Pete Wright (Staff)" userId="b7ce7c8a-bb04-43ee-a74c-0b3ee141521b" providerId="ADAL" clId="{B62FF5DD-31B2-4420-B7E2-AFED0C8CE26A}" dt="2025-06-22T12:08:31.824" v="3050" actId="6549"/>
          <ac:spMkLst>
            <pc:docMk/>
            <pc:sldMk cId="3425298287" sldId="310"/>
            <ac:spMk id="3" creationId="{65866247-650D-ACAD-76CB-FF7C5D3E35B0}"/>
          </ac:spMkLst>
        </pc:spChg>
      </pc:sldChg>
      <pc:sldChg chg="modSp new mod">
        <pc:chgData name="Pete Wright (Staff)" userId="b7ce7c8a-bb04-43ee-a74c-0b3ee141521b" providerId="ADAL" clId="{B62FF5DD-31B2-4420-B7E2-AFED0C8CE26A}" dt="2025-06-22T12:11:39.206" v="3363" actId="20577"/>
        <pc:sldMkLst>
          <pc:docMk/>
          <pc:sldMk cId="1721955230" sldId="311"/>
        </pc:sldMkLst>
        <pc:spChg chg="mod">
          <ac:chgData name="Pete Wright (Staff)" userId="b7ce7c8a-bb04-43ee-a74c-0b3ee141521b" providerId="ADAL" clId="{B62FF5DD-31B2-4420-B7E2-AFED0C8CE26A}" dt="2025-06-22T12:09:17.105" v="3085" actId="20577"/>
          <ac:spMkLst>
            <pc:docMk/>
            <pc:sldMk cId="1721955230" sldId="311"/>
            <ac:spMk id="2" creationId="{77A5B770-A44A-6F63-FEF9-72D5D40599B1}"/>
          </ac:spMkLst>
        </pc:spChg>
        <pc:spChg chg="mod">
          <ac:chgData name="Pete Wright (Staff)" userId="b7ce7c8a-bb04-43ee-a74c-0b3ee141521b" providerId="ADAL" clId="{B62FF5DD-31B2-4420-B7E2-AFED0C8CE26A}" dt="2025-06-22T12:11:39.206" v="3363" actId="20577"/>
          <ac:spMkLst>
            <pc:docMk/>
            <pc:sldMk cId="1721955230" sldId="311"/>
            <ac:spMk id="3" creationId="{818FB564-08F1-AA10-1A77-D5B6995CBDBF}"/>
          </ac:spMkLst>
        </pc:spChg>
      </pc:sldChg>
      <pc:sldMasterChg chg="del delSldLayout">
        <pc:chgData name="Pete Wright (Staff)" userId="b7ce7c8a-bb04-43ee-a74c-0b3ee141521b" providerId="ADAL" clId="{B62FF5DD-31B2-4420-B7E2-AFED0C8CE26A}" dt="2025-06-22T11:13:19.556" v="499" actId="47"/>
        <pc:sldMasterMkLst>
          <pc:docMk/>
          <pc:sldMasterMk cId="2887290708" sldId="2147483743"/>
        </pc:sldMasterMkLst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3243547237" sldId="2147483744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107976485" sldId="2147483745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1328674805" sldId="2147483746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4107738390" sldId="2147483747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634507371" sldId="2147483748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1533231662" sldId="2147483749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1971833691" sldId="2147483750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759378869" sldId="2147483751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2761855925" sldId="2147483752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3268599440" sldId="2147483753"/>
          </pc:sldLayoutMkLst>
        </pc:sldLayoutChg>
        <pc:sldLayoutChg chg="del">
          <pc:chgData name="Pete Wright (Staff)" userId="b7ce7c8a-bb04-43ee-a74c-0b3ee141521b" providerId="ADAL" clId="{B62FF5DD-31B2-4420-B7E2-AFED0C8CE26A}" dt="2025-06-22T11:13:19.556" v="499" actId="47"/>
          <pc:sldLayoutMkLst>
            <pc:docMk/>
            <pc:sldMasterMk cId="2887290708" sldId="2147483743"/>
            <pc:sldLayoutMk cId="2912864959" sldId="214748375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FD27A-DF9C-4DF5-8FC6-21E7A85094BA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6313"/>
            <a:ext cx="5486400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821E0-123F-4062-BFE7-79E178F64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773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93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11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76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77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23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162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6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0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94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28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16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D6DF-4B5D-4A66-90F7-7D54D12E8C86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288C433-81E3-4592-8B7C-D9F496EA7E69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55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s10857-019-09452-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mathsocialjustice.org/amesa-workshop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36ED-F200-7E3C-5289-16C8D55E9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Autofit/>
          </a:bodyPr>
          <a:lstStyle/>
          <a:p>
            <a:r>
              <a:rPr lang="en-GB" sz="3600" b="1" dirty="0"/>
              <a:t>Workshop 3:</a:t>
            </a:r>
            <a:br>
              <a:rPr lang="en-GB" sz="3600" b="1" dirty="0"/>
            </a:br>
            <a:r>
              <a:rPr lang="en-GB" sz="3600" b="1" dirty="0"/>
              <a:t>curriculum change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26BA7-7BE8-E3F7-9523-92B5B1C5C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Dr Pete Wright</a:t>
            </a:r>
            <a:br>
              <a:rPr lang="en-GB" dirty="0"/>
            </a:br>
            <a:r>
              <a:rPr lang="en-GB" dirty="0"/>
              <a:t>Senior Lecturer (Education &amp; Society)</a:t>
            </a:r>
            <a:br>
              <a:rPr lang="en-GB" dirty="0"/>
            </a:br>
            <a:r>
              <a:rPr lang="en-GB" dirty="0"/>
              <a:t>University of Dundee</a:t>
            </a:r>
            <a:br>
              <a:rPr lang="en-GB" dirty="0"/>
            </a:br>
            <a:r>
              <a:rPr lang="en-GB" dirty="0"/>
              <a:t>Scotland, United Kingdom</a:t>
            </a:r>
          </a:p>
          <a:p>
            <a:pPr marL="0" indent="0">
              <a:buNone/>
            </a:pPr>
            <a:r>
              <a:rPr lang="en-GB" dirty="0"/>
              <a:t>Contact:</a:t>
            </a:r>
            <a:br>
              <a:rPr lang="en-GB" dirty="0"/>
            </a:br>
            <a:r>
              <a:rPr lang="en-GB" dirty="0"/>
              <a:t>pwright002@dundee.ac.uk</a:t>
            </a:r>
            <a:br>
              <a:rPr lang="en-GB" dirty="0"/>
            </a:br>
            <a:r>
              <a:rPr lang="en-GB" dirty="0"/>
              <a:t>@petewright0</a:t>
            </a:r>
            <a:br>
              <a:rPr lang="en-GB" dirty="0"/>
            </a:br>
            <a:r>
              <a:rPr lang="en-GB" dirty="0"/>
              <a:t>www.mathsocialjustice.org</a:t>
            </a:r>
          </a:p>
        </p:txBody>
      </p:sp>
      <p:pic>
        <p:nvPicPr>
          <p:cNvPr id="5" name="Picture 4" descr="A city with a bridge over water&#10;&#10;AI-generated content may be incorrect.">
            <a:extLst>
              <a:ext uri="{FF2B5EF4-FFF2-40B4-BE49-F238E27FC236}">
                <a16:creationId xmlns:a16="http://schemas.microsoft.com/office/drawing/2014/main" id="{B4137D6C-83C4-D68E-A09C-8CC0AE0EF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2023487"/>
            <a:ext cx="4960443" cy="34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2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3267-5970-0055-B7D7-0AAAF9E74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DISCUSSION:</a:t>
            </a:r>
            <a:br>
              <a:rPr lang="en-GB" dirty="0"/>
            </a:br>
            <a:r>
              <a:rPr lang="en-GB" dirty="0"/>
              <a:t>successful curriculum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ABFAA-0049-7159-3804-553296D99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Think about a curriculum change that has been </a:t>
            </a:r>
            <a:r>
              <a:rPr lang="en-GB" b="1" i="1" dirty="0"/>
              <a:t>unsuccessful</a:t>
            </a:r>
            <a:r>
              <a:rPr lang="en-GB" dirty="0"/>
              <a:t>.</a:t>
            </a:r>
          </a:p>
          <a:p>
            <a:r>
              <a:rPr lang="en-GB" dirty="0"/>
              <a:t>Why was it </a:t>
            </a:r>
            <a:r>
              <a:rPr lang="en-GB" b="1" i="1" dirty="0"/>
              <a:t>unsuccessful</a:t>
            </a:r>
            <a:r>
              <a:rPr lang="en-GB" dirty="0"/>
              <a:t>?</a:t>
            </a:r>
          </a:p>
          <a:p>
            <a:r>
              <a:rPr lang="en-GB" dirty="0"/>
              <a:t>Think about a curriculum change that has been </a:t>
            </a:r>
            <a:r>
              <a:rPr lang="en-GB" b="1" i="1" dirty="0"/>
              <a:t>successful</a:t>
            </a:r>
            <a:r>
              <a:rPr lang="en-GB" dirty="0"/>
              <a:t>.</a:t>
            </a:r>
          </a:p>
          <a:p>
            <a:r>
              <a:rPr lang="en-GB" dirty="0"/>
              <a:t>What made it </a:t>
            </a:r>
            <a:r>
              <a:rPr lang="en-GB" b="1" i="1" dirty="0"/>
              <a:t>successful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1981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F70D8-ED51-27CC-C9FF-25A2CC53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purpose of mathematics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1D1A4-D0B8-F976-181D-E2101CB75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•"/>
              <a:defRPr/>
            </a:pPr>
            <a:r>
              <a:rPr lang="en-GB" altLang="en-US" i="1" dirty="0">
                <a:ea typeface="ＭＳ Ｐゴシック" pitchFamily="34" charset="-128"/>
              </a:rPr>
              <a:t>What do you think is the main purpose of mathematics education?</a:t>
            </a:r>
          </a:p>
          <a:p>
            <a:pPr>
              <a:buFontTx/>
              <a:buChar char="•"/>
              <a:defRPr/>
            </a:pPr>
            <a:r>
              <a:rPr lang="en-GB" altLang="en-US" i="1" dirty="0">
                <a:ea typeface="ＭＳ Ｐゴシック" pitchFamily="34" charset="-128"/>
              </a:rPr>
              <a:t>Do you think other people would agree with you?</a:t>
            </a:r>
          </a:p>
          <a:p>
            <a:pPr lvl="1">
              <a:buFontTx/>
              <a:buChar char="•"/>
              <a:defRPr/>
            </a:pPr>
            <a:r>
              <a:rPr lang="en-GB" altLang="en-US" i="1" dirty="0">
                <a:ea typeface="ＭＳ Ｐゴシック" pitchFamily="34" charset="-128"/>
              </a:rPr>
              <a:t>Who would agree?</a:t>
            </a:r>
          </a:p>
          <a:p>
            <a:pPr lvl="1">
              <a:buFontTx/>
              <a:buChar char="•"/>
              <a:defRPr/>
            </a:pPr>
            <a:r>
              <a:rPr lang="en-GB" altLang="en-US" i="1" dirty="0">
                <a:ea typeface="ＭＳ Ｐゴシック" pitchFamily="34" charset="-128"/>
              </a:rPr>
              <a:t>Who would disagree?</a:t>
            </a:r>
          </a:p>
          <a:p>
            <a:pPr>
              <a:buFontTx/>
              <a:buChar char="•"/>
              <a:defRPr/>
            </a:pPr>
            <a:r>
              <a:rPr lang="en-GB" altLang="en-US" i="1" dirty="0">
                <a:ea typeface="ＭＳ Ｐゴシック" pitchFamily="34" charset="-128"/>
              </a:rPr>
              <a:t>What would most teachers of mathematics say?</a:t>
            </a:r>
          </a:p>
          <a:p>
            <a:pPr>
              <a:buFontTx/>
              <a:buChar char="•"/>
              <a:defRPr/>
            </a:pPr>
            <a:r>
              <a:rPr lang="en-GB" dirty="0"/>
              <a:t>Statement from Workshop 1:</a:t>
            </a:r>
            <a:br>
              <a:rPr lang="en-GB" dirty="0"/>
            </a:br>
            <a:r>
              <a:rPr lang="en-GB" i="1" dirty="0"/>
              <a:t>Purpose: to develop children and young people as mathematical thinkers - individuals who can use precise reasoning, critical analysis, and connected understanding to make informed decisions, solve problems, and appreciate the patterns and mathematical relationships that shape the world. </a:t>
            </a:r>
            <a:br>
              <a:rPr lang="en-GB" i="1" dirty="0"/>
            </a:br>
            <a:r>
              <a:rPr lang="en-GB" dirty="0"/>
              <a:t>(Draft initial statement for revised Scottish mathematics curriculum, December 2024)</a:t>
            </a:r>
          </a:p>
          <a:p>
            <a:pPr>
              <a:buFontTx/>
              <a:buChar char="•"/>
              <a:defRPr/>
            </a:pPr>
            <a:endParaRPr lang="en-GB" altLang="en-US" i="1" dirty="0">
              <a:ea typeface="ＭＳ Ｐゴシック" pitchFamily="34" charset="-128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556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E5DC4-D464-DF5D-0B13-1155A63F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Ernest’s analytical framework:</a:t>
            </a:r>
            <a:br>
              <a:rPr lang="en-GB" altLang="en-US" dirty="0">
                <a:ea typeface="ＭＳ Ｐゴシック" panose="020B0600070205080204" pitchFamily="34" charset="-128"/>
              </a:rPr>
            </a:br>
            <a:r>
              <a:rPr lang="en-GB" altLang="en-US" dirty="0">
                <a:ea typeface="ＭＳ Ｐゴシック" panose="020B0600070205080204" pitchFamily="34" charset="-128"/>
              </a:rPr>
              <a:t>five ideologies of mathematics education</a:t>
            </a:r>
            <a:endParaRPr lang="en-GB" dirty="0"/>
          </a:p>
        </p:txBody>
      </p:sp>
      <p:pic>
        <p:nvPicPr>
          <p:cNvPr id="4" name="Picture 4" descr="Screenshot from Ernest (2014)">
            <a:extLst>
              <a:ext uri="{FF2B5EF4-FFF2-40B4-BE49-F238E27FC236}">
                <a16:creationId xmlns:a16="http://schemas.microsoft.com/office/drawing/2014/main" id="{F42F1A13-1814-0883-9473-C6773B381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8" y="1920429"/>
            <a:ext cx="9603275" cy="442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A4B967-7DD4-340A-0817-1CA13B045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9401" y="4015595"/>
            <a:ext cx="1772086" cy="1453552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What are the implications for curriculum change?</a:t>
            </a:r>
          </a:p>
        </p:txBody>
      </p:sp>
    </p:spTree>
    <p:extLst>
      <p:ext uri="{BB962C8B-B14F-4D97-AF65-F5344CB8AC3E}">
        <p14:creationId xmlns:p14="http://schemas.microsoft.com/office/powerpoint/2010/main" val="274775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9B3D-9D93-7C2A-A45E-2644A78DE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Factors for successful curriculum change/reform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24063-024F-30AD-EE74-FECD8DF97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GB" dirty="0"/>
              <a:t>Should be seen as arising from a process of consultation (rather than imposed).</a:t>
            </a:r>
          </a:p>
          <a:p>
            <a:pPr>
              <a:spcBef>
                <a:spcPts val="600"/>
              </a:spcBef>
            </a:pPr>
            <a:r>
              <a:rPr lang="en-GB" dirty="0"/>
              <a:t>Should be seen as necessary and relevant to current needs of students/teachers/society.</a:t>
            </a:r>
          </a:p>
          <a:p>
            <a:pPr>
              <a:spcBef>
                <a:spcPts val="600"/>
              </a:spcBef>
            </a:pPr>
            <a:r>
              <a:rPr lang="en-GB" dirty="0"/>
              <a:t>Should take account of constraints faced by teachers and existing classroom situations.</a:t>
            </a:r>
          </a:p>
          <a:p>
            <a:pPr>
              <a:spcBef>
                <a:spcPts val="600"/>
              </a:spcBef>
            </a:pPr>
            <a:r>
              <a:rPr lang="en-GB" dirty="0"/>
              <a:t>Should focus on working collaboratively with teachers to enact changes in the classroom.</a:t>
            </a:r>
          </a:p>
          <a:p>
            <a:pPr>
              <a:spcBef>
                <a:spcPts val="600"/>
              </a:spcBef>
            </a:pPr>
            <a:r>
              <a:rPr lang="en-GB" dirty="0"/>
              <a:t>The rationale should be clearly understood by teachers and teacher educators/advisors.</a:t>
            </a:r>
          </a:p>
          <a:p>
            <a:pPr>
              <a:spcBef>
                <a:spcPts val="600"/>
              </a:spcBef>
            </a:pPr>
            <a:r>
              <a:rPr lang="en-GB" dirty="0"/>
              <a:t>The benefits should be apparent to teachers within a reasonable period of time.</a:t>
            </a:r>
          </a:p>
          <a:p>
            <a:pPr>
              <a:spcBef>
                <a:spcPts val="600"/>
              </a:spcBef>
            </a:pPr>
            <a:r>
              <a:rPr lang="en-GB" dirty="0"/>
              <a:t>Teachers need adequate time to engage with rationale/theoretical justification.</a:t>
            </a:r>
          </a:p>
          <a:p>
            <a:pPr>
              <a:spcBef>
                <a:spcPts val="600"/>
              </a:spcBef>
            </a:pPr>
            <a:r>
              <a:rPr lang="en-GB" dirty="0"/>
              <a:t>Should be separated from judgements and performance management of teachers.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18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04FA2-16E4-871E-3093-4E8E16DD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Effective support for teachers – effective professional learning (wright,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A749F-119C-A478-DC77-7F095395E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1"/>
            <a:ext cx="9603275" cy="403774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To challenge current orthodoxies, teachers need to </a:t>
            </a:r>
            <a:r>
              <a:rPr lang="en-GB" b="1" dirty="0"/>
              <a:t>reflect critically on existing practice </a:t>
            </a:r>
            <a:r>
              <a:rPr lang="en-GB" dirty="0"/>
              <a:t>in relation to research evidence, rather than relying on adopting </a:t>
            </a:r>
            <a:r>
              <a:rPr lang="en-GB" i="1" dirty="0"/>
              <a:t>what works</a:t>
            </a:r>
            <a:r>
              <a:rPr lang="en-GB" dirty="0"/>
              <a:t> protocols (Winch, et al., 2013).</a:t>
            </a:r>
          </a:p>
          <a:p>
            <a:r>
              <a:rPr lang="en-GB" dirty="0"/>
              <a:t>By engaging in collaborative inquiry, facilitated by external experts, teachers can be encouraged to </a:t>
            </a:r>
            <a:r>
              <a:rPr lang="en-GB" b="1" dirty="0"/>
              <a:t>take ris</a:t>
            </a:r>
            <a:r>
              <a:rPr lang="en-GB" dirty="0"/>
              <a:t>ks and </a:t>
            </a:r>
            <a:r>
              <a:rPr lang="en-GB" b="1" dirty="0"/>
              <a:t>explore why, and in which contexts, certain practices are effective </a:t>
            </a:r>
            <a:r>
              <a:rPr lang="en-GB" dirty="0"/>
              <a:t>(Cordingley, 2013).</a:t>
            </a:r>
          </a:p>
          <a:p>
            <a:r>
              <a:rPr lang="en-GB" dirty="0"/>
              <a:t>Characteristics of </a:t>
            </a:r>
            <a:r>
              <a:rPr lang="en-GB" b="1" i="1" dirty="0"/>
              <a:t>lesson study</a:t>
            </a:r>
            <a:r>
              <a:rPr lang="en-GB" dirty="0"/>
              <a:t>: “it is </a:t>
            </a:r>
            <a:r>
              <a:rPr lang="en-GB" b="1" dirty="0"/>
              <a:t>sustained</a:t>
            </a:r>
            <a:r>
              <a:rPr lang="en-GB" dirty="0"/>
              <a:t> over substantial periods of time, </a:t>
            </a:r>
            <a:r>
              <a:rPr lang="en-GB" b="1" dirty="0"/>
              <a:t>collaborative</a:t>
            </a:r>
            <a:r>
              <a:rPr lang="en-GB" dirty="0"/>
              <a:t> within mathematics departments/teams, informed by </a:t>
            </a:r>
            <a:r>
              <a:rPr lang="en-GB" b="1" dirty="0"/>
              <a:t>outside expertise</a:t>
            </a:r>
            <a:r>
              <a:rPr lang="en-GB" dirty="0"/>
              <a:t>, </a:t>
            </a:r>
            <a:r>
              <a:rPr lang="en-GB" b="1" dirty="0"/>
              <a:t>evidence-based</a:t>
            </a:r>
            <a:r>
              <a:rPr lang="en-GB" dirty="0"/>
              <a:t>, </a:t>
            </a:r>
            <a:r>
              <a:rPr lang="en-GB" b="1" dirty="0"/>
              <a:t>research-informed</a:t>
            </a:r>
            <a:r>
              <a:rPr lang="en-GB" dirty="0"/>
              <a:t>, and attentive to the development of the mathematics” (Wake, et al., 2016, p. 245).</a:t>
            </a:r>
          </a:p>
          <a:p>
            <a:r>
              <a:rPr lang="en-GB" dirty="0"/>
              <a:t>Critical reflection requires teachers to </a:t>
            </a:r>
            <a:r>
              <a:rPr lang="en-GB" b="1" dirty="0"/>
              <a:t>view their own practice as problematic </a:t>
            </a:r>
            <a:r>
              <a:rPr lang="en-GB" dirty="0"/>
              <a:t>and question the </a:t>
            </a:r>
            <a:r>
              <a:rPr lang="en-GB" b="1" dirty="0"/>
              <a:t>consequences of their actions </a:t>
            </a:r>
            <a:r>
              <a:rPr lang="en-GB" dirty="0"/>
              <a:t>in relation to wider historical/cultural/political contexts (Liu 2015). </a:t>
            </a:r>
          </a:p>
          <a:p>
            <a:r>
              <a:rPr lang="en-GB" b="1" dirty="0"/>
              <a:t>External stimulus </a:t>
            </a:r>
            <a:r>
              <a:rPr lang="en-GB" dirty="0"/>
              <a:t>essential for promoting </a:t>
            </a:r>
            <a:r>
              <a:rPr lang="en-GB" b="1" dirty="0"/>
              <a:t>critical reflection </a:t>
            </a:r>
            <a:r>
              <a:rPr lang="en-GB" dirty="0"/>
              <a:t>– otherwise collaborative inquiry likely to perpetuate existing practice through the process of </a:t>
            </a:r>
            <a:r>
              <a:rPr lang="en-GB" i="1" dirty="0"/>
              <a:t>alignment</a:t>
            </a:r>
            <a:r>
              <a:rPr lang="en-GB" dirty="0"/>
              <a:t> with accepted norms (Jaworski 2006).</a:t>
            </a:r>
          </a:p>
        </p:txBody>
      </p:sp>
    </p:spTree>
    <p:extLst>
      <p:ext uri="{BB962C8B-B14F-4D97-AF65-F5344CB8AC3E}">
        <p14:creationId xmlns:p14="http://schemas.microsoft.com/office/powerpoint/2010/main" val="927393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6D21-55C5-5A27-87ED-E1DAA8CE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Participatory action research as effective professional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66247-650D-ACAD-76CB-FF7C5D3E3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898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Participatory action research …</a:t>
            </a:r>
          </a:p>
          <a:p>
            <a:r>
              <a:rPr lang="en-GB" dirty="0"/>
              <a:t>Promotes critical reflection and an understanding of the rationale behind change, through engaging with research literature, applying to existing practice, and external stimulus.</a:t>
            </a:r>
          </a:p>
          <a:p>
            <a:r>
              <a:rPr lang="en-GB" dirty="0"/>
              <a:t>Recognises classroom constraints, teachers’ expertise and knowledge of context/students.</a:t>
            </a:r>
          </a:p>
          <a:p>
            <a:r>
              <a:rPr lang="en-GB" dirty="0"/>
              <a:t>Prolonged engagement through a series of plan-teach-evaluate action research cycles.</a:t>
            </a:r>
          </a:p>
          <a:p>
            <a:r>
              <a:rPr lang="en-GB" dirty="0"/>
              <a:t>Teachers given autonomy in deciding how to plan and evaluate actions (data collection).</a:t>
            </a:r>
          </a:p>
          <a:p>
            <a:r>
              <a:rPr lang="en-GB" dirty="0"/>
              <a:t>Community of inquiry (across different schools) established to share ideas and resources, move beyond institutional constraints, provide mutual support and encouragement.</a:t>
            </a:r>
          </a:p>
          <a:p>
            <a:pPr marL="0" indent="0" algn="r">
              <a:buNone/>
            </a:pPr>
            <a:r>
              <a:rPr lang="en-GB" dirty="0"/>
              <a:t>… to be explored further in AMESA 2025 Plenary Talk …</a:t>
            </a:r>
          </a:p>
        </p:txBody>
      </p:sp>
    </p:spTree>
    <p:extLst>
      <p:ext uri="{BB962C8B-B14F-4D97-AF65-F5344CB8AC3E}">
        <p14:creationId xmlns:p14="http://schemas.microsoft.com/office/powerpoint/2010/main" val="3425298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5B770-A44A-6F63-FEF9-72D5D4059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Implications for future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FB564-08F1-AA10-1A77-D5B6995CB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Discuss the following:</a:t>
            </a:r>
          </a:p>
          <a:p>
            <a:r>
              <a:rPr lang="en-GB" i="1" dirty="0"/>
              <a:t>What ideas/strategies from this session are most likely to inform your future practice?</a:t>
            </a:r>
          </a:p>
          <a:p>
            <a:r>
              <a:rPr lang="en-GB" i="1" dirty="0"/>
              <a:t>How might they inform your longer-term goals?</a:t>
            </a:r>
          </a:p>
          <a:p>
            <a:r>
              <a:rPr lang="en-GB" i="1" dirty="0"/>
              <a:t>How might they inform your shorter-term goals … next steps?</a:t>
            </a:r>
          </a:p>
        </p:txBody>
      </p:sp>
    </p:spTree>
    <p:extLst>
      <p:ext uri="{BB962C8B-B14F-4D97-AF65-F5344CB8AC3E}">
        <p14:creationId xmlns:p14="http://schemas.microsoft.com/office/powerpoint/2010/main" val="172195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BA031-22D4-7DF4-7CB3-BD286E9D5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8288D-14FA-4FCD-2085-FC0ADB69B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29688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</a:pPr>
            <a:r>
              <a:rPr lang="en-GB" dirty="0"/>
              <a:t>Cordingley, P. (2013). </a:t>
            </a:r>
            <a:r>
              <a:rPr lang="en-GB" i="1" dirty="0"/>
              <a:t>The contribution of research to teachers' professional learning and development</a:t>
            </a:r>
            <a:r>
              <a:rPr lang="en-GB" dirty="0"/>
              <a:t>. London: Research and teacher education:  The BERA-RSA Inquiry.</a:t>
            </a:r>
          </a:p>
          <a:p>
            <a:pPr>
              <a:spcBef>
                <a:spcPts val="600"/>
              </a:spcBef>
            </a:pPr>
            <a:r>
              <a:rPr lang="en-GB" dirty="0"/>
              <a:t>Ernest, P. (1991). </a:t>
            </a:r>
            <a:r>
              <a:rPr lang="en-GB" i="1" dirty="0"/>
              <a:t>The philosophy of mathematics education</a:t>
            </a:r>
            <a:r>
              <a:rPr lang="en-GB" dirty="0"/>
              <a:t>. London: Falmer Press.</a:t>
            </a:r>
          </a:p>
          <a:p>
            <a:pPr>
              <a:spcBef>
                <a:spcPts val="600"/>
              </a:spcBef>
            </a:pPr>
            <a:r>
              <a:rPr lang="en-GB" dirty="0"/>
              <a:t>Jaworski, B. (2006). Theory and practice in mathematics teaching development: Critical inquiry as a mode of learning in teaching. </a:t>
            </a:r>
            <a:r>
              <a:rPr lang="en-GB" i="1" dirty="0"/>
              <a:t>Journal of Mathematics Teacher Education</a:t>
            </a:r>
            <a:r>
              <a:rPr lang="en-GB" dirty="0"/>
              <a:t>, 9(2), pp. 187-211.</a:t>
            </a:r>
          </a:p>
          <a:p>
            <a:pPr>
              <a:spcBef>
                <a:spcPts val="600"/>
              </a:spcBef>
            </a:pPr>
            <a:r>
              <a:rPr lang="en-GB" dirty="0"/>
              <a:t>Liu, K. (2015). Critical reflection as a framework for transformative learning in teacher education. </a:t>
            </a:r>
            <a:r>
              <a:rPr lang="en-GB" i="1" dirty="0"/>
              <a:t>Educational review</a:t>
            </a:r>
            <a:r>
              <a:rPr lang="en-GB" dirty="0"/>
              <a:t>, 67(2), pp. 135-157.</a:t>
            </a:r>
          </a:p>
          <a:p>
            <a:pPr>
              <a:spcBef>
                <a:spcPts val="600"/>
              </a:spcBef>
            </a:pPr>
            <a:r>
              <a:rPr lang="en-GB" dirty="0"/>
              <a:t>Wake, G., Swan, M., &amp; Foster, C. (2016). Professional learning through the collaborative design of problem-solving lessons. </a:t>
            </a:r>
            <a:r>
              <a:rPr lang="en-GB" i="1" dirty="0"/>
              <a:t>Journal of Mathematics Teacher Education</a:t>
            </a:r>
            <a:r>
              <a:rPr lang="en-GB" dirty="0"/>
              <a:t>, 19(2-3),  pp. 243–260.</a:t>
            </a:r>
          </a:p>
          <a:p>
            <a:pPr>
              <a:spcBef>
                <a:spcPts val="600"/>
              </a:spcBef>
            </a:pPr>
            <a:r>
              <a:rPr lang="en-GB" dirty="0"/>
              <a:t>Winch, C., Oancea, A., &amp; Orchard, J. (2013). </a:t>
            </a:r>
            <a:r>
              <a:rPr lang="en-GB" i="1" dirty="0"/>
              <a:t>The contribution of educational research to teachers' professional learning - Philosophical understandings</a:t>
            </a:r>
            <a:r>
              <a:rPr lang="en-GB" dirty="0"/>
              <a:t>. London: Research and Teacher Education:  The BERA-RSA Inquiry.</a:t>
            </a:r>
          </a:p>
          <a:p>
            <a:pPr>
              <a:spcBef>
                <a:spcPts val="600"/>
              </a:spcBef>
            </a:pPr>
            <a:r>
              <a:rPr lang="en-GB" dirty="0"/>
              <a:t>Wright, P.  (2021). Transforming mathematics classroom practice through participatory action research. </a:t>
            </a:r>
            <a:r>
              <a:rPr lang="en-GB" i="1" dirty="0"/>
              <a:t>Journal of Mathematics Teacher Education, </a:t>
            </a:r>
            <a:r>
              <a:rPr lang="en-GB" dirty="0"/>
              <a:t>24(2), pp. 155–177</a:t>
            </a:r>
            <a:r>
              <a:rPr lang="en-GB"/>
              <a:t>. </a:t>
            </a:r>
            <a:br>
              <a:rPr lang="en-GB"/>
            </a:br>
            <a:r>
              <a:rPr lang="en-GB">
                <a:hlinkClick r:id="rId2"/>
              </a:rPr>
              <a:t>https</a:t>
            </a:r>
            <a:r>
              <a:rPr lang="en-GB" dirty="0">
                <a:hlinkClick r:id="rId2"/>
              </a:rPr>
              <a:t>://doi.org/10.1007/s10857-019-09452-1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8308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7D1DA-CF45-6EA1-6F47-A9DFCCF1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 to PowerPoint presentations </a:t>
            </a:r>
            <a:br>
              <a:rPr lang="en-GB" dirty="0"/>
            </a:br>
            <a:r>
              <a:rPr lang="en-GB" dirty="0"/>
              <a:t>for all four workshops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B83A4-BFEA-0507-6F5E-D62ECCBD1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5604321"/>
            <a:ext cx="9603275" cy="546313"/>
          </a:xfrm>
        </p:spPr>
        <p:txBody>
          <a:bodyPr/>
          <a:lstStyle/>
          <a:p>
            <a:pPr marL="0" indent="0" algn="ctr">
              <a:buNone/>
            </a:pPr>
            <a:r>
              <a:rPr lang="en-GB" u="sng" dirty="0">
                <a:hlinkClick r:id="rId2"/>
              </a:rPr>
              <a:t>www.mathsocialjustice.org/amesa-workshops/</a:t>
            </a:r>
            <a:endParaRPr lang="en-GB" dirty="0"/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3A804E6-666A-FE62-9758-5A0679EC1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563" y="1975448"/>
            <a:ext cx="3628873" cy="362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7830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1440</TotalTime>
  <Words>927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ＭＳ Ｐゴシック</vt:lpstr>
      <vt:lpstr>Aptos</vt:lpstr>
      <vt:lpstr>Arial</vt:lpstr>
      <vt:lpstr>Gill Sans MT</vt:lpstr>
      <vt:lpstr>Gallery</vt:lpstr>
      <vt:lpstr>Workshop 3: curriculum change</vt:lpstr>
      <vt:lpstr>initial DISCUSSION: successful curriculum change</vt:lpstr>
      <vt:lpstr>The purpose of mathematics education</vt:lpstr>
      <vt:lpstr>Ernest’s analytical framework: five ideologies of mathematics education</vt:lpstr>
      <vt:lpstr>Factors for successful curriculum change/reform</vt:lpstr>
      <vt:lpstr>Effective support for teachers – effective professional learning (wright, 2021)</vt:lpstr>
      <vt:lpstr>Participatory action research as effective professional learning</vt:lpstr>
      <vt:lpstr>Implications for future practice</vt:lpstr>
      <vt:lpstr>references</vt:lpstr>
      <vt:lpstr>Link to PowerPoint presentations  for all four workshops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 Wright (Staff)</dc:creator>
  <cp:lastModifiedBy>Pete Wright (Staff)</cp:lastModifiedBy>
  <cp:revision>3</cp:revision>
  <cp:lastPrinted>2025-06-18T18:34:28Z</cp:lastPrinted>
  <dcterms:created xsi:type="dcterms:W3CDTF">2025-06-18T09:29:42Z</dcterms:created>
  <dcterms:modified xsi:type="dcterms:W3CDTF">2025-06-22T12:36:30Z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618d1e0-f5d7-4da7-8ddd-3b83021a2c85_Enabled">
    <vt:lpwstr>true</vt:lpwstr>
  </property>
  <property fmtid="{D5CDD505-2E9C-101B-9397-08002B2CF9AE}" pid="3" name="MSIP_Label_a618d1e0-f5d7-4da7-8ddd-3b83021a2c85_SetDate">
    <vt:lpwstr>2025-06-18T09:32:23Z</vt:lpwstr>
  </property>
  <property fmtid="{D5CDD505-2E9C-101B-9397-08002B2CF9AE}" pid="4" name="MSIP_Label_a618d1e0-f5d7-4da7-8ddd-3b83021a2c85_Method">
    <vt:lpwstr>Standard</vt:lpwstr>
  </property>
  <property fmtid="{D5CDD505-2E9C-101B-9397-08002B2CF9AE}" pid="5" name="MSIP_Label_a618d1e0-f5d7-4da7-8ddd-3b83021a2c85_Name">
    <vt:lpwstr>Private</vt:lpwstr>
  </property>
  <property fmtid="{D5CDD505-2E9C-101B-9397-08002B2CF9AE}" pid="6" name="MSIP_Label_a618d1e0-f5d7-4da7-8ddd-3b83021a2c85_SiteId">
    <vt:lpwstr>ae323139-093a-4d2a-81a6-5d334bcd9019</vt:lpwstr>
  </property>
  <property fmtid="{D5CDD505-2E9C-101B-9397-08002B2CF9AE}" pid="7" name="MSIP_Label_a618d1e0-f5d7-4da7-8ddd-3b83021a2c85_ActionId">
    <vt:lpwstr>031a2084-a32d-4020-b6f5-a0954b94d53d</vt:lpwstr>
  </property>
  <property fmtid="{D5CDD505-2E9C-101B-9397-08002B2CF9AE}" pid="8" name="MSIP_Label_a618d1e0-f5d7-4da7-8ddd-3b83021a2c85_ContentBits">
    <vt:lpwstr>0</vt:lpwstr>
  </property>
  <property fmtid="{D5CDD505-2E9C-101B-9397-08002B2CF9AE}" pid="9" name="MSIP_Label_a618d1e0-f5d7-4da7-8ddd-3b83021a2c85_Tag">
    <vt:lpwstr>10, 3, 0, 1</vt:lpwstr>
  </property>
</Properties>
</file>