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1CEDD-58D3-4B94-AC31-EA92A5833208}" v="20" dt="2025-06-22T12:36:39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Wright (Staff)" userId="b7ce7c8a-bb04-43ee-a74c-0b3ee141521b" providerId="ADAL" clId="{DC51CEDD-58D3-4B94-AC31-EA92A5833208}"/>
    <pc:docChg chg="custSel addSld modSld">
      <pc:chgData name="Pete Wright (Staff)" userId="b7ce7c8a-bb04-43ee-a74c-0b3ee141521b" providerId="ADAL" clId="{DC51CEDD-58D3-4B94-AC31-EA92A5833208}" dt="2025-06-22T12:36:39.348" v="1102"/>
      <pc:docMkLst>
        <pc:docMk/>
      </pc:docMkLst>
      <pc:sldChg chg="modSp mod">
        <pc:chgData name="Pete Wright (Staff)" userId="b7ce7c8a-bb04-43ee-a74c-0b3ee141521b" providerId="ADAL" clId="{DC51CEDD-58D3-4B94-AC31-EA92A5833208}" dt="2025-06-20T16:47:15.174" v="1101" actId="255"/>
        <pc:sldMkLst>
          <pc:docMk/>
          <pc:sldMk cId="1780122071" sldId="257"/>
        </pc:sldMkLst>
        <pc:spChg chg="mod">
          <ac:chgData name="Pete Wright (Staff)" userId="b7ce7c8a-bb04-43ee-a74c-0b3ee141521b" providerId="ADAL" clId="{DC51CEDD-58D3-4B94-AC31-EA92A5833208}" dt="2025-06-20T16:47:15.174" v="1101" actId="255"/>
          <ac:spMkLst>
            <pc:docMk/>
            <pc:sldMk cId="1780122071" sldId="257"/>
            <ac:spMk id="2" creationId="{3ADF36ED-F200-7E3C-5289-16C8D55E9464}"/>
          </ac:spMkLst>
        </pc:spChg>
      </pc:sldChg>
      <pc:sldChg chg="modSp new mod">
        <pc:chgData name="Pete Wright (Staff)" userId="b7ce7c8a-bb04-43ee-a74c-0b3ee141521b" providerId="ADAL" clId="{DC51CEDD-58D3-4B94-AC31-EA92A5833208}" dt="2025-06-20T13:54:59.478" v="51" actId="12"/>
        <pc:sldMkLst>
          <pc:docMk/>
          <pc:sldMk cId="414960698" sldId="258"/>
        </pc:sldMkLst>
        <pc:spChg chg="mod">
          <ac:chgData name="Pete Wright (Staff)" userId="b7ce7c8a-bb04-43ee-a74c-0b3ee141521b" providerId="ADAL" clId="{DC51CEDD-58D3-4B94-AC31-EA92A5833208}" dt="2025-06-20T13:54:39.463" v="48" actId="20577"/>
          <ac:spMkLst>
            <pc:docMk/>
            <pc:sldMk cId="414960698" sldId="258"/>
            <ac:spMk id="2" creationId="{6D57155B-C44E-2442-1D31-E0297BFC8C6D}"/>
          </ac:spMkLst>
        </pc:spChg>
        <pc:spChg chg="mod">
          <ac:chgData name="Pete Wright (Staff)" userId="b7ce7c8a-bb04-43ee-a74c-0b3ee141521b" providerId="ADAL" clId="{DC51CEDD-58D3-4B94-AC31-EA92A5833208}" dt="2025-06-20T13:54:59.478" v="51" actId="12"/>
          <ac:spMkLst>
            <pc:docMk/>
            <pc:sldMk cId="414960698" sldId="258"/>
            <ac:spMk id="3" creationId="{7C5BBF3E-8DA9-E769-0EA4-AFF05A70FEA0}"/>
          </ac:spMkLst>
        </pc:spChg>
      </pc:sldChg>
      <pc:sldChg chg="addSp modSp new mod">
        <pc:chgData name="Pete Wright (Staff)" userId="b7ce7c8a-bb04-43ee-a74c-0b3ee141521b" providerId="ADAL" clId="{DC51CEDD-58D3-4B94-AC31-EA92A5833208}" dt="2025-06-20T13:58:51.368" v="199" actId="20577"/>
        <pc:sldMkLst>
          <pc:docMk/>
          <pc:sldMk cId="3831240230" sldId="259"/>
        </pc:sldMkLst>
        <pc:spChg chg="mod">
          <ac:chgData name="Pete Wright (Staff)" userId="b7ce7c8a-bb04-43ee-a74c-0b3ee141521b" providerId="ADAL" clId="{DC51CEDD-58D3-4B94-AC31-EA92A5833208}" dt="2025-06-20T13:57:05.164" v="106" actId="20577"/>
          <ac:spMkLst>
            <pc:docMk/>
            <pc:sldMk cId="3831240230" sldId="259"/>
            <ac:spMk id="2" creationId="{8E56BE4E-4ECD-6CA4-6625-5E683C2DB5CA}"/>
          </ac:spMkLst>
        </pc:spChg>
        <pc:spChg chg="mod">
          <ac:chgData name="Pete Wright (Staff)" userId="b7ce7c8a-bb04-43ee-a74c-0b3ee141521b" providerId="ADAL" clId="{DC51CEDD-58D3-4B94-AC31-EA92A5833208}" dt="2025-06-20T13:58:51.368" v="199" actId="20577"/>
          <ac:spMkLst>
            <pc:docMk/>
            <pc:sldMk cId="3831240230" sldId="259"/>
            <ac:spMk id="3" creationId="{678F4332-5E97-928F-1DFD-C8CA9B321411}"/>
          </ac:spMkLst>
        </pc:spChg>
        <pc:picChg chg="add mod">
          <ac:chgData name="Pete Wright (Staff)" userId="b7ce7c8a-bb04-43ee-a74c-0b3ee141521b" providerId="ADAL" clId="{DC51CEDD-58D3-4B94-AC31-EA92A5833208}" dt="2025-06-20T13:58:35.374" v="195" actId="1076"/>
          <ac:picMkLst>
            <pc:docMk/>
            <pc:sldMk cId="3831240230" sldId="259"/>
            <ac:picMk id="4" creationId="{DF910624-B116-047F-257F-52E48634F24F}"/>
          </ac:picMkLst>
        </pc:picChg>
      </pc:sldChg>
      <pc:sldChg chg="modSp new mod">
        <pc:chgData name="Pete Wright (Staff)" userId="b7ce7c8a-bb04-43ee-a74c-0b3ee141521b" providerId="ADAL" clId="{DC51CEDD-58D3-4B94-AC31-EA92A5833208}" dt="2025-06-20T14:03:18.185" v="257" actId="207"/>
        <pc:sldMkLst>
          <pc:docMk/>
          <pc:sldMk cId="3829268764" sldId="260"/>
        </pc:sldMkLst>
        <pc:spChg chg="mod">
          <ac:chgData name="Pete Wright (Staff)" userId="b7ce7c8a-bb04-43ee-a74c-0b3ee141521b" providerId="ADAL" clId="{DC51CEDD-58D3-4B94-AC31-EA92A5833208}" dt="2025-06-20T14:01:43.977" v="233"/>
          <ac:spMkLst>
            <pc:docMk/>
            <pc:sldMk cId="3829268764" sldId="260"/>
            <ac:spMk id="2" creationId="{9702EAED-7180-A4F1-DC3C-F17E4D1C2346}"/>
          </ac:spMkLst>
        </pc:spChg>
        <pc:spChg chg="mod">
          <ac:chgData name="Pete Wright (Staff)" userId="b7ce7c8a-bb04-43ee-a74c-0b3ee141521b" providerId="ADAL" clId="{DC51CEDD-58D3-4B94-AC31-EA92A5833208}" dt="2025-06-20T14:03:18.185" v="257" actId="207"/>
          <ac:spMkLst>
            <pc:docMk/>
            <pc:sldMk cId="3829268764" sldId="260"/>
            <ac:spMk id="3" creationId="{FA8ECE7B-F2B3-137D-D066-7574D6BC1C11}"/>
          </ac:spMkLst>
        </pc:spChg>
      </pc:sldChg>
      <pc:sldChg chg="modSp new mod">
        <pc:chgData name="Pete Wright (Staff)" userId="b7ce7c8a-bb04-43ee-a74c-0b3ee141521b" providerId="ADAL" clId="{DC51CEDD-58D3-4B94-AC31-EA92A5833208}" dt="2025-06-20T14:04:38.091" v="294" actId="207"/>
        <pc:sldMkLst>
          <pc:docMk/>
          <pc:sldMk cId="2582317171" sldId="261"/>
        </pc:sldMkLst>
        <pc:spChg chg="mod">
          <ac:chgData name="Pete Wright (Staff)" userId="b7ce7c8a-bb04-43ee-a74c-0b3ee141521b" providerId="ADAL" clId="{DC51CEDD-58D3-4B94-AC31-EA92A5833208}" dt="2025-06-20T14:01:59.437" v="235"/>
          <ac:spMkLst>
            <pc:docMk/>
            <pc:sldMk cId="2582317171" sldId="261"/>
            <ac:spMk id="2" creationId="{246B5FE9-E9A3-DBB3-E0DE-D2BF774D8E62}"/>
          </ac:spMkLst>
        </pc:spChg>
        <pc:spChg chg="mod">
          <ac:chgData name="Pete Wright (Staff)" userId="b7ce7c8a-bb04-43ee-a74c-0b3ee141521b" providerId="ADAL" clId="{DC51CEDD-58D3-4B94-AC31-EA92A5833208}" dt="2025-06-20T14:04:38.091" v="294" actId="207"/>
          <ac:spMkLst>
            <pc:docMk/>
            <pc:sldMk cId="2582317171" sldId="261"/>
            <ac:spMk id="3" creationId="{BDCA374E-FC6B-A428-A06F-CE1C4E6D83E3}"/>
          </ac:spMkLst>
        </pc:spChg>
      </pc:sldChg>
      <pc:sldChg chg="modSp new mod">
        <pc:chgData name="Pete Wright (Staff)" userId="b7ce7c8a-bb04-43ee-a74c-0b3ee141521b" providerId="ADAL" clId="{DC51CEDD-58D3-4B94-AC31-EA92A5833208}" dt="2025-06-20T14:08:13.207" v="323"/>
        <pc:sldMkLst>
          <pc:docMk/>
          <pc:sldMk cId="560766920" sldId="262"/>
        </pc:sldMkLst>
        <pc:spChg chg="mod">
          <ac:chgData name="Pete Wright (Staff)" userId="b7ce7c8a-bb04-43ee-a74c-0b3ee141521b" providerId="ADAL" clId="{DC51CEDD-58D3-4B94-AC31-EA92A5833208}" dt="2025-06-20T14:08:13.207" v="323"/>
          <ac:spMkLst>
            <pc:docMk/>
            <pc:sldMk cId="560766920" sldId="262"/>
            <ac:spMk id="2" creationId="{FAB8DCAA-695B-CEBF-663D-6EA97D3484EF}"/>
          </ac:spMkLst>
        </pc:spChg>
        <pc:spChg chg="mod">
          <ac:chgData name="Pete Wright (Staff)" userId="b7ce7c8a-bb04-43ee-a74c-0b3ee141521b" providerId="ADAL" clId="{DC51CEDD-58D3-4B94-AC31-EA92A5833208}" dt="2025-06-20T14:07:58.968" v="322" actId="113"/>
          <ac:spMkLst>
            <pc:docMk/>
            <pc:sldMk cId="560766920" sldId="262"/>
            <ac:spMk id="3" creationId="{985D9A4A-B0E7-3B82-4BBE-224FB9C579C6}"/>
          </ac:spMkLst>
        </pc:spChg>
      </pc:sldChg>
      <pc:sldChg chg="modSp add mod">
        <pc:chgData name="Pete Wright (Staff)" userId="b7ce7c8a-bb04-43ee-a74c-0b3ee141521b" providerId="ADAL" clId="{DC51CEDD-58D3-4B94-AC31-EA92A5833208}" dt="2025-06-20T14:39:25.859" v="1099" actId="20577"/>
        <pc:sldMkLst>
          <pc:docMk/>
          <pc:sldMk cId="998984367" sldId="263"/>
        </pc:sldMkLst>
        <pc:spChg chg="mod">
          <ac:chgData name="Pete Wright (Staff)" userId="b7ce7c8a-bb04-43ee-a74c-0b3ee141521b" providerId="ADAL" clId="{DC51CEDD-58D3-4B94-AC31-EA92A5833208}" dt="2025-06-20T14:39:25.859" v="1099" actId="20577"/>
          <ac:spMkLst>
            <pc:docMk/>
            <pc:sldMk cId="998984367" sldId="263"/>
            <ac:spMk id="2" creationId="{4B0AC89A-C725-0BA6-FA07-15688066E2C6}"/>
          </ac:spMkLst>
        </pc:spChg>
        <pc:spChg chg="mod">
          <ac:chgData name="Pete Wright (Staff)" userId="b7ce7c8a-bb04-43ee-a74c-0b3ee141521b" providerId="ADAL" clId="{DC51CEDD-58D3-4B94-AC31-EA92A5833208}" dt="2025-06-20T14:10:18.821" v="352" actId="27636"/>
          <ac:spMkLst>
            <pc:docMk/>
            <pc:sldMk cId="998984367" sldId="263"/>
            <ac:spMk id="3" creationId="{18D1E650-FAC5-B87C-7CBA-2DE094A99CD9}"/>
          </ac:spMkLst>
        </pc:spChg>
      </pc:sldChg>
      <pc:sldChg chg="modSp new mod">
        <pc:chgData name="Pete Wright (Staff)" userId="b7ce7c8a-bb04-43ee-a74c-0b3ee141521b" providerId="ADAL" clId="{DC51CEDD-58D3-4B94-AC31-EA92A5833208}" dt="2025-06-20T14:11:53.967" v="377" actId="114"/>
        <pc:sldMkLst>
          <pc:docMk/>
          <pc:sldMk cId="1692261754" sldId="264"/>
        </pc:sldMkLst>
        <pc:spChg chg="mod">
          <ac:chgData name="Pete Wright (Staff)" userId="b7ce7c8a-bb04-43ee-a74c-0b3ee141521b" providerId="ADAL" clId="{DC51CEDD-58D3-4B94-AC31-EA92A5833208}" dt="2025-06-20T14:10:44.996" v="355" actId="20577"/>
          <ac:spMkLst>
            <pc:docMk/>
            <pc:sldMk cId="1692261754" sldId="264"/>
            <ac:spMk id="2" creationId="{BD43BBEC-094D-E4AE-178D-DC891E7391C4}"/>
          </ac:spMkLst>
        </pc:spChg>
        <pc:spChg chg="mod">
          <ac:chgData name="Pete Wright (Staff)" userId="b7ce7c8a-bb04-43ee-a74c-0b3ee141521b" providerId="ADAL" clId="{DC51CEDD-58D3-4B94-AC31-EA92A5833208}" dt="2025-06-20T14:11:53.967" v="377" actId="114"/>
          <ac:spMkLst>
            <pc:docMk/>
            <pc:sldMk cId="1692261754" sldId="264"/>
            <ac:spMk id="3" creationId="{CFDC4481-3216-F9B2-8DAB-EECAFC934FDB}"/>
          </ac:spMkLst>
        </pc:spChg>
      </pc:sldChg>
      <pc:sldChg chg="addSp delSp modSp add mod">
        <pc:chgData name="Pete Wright (Staff)" userId="b7ce7c8a-bb04-43ee-a74c-0b3ee141521b" providerId="ADAL" clId="{DC51CEDD-58D3-4B94-AC31-EA92A5833208}" dt="2025-06-20T14:35:25.991" v="1064" actId="1076"/>
        <pc:sldMkLst>
          <pc:docMk/>
          <pc:sldMk cId="3162995633" sldId="265"/>
        </pc:sldMkLst>
        <pc:spChg chg="mod">
          <ac:chgData name="Pete Wright (Staff)" userId="b7ce7c8a-bb04-43ee-a74c-0b3ee141521b" providerId="ADAL" clId="{DC51CEDD-58D3-4B94-AC31-EA92A5833208}" dt="2025-06-20T14:25:09.747" v="932" actId="20577"/>
          <ac:spMkLst>
            <pc:docMk/>
            <pc:sldMk cId="3162995633" sldId="265"/>
            <ac:spMk id="2" creationId="{EE89BDAF-7665-DBC0-01B7-B2AE7C6D6BDF}"/>
          </ac:spMkLst>
        </pc:spChg>
        <pc:spChg chg="mod">
          <ac:chgData name="Pete Wright (Staff)" userId="b7ce7c8a-bb04-43ee-a74c-0b3ee141521b" providerId="ADAL" clId="{DC51CEDD-58D3-4B94-AC31-EA92A5833208}" dt="2025-06-20T14:32:35.964" v="975" actId="1076"/>
          <ac:spMkLst>
            <pc:docMk/>
            <pc:sldMk cId="3162995633" sldId="265"/>
            <ac:spMk id="3" creationId="{3FD176AF-9479-05B2-5030-663A808ED5EE}"/>
          </ac:spMkLst>
        </pc:spChg>
        <pc:picChg chg="add mod">
          <ac:chgData name="Pete Wright (Staff)" userId="b7ce7c8a-bb04-43ee-a74c-0b3ee141521b" providerId="ADAL" clId="{DC51CEDD-58D3-4B94-AC31-EA92A5833208}" dt="2025-06-20T14:34:38.049" v="1042" actId="1076"/>
          <ac:picMkLst>
            <pc:docMk/>
            <pc:sldMk cId="3162995633" sldId="265"/>
            <ac:picMk id="7" creationId="{FD51FA28-F34D-F336-2E0F-B1E42259B6E1}"/>
          </ac:picMkLst>
        </pc:picChg>
        <pc:picChg chg="add mod">
          <ac:chgData name="Pete Wright (Staff)" userId="b7ce7c8a-bb04-43ee-a74c-0b3ee141521b" providerId="ADAL" clId="{DC51CEDD-58D3-4B94-AC31-EA92A5833208}" dt="2025-06-20T14:35:20.902" v="1062" actId="1076"/>
          <ac:picMkLst>
            <pc:docMk/>
            <pc:sldMk cId="3162995633" sldId="265"/>
            <ac:picMk id="9" creationId="{F15FCB81-9DE3-8229-3047-A1EDDE832776}"/>
          </ac:picMkLst>
        </pc:picChg>
        <pc:picChg chg="add mod">
          <ac:chgData name="Pete Wright (Staff)" userId="b7ce7c8a-bb04-43ee-a74c-0b3ee141521b" providerId="ADAL" clId="{DC51CEDD-58D3-4B94-AC31-EA92A5833208}" dt="2025-06-20T14:35:22.924" v="1063" actId="1076"/>
          <ac:picMkLst>
            <pc:docMk/>
            <pc:sldMk cId="3162995633" sldId="265"/>
            <ac:picMk id="11" creationId="{32C03E6F-FBE1-45E3-6E79-6A414FF95FAA}"/>
          </ac:picMkLst>
        </pc:picChg>
        <pc:picChg chg="add mod">
          <ac:chgData name="Pete Wright (Staff)" userId="b7ce7c8a-bb04-43ee-a74c-0b3ee141521b" providerId="ADAL" clId="{DC51CEDD-58D3-4B94-AC31-EA92A5833208}" dt="2025-06-20T14:35:07.631" v="1056" actId="1076"/>
          <ac:picMkLst>
            <pc:docMk/>
            <pc:sldMk cId="3162995633" sldId="265"/>
            <ac:picMk id="13" creationId="{47C28CDC-07A1-8B4D-BFA4-B05C68AB2C87}"/>
          </ac:picMkLst>
        </pc:picChg>
        <pc:picChg chg="add mod">
          <ac:chgData name="Pete Wright (Staff)" userId="b7ce7c8a-bb04-43ee-a74c-0b3ee141521b" providerId="ADAL" clId="{DC51CEDD-58D3-4B94-AC31-EA92A5833208}" dt="2025-06-20T14:35:25.991" v="1064" actId="1076"/>
          <ac:picMkLst>
            <pc:docMk/>
            <pc:sldMk cId="3162995633" sldId="265"/>
            <ac:picMk id="15" creationId="{2D3143EA-2497-9590-425C-3DB7D4F7D768}"/>
          </ac:picMkLst>
        </pc:picChg>
        <pc:picChg chg="add mod">
          <ac:chgData name="Pete Wright (Staff)" userId="b7ce7c8a-bb04-43ee-a74c-0b3ee141521b" providerId="ADAL" clId="{DC51CEDD-58D3-4B94-AC31-EA92A5833208}" dt="2025-06-20T14:34:40.157" v="1043" actId="1076"/>
          <ac:picMkLst>
            <pc:docMk/>
            <pc:sldMk cId="3162995633" sldId="265"/>
            <ac:picMk id="17" creationId="{2D9BE6A8-0A8C-341F-4D9E-361BCAB546C4}"/>
          </ac:picMkLst>
        </pc:picChg>
        <pc:picChg chg="add mod">
          <ac:chgData name="Pete Wright (Staff)" userId="b7ce7c8a-bb04-43ee-a74c-0b3ee141521b" providerId="ADAL" clId="{DC51CEDD-58D3-4B94-AC31-EA92A5833208}" dt="2025-06-20T14:35:01.968" v="1054" actId="1076"/>
          <ac:picMkLst>
            <pc:docMk/>
            <pc:sldMk cId="3162995633" sldId="265"/>
            <ac:picMk id="19" creationId="{263943B0-2F21-C148-2B3C-51FB949BF227}"/>
          </ac:picMkLst>
        </pc:picChg>
        <pc:picChg chg="add mod">
          <ac:chgData name="Pete Wright (Staff)" userId="b7ce7c8a-bb04-43ee-a74c-0b3ee141521b" providerId="ADAL" clId="{DC51CEDD-58D3-4B94-AC31-EA92A5833208}" dt="2025-06-20T14:35:16.595" v="1059" actId="1076"/>
          <ac:picMkLst>
            <pc:docMk/>
            <pc:sldMk cId="3162995633" sldId="265"/>
            <ac:picMk id="21" creationId="{B1BE954C-5DCA-AA0E-DC51-0791E3BD6CC8}"/>
          </ac:picMkLst>
        </pc:picChg>
        <pc:picChg chg="add mod modCrop">
          <ac:chgData name="Pete Wright (Staff)" userId="b7ce7c8a-bb04-43ee-a74c-0b3ee141521b" providerId="ADAL" clId="{DC51CEDD-58D3-4B94-AC31-EA92A5833208}" dt="2025-06-20T14:35:17.945" v="1060" actId="1076"/>
          <ac:picMkLst>
            <pc:docMk/>
            <pc:sldMk cId="3162995633" sldId="265"/>
            <ac:picMk id="23" creationId="{E492E8EB-BFD2-3183-26E9-5A2F5F978583}"/>
          </ac:picMkLst>
        </pc:picChg>
        <pc:picChg chg="add mod">
          <ac:chgData name="Pete Wright (Staff)" userId="b7ce7c8a-bb04-43ee-a74c-0b3ee141521b" providerId="ADAL" clId="{DC51CEDD-58D3-4B94-AC31-EA92A5833208}" dt="2025-06-20T14:35:18.940" v="1061" actId="1076"/>
          <ac:picMkLst>
            <pc:docMk/>
            <pc:sldMk cId="3162995633" sldId="265"/>
            <ac:picMk id="25" creationId="{A9F5B40F-B38F-99CE-6A2B-6C0BEFCCBD01}"/>
          </ac:picMkLst>
        </pc:picChg>
        <pc:picChg chg="add mod">
          <ac:chgData name="Pete Wright (Staff)" userId="b7ce7c8a-bb04-43ee-a74c-0b3ee141521b" providerId="ADAL" clId="{DC51CEDD-58D3-4B94-AC31-EA92A5833208}" dt="2025-06-20T14:34:33.721" v="1040" actId="1076"/>
          <ac:picMkLst>
            <pc:docMk/>
            <pc:sldMk cId="3162995633" sldId="265"/>
            <ac:picMk id="27" creationId="{233DD662-479D-60F1-4374-305FBC0887F6}"/>
          </ac:picMkLst>
        </pc:picChg>
        <pc:picChg chg="add mod">
          <ac:chgData name="Pete Wright (Staff)" userId="b7ce7c8a-bb04-43ee-a74c-0b3ee141521b" providerId="ADAL" clId="{DC51CEDD-58D3-4B94-AC31-EA92A5833208}" dt="2025-06-20T14:34:42.634" v="1044" actId="1076"/>
          <ac:picMkLst>
            <pc:docMk/>
            <pc:sldMk cId="3162995633" sldId="265"/>
            <ac:picMk id="29" creationId="{6F325952-131B-585F-5502-7A983A863E36}"/>
          </ac:picMkLst>
        </pc:picChg>
        <pc:picChg chg="add mod">
          <ac:chgData name="Pete Wright (Staff)" userId="b7ce7c8a-bb04-43ee-a74c-0b3ee141521b" providerId="ADAL" clId="{DC51CEDD-58D3-4B94-AC31-EA92A5833208}" dt="2025-06-20T14:35:12.853" v="1057" actId="1076"/>
          <ac:picMkLst>
            <pc:docMk/>
            <pc:sldMk cId="3162995633" sldId="265"/>
            <ac:picMk id="31" creationId="{13018BC9-D5F1-B37A-DBE1-62525E494503}"/>
          </ac:picMkLst>
        </pc:picChg>
        <pc:picChg chg="add mod">
          <ac:chgData name="Pete Wright (Staff)" userId="b7ce7c8a-bb04-43ee-a74c-0b3ee141521b" providerId="ADAL" clId="{DC51CEDD-58D3-4B94-AC31-EA92A5833208}" dt="2025-06-20T14:35:15.008" v="1058" actId="1076"/>
          <ac:picMkLst>
            <pc:docMk/>
            <pc:sldMk cId="3162995633" sldId="265"/>
            <ac:picMk id="32" creationId="{7A35BD3C-5279-004D-B3F4-A5F2C258C810}"/>
          </ac:picMkLst>
        </pc:picChg>
      </pc:sldChg>
      <pc:sldChg chg="modSp add mod">
        <pc:chgData name="Pete Wright (Staff)" userId="b7ce7c8a-bb04-43ee-a74c-0b3ee141521b" providerId="ADAL" clId="{DC51CEDD-58D3-4B94-AC31-EA92A5833208}" dt="2025-06-20T14:24:01.359" v="902" actId="20577"/>
        <pc:sldMkLst>
          <pc:docMk/>
          <pc:sldMk cId="2914561086" sldId="266"/>
        </pc:sldMkLst>
        <pc:spChg chg="mod">
          <ac:chgData name="Pete Wright (Staff)" userId="b7ce7c8a-bb04-43ee-a74c-0b3ee141521b" providerId="ADAL" clId="{DC51CEDD-58D3-4B94-AC31-EA92A5833208}" dt="2025-06-20T14:18:08.274" v="490" actId="20577"/>
          <ac:spMkLst>
            <pc:docMk/>
            <pc:sldMk cId="2914561086" sldId="266"/>
            <ac:spMk id="2" creationId="{07C611A7-A24A-AFFA-72E9-0A00A1E830FF}"/>
          </ac:spMkLst>
        </pc:spChg>
        <pc:spChg chg="mod">
          <ac:chgData name="Pete Wright (Staff)" userId="b7ce7c8a-bb04-43ee-a74c-0b3ee141521b" providerId="ADAL" clId="{DC51CEDD-58D3-4B94-AC31-EA92A5833208}" dt="2025-06-20T14:24:01.359" v="902" actId="20577"/>
          <ac:spMkLst>
            <pc:docMk/>
            <pc:sldMk cId="2914561086" sldId="266"/>
            <ac:spMk id="3" creationId="{2070D455-9026-E73F-35B1-1478EE7BED75}"/>
          </ac:spMkLst>
        </pc:spChg>
      </pc:sldChg>
      <pc:sldChg chg="modSp new mod">
        <pc:chgData name="Pete Wright (Staff)" userId="b7ce7c8a-bb04-43ee-a74c-0b3ee141521b" providerId="ADAL" clId="{DC51CEDD-58D3-4B94-AC31-EA92A5833208}" dt="2025-06-20T14:38:53.086" v="1091" actId="27636"/>
        <pc:sldMkLst>
          <pc:docMk/>
          <pc:sldMk cId="1360345658" sldId="267"/>
        </pc:sldMkLst>
        <pc:spChg chg="mod">
          <ac:chgData name="Pete Wright (Staff)" userId="b7ce7c8a-bb04-43ee-a74c-0b3ee141521b" providerId="ADAL" clId="{DC51CEDD-58D3-4B94-AC31-EA92A5833208}" dt="2025-06-20T14:37:12.047" v="1075" actId="20577"/>
          <ac:spMkLst>
            <pc:docMk/>
            <pc:sldMk cId="1360345658" sldId="267"/>
            <ac:spMk id="2" creationId="{811E3D4F-15BF-EA31-BB87-45B78E8E1E0E}"/>
          </ac:spMkLst>
        </pc:spChg>
        <pc:spChg chg="mod">
          <ac:chgData name="Pete Wright (Staff)" userId="b7ce7c8a-bb04-43ee-a74c-0b3ee141521b" providerId="ADAL" clId="{DC51CEDD-58D3-4B94-AC31-EA92A5833208}" dt="2025-06-20T14:38:53.086" v="1091" actId="27636"/>
          <ac:spMkLst>
            <pc:docMk/>
            <pc:sldMk cId="1360345658" sldId="267"/>
            <ac:spMk id="3" creationId="{26E6B8F2-5BAB-0100-6E16-0506A549FA57}"/>
          </ac:spMkLst>
        </pc:spChg>
      </pc:sldChg>
      <pc:sldChg chg="add">
        <pc:chgData name="Pete Wright (Staff)" userId="b7ce7c8a-bb04-43ee-a74c-0b3ee141521b" providerId="ADAL" clId="{DC51CEDD-58D3-4B94-AC31-EA92A5833208}" dt="2025-06-22T12:36:39.348" v="1102"/>
        <pc:sldMkLst>
          <pc:docMk/>
          <pc:sldMk cId="1552978304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93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1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76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77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23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16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6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94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28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16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55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mathsocialjustice.org/amesa-workshop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36ED-F200-7E3C-5289-16C8D55E9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Autofit/>
          </a:bodyPr>
          <a:lstStyle/>
          <a:p>
            <a:r>
              <a:rPr lang="en-GB" sz="3600" b="1" dirty="0"/>
              <a:t>Workshop 4:</a:t>
            </a:r>
            <a:br>
              <a:rPr lang="en-GB" sz="3600" b="1" dirty="0"/>
            </a:br>
            <a:r>
              <a:rPr lang="en-GB" sz="3600" b="1" dirty="0"/>
              <a:t>critical mathematics education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26BA7-7BE8-E3F7-9523-92B5B1C5C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Dr Pete Wright</a:t>
            </a:r>
            <a:br>
              <a:rPr lang="en-GB" dirty="0"/>
            </a:br>
            <a:r>
              <a:rPr lang="en-GB" dirty="0"/>
              <a:t>Senior Lecturer (Education &amp; Society)</a:t>
            </a:r>
            <a:br>
              <a:rPr lang="en-GB" dirty="0"/>
            </a:br>
            <a:r>
              <a:rPr lang="en-GB" dirty="0"/>
              <a:t>University of Dundee</a:t>
            </a:r>
            <a:br>
              <a:rPr lang="en-GB" dirty="0"/>
            </a:br>
            <a:r>
              <a:rPr lang="en-GB" dirty="0"/>
              <a:t>Scotland, United Kingdom</a:t>
            </a:r>
          </a:p>
          <a:p>
            <a:pPr marL="0" indent="0">
              <a:buNone/>
            </a:pPr>
            <a:r>
              <a:rPr lang="en-GB" dirty="0"/>
              <a:t>Contact:</a:t>
            </a:r>
            <a:br>
              <a:rPr lang="en-GB" dirty="0"/>
            </a:br>
            <a:r>
              <a:rPr lang="en-GB" dirty="0"/>
              <a:t>pwright002@dundee.ac.uk</a:t>
            </a:r>
            <a:br>
              <a:rPr lang="en-GB" dirty="0"/>
            </a:br>
            <a:r>
              <a:rPr lang="en-GB" dirty="0"/>
              <a:t>@petewright0</a:t>
            </a:r>
            <a:br>
              <a:rPr lang="en-GB" dirty="0"/>
            </a:br>
            <a:r>
              <a:rPr lang="en-GB" dirty="0"/>
              <a:t>www.mathsocialjustice.org</a:t>
            </a:r>
          </a:p>
        </p:txBody>
      </p:sp>
      <p:pic>
        <p:nvPicPr>
          <p:cNvPr id="5" name="Picture 4" descr="A city with a bridge over water&#10;&#10;AI-generated content may be incorrect.">
            <a:extLst>
              <a:ext uri="{FF2B5EF4-FFF2-40B4-BE49-F238E27FC236}">
                <a16:creationId xmlns:a16="http://schemas.microsoft.com/office/drawing/2014/main" id="{B4137D6C-83C4-D68E-A09C-8CC0AE0EF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023487"/>
            <a:ext cx="4960443" cy="34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7155B-C44E-2442-1D31-E0297BFC8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What is Critical mathematics education?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BBF3E-8DA9-E769-0EA4-AFF05A70F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‘critical mathematics education’ …</a:t>
            </a:r>
          </a:p>
          <a:p>
            <a:r>
              <a:rPr lang="en-GB" dirty="0"/>
              <a:t>raises questions about the nature of mathematics and the purpose of education/schooling;</a:t>
            </a:r>
          </a:p>
          <a:p>
            <a:r>
              <a:rPr lang="en-GB" dirty="0"/>
              <a:t>tackles issues of power and empowerment;</a:t>
            </a:r>
          </a:p>
          <a:p>
            <a:r>
              <a:rPr lang="en-GB" dirty="0"/>
              <a:t>challenges the current situation, which is seen as perpetuating inequity and injustice.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6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BE4E-4ECD-6CA4-6625-5E683C2D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Inequality in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F4332-5E97-928F-1DFD-C8CA9B321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4550666"/>
            <a:ext cx="9603275" cy="1444206"/>
          </a:xfr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GB" dirty="0"/>
              <a:t>Discuss the data in the table above:</a:t>
            </a:r>
          </a:p>
          <a:p>
            <a:pPr>
              <a:spcBef>
                <a:spcPts val="300"/>
              </a:spcBef>
            </a:pPr>
            <a:r>
              <a:rPr lang="en-GB" dirty="0"/>
              <a:t>What does the data tell us? What might explain the data?</a:t>
            </a:r>
          </a:p>
          <a:p>
            <a:pPr>
              <a:spcBef>
                <a:spcPts val="300"/>
              </a:spcBef>
            </a:pPr>
            <a:r>
              <a:rPr lang="en-GB" dirty="0"/>
              <a:t>How might it compare to data relating to your own situation/context?</a:t>
            </a:r>
          </a:p>
          <a:p>
            <a:endParaRPr lang="en-GB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F910624-B116-047F-257F-52E48634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540" y="1981226"/>
            <a:ext cx="7264919" cy="244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24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EAED-7180-A4F1-DC3C-F17E4D1C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Reproduction of inequity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ECE7B-F2B3-137D-D066-7574D6BC1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761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GB" i="1" dirty="0"/>
              <a:t>Often with a psychological brutality that nothing can attenuate, the school institution lays down its final judgements and its verdicts, from which there is no appeal, </a:t>
            </a:r>
            <a:r>
              <a:rPr lang="en-GB" b="1" i="1" dirty="0"/>
              <a:t>ranking all students in a unique hierarchy </a:t>
            </a:r>
            <a:r>
              <a:rPr lang="en-GB" i="1" dirty="0"/>
              <a:t>of all forms of excellence, </a:t>
            </a:r>
            <a:r>
              <a:rPr lang="en-GB" b="1" i="1" dirty="0"/>
              <a:t>nowadays dominated by a single discipline, mathematics</a:t>
            </a:r>
            <a:r>
              <a:rPr lang="en-GB" i="1" dirty="0"/>
              <a:t>.” </a:t>
            </a:r>
            <a:r>
              <a:rPr lang="en-GB" dirty="0"/>
              <a:t>(Bourdieu, 1998, p. 28)</a:t>
            </a:r>
            <a:endParaRPr lang="en-US" altLang="en-US" dirty="0">
              <a:ea typeface="ＭＳ Ｐゴシック" pitchFamily="-84" charset="-128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en-US" altLang="en-US" dirty="0">
                <a:ea typeface="ＭＳ Ｐゴシック" pitchFamily="-84" charset="-128"/>
              </a:rPr>
              <a:t>Bourdieu’s theory of </a:t>
            </a:r>
            <a:r>
              <a:rPr lang="en-US" altLang="en-US" b="1" i="1" dirty="0">
                <a:ea typeface="ＭＳ Ｐゴシック" pitchFamily="-84" charset="-128"/>
              </a:rPr>
              <a:t>reproduction of inequity</a:t>
            </a:r>
            <a:r>
              <a:rPr lang="en-US" altLang="en-US" dirty="0">
                <a:ea typeface="ＭＳ Ｐゴシック" pitchFamily="-84" charset="-128"/>
              </a:rPr>
              <a:t>:</a:t>
            </a:r>
          </a:p>
          <a:p>
            <a:pPr>
              <a:defRPr/>
            </a:pPr>
            <a:r>
              <a:rPr lang="en-US" altLang="en-US" dirty="0">
                <a:ea typeface="ＭＳ Ｐゴシック" pitchFamily="-84" charset="-128"/>
              </a:rPr>
              <a:t>Middle-class children, through their upbringing, acquire greater levels of </a:t>
            </a:r>
            <a:r>
              <a:rPr lang="en-US" altLang="en-US" b="1" i="1" dirty="0">
                <a:ea typeface="ＭＳ Ｐゴシック" pitchFamily="-84" charset="-128"/>
              </a:rPr>
              <a:t>cultural capital</a:t>
            </a:r>
            <a:r>
              <a:rPr lang="en-US" altLang="en-US" dirty="0">
                <a:ea typeface="ＭＳ Ｐゴシック" pitchFamily="-84" charset="-128"/>
              </a:rPr>
              <a:t>, i.e. cultural resources </a:t>
            </a:r>
            <a:r>
              <a:rPr lang="en-US" altLang="en-US" dirty="0" err="1">
                <a:ea typeface="ＭＳ Ｐゴシック" pitchFamily="-84" charset="-128"/>
              </a:rPr>
              <a:t>recognised</a:t>
            </a:r>
            <a:r>
              <a:rPr lang="en-US" altLang="en-US" dirty="0">
                <a:ea typeface="ＭＳ Ｐゴシック" pitchFamily="-84" charset="-128"/>
              </a:rPr>
              <a:t> and valued by the school;</a:t>
            </a:r>
          </a:p>
          <a:p>
            <a:pPr>
              <a:defRPr/>
            </a:pPr>
            <a:r>
              <a:rPr lang="en-US" altLang="en-US" dirty="0">
                <a:ea typeface="ＭＳ Ｐゴシック" pitchFamily="-84" charset="-128"/>
              </a:rPr>
              <a:t>The main function of school is to reproduce social inequality (</a:t>
            </a:r>
            <a:r>
              <a:rPr lang="en-US" altLang="en-US" b="1" i="1" dirty="0">
                <a:ea typeface="ＭＳ Ｐゴシック" pitchFamily="-84" charset="-128"/>
              </a:rPr>
              <a:t>habitus</a:t>
            </a:r>
            <a:r>
              <a:rPr lang="en-US" altLang="en-US" dirty="0">
                <a:ea typeface="ＭＳ Ｐゴシック" pitchFamily="-84" charset="-128"/>
              </a:rPr>
              <a:t>);</a:t>
            </a:r>
          </a:p>
          <a:p>
            <a:pPr>
              <a:defRPr/>
            </a:pPr>
            <a:r>
              <a:rPr lang="en-US" altLang="en-US" dirty="0">
                <a:ea typeface="ＭＳ Ｐゴシック" pitchFamily="-84" charset="-128"/>
              </a:rPr>
              <a:t>Schools conceal power relations existing between groups and falsely attribute academic success to giftedness or merit (</a:t>
            </a:r>
            <a:r>
              <a:rPr lang="en-US" altLang="en-US" b="1" i="1" dirty="0">
                <a:ea typeface="ＭＳ Ｐゴシック" pitchFamily="-84" charset="-128"/>
              </a:rPr>
              <a:t>symbolic violence</a:t>
            </a:r>
            <a:r>
              <a:rPr lang="en-US" altLang="en-US" dirty="0">
                <a:ea typeface="ＭＳ Ｐゴシック" pitchFamily="-84" charset="-128"/>
              </a:rPr>
              <a:t>);</a:t>
            </a:r>
          </a:p>
          <a:p>
            <a:pPr>
              <a:defRPr/>
            </a:pPr>
            <a:r>
              <a:rPr lang="en-GB" altLang="en-US" i="1" dirty="0">
                <a:ea typeface="ＭＳ Ｐゴシック" pitchFamily="-84" charset="-128"/>
              </a:rPr>
              <a:t>“Only those children who come already endowed with [linguistic] capital are in a position to make the most of the opportunities schools purport to ‘offer’ equitably to all children”</a:t>
            </a:r>
            <a:r>
              <a:rPr lang="en-GB" altLang="en-US" dirty="0">
                <a:ea typeface="ＭＳ Ｐゴシック" pitchFamily="-84" charset="-128"/>
              </a:rPr>
              <a:t> (Noyes, 2008, p. 55).</a:t>
            </a:r>
            <a:endParaRPr lang="en-US" altLang="en-US" dirty="0">
              <a:ea typeface="ＭＳ Ｐゴシック" pitchFamily="-84" charset="-128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26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5FE9-E9A3-DBB3-E0DE-D2BF774D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Expectations and aspirations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A374E-FC6B-A428-A06F-CE1C4E6D8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Font typeface="Symbol" pitchFamily="18" charset="2"/>
              <a:buNone/>
              <a:defRPr/>
            </a:pPr>
            <a:r>
              <a:rPr lang="en-GB" altLang="en-US" i="1" dirty="0"/>
              <a:t>Pygmalion in the Classroom’ study  </a:t>
            </a:r>
            <a:r>
              <a:rPr lang="en-GB" altLang="en-US" dirty="0"/>
              <a:t>(Rosenthal &amp; Jacobson, 1968)</a:t>
            </a:r>
          </a:p>
          <a:p>
            <a:pPr>
              <a:defRPr/>
            </a:pPr>
            <a:r>
              <a:rPr lang="en-GB" altLang="en-US" dirty="0">
                <a:ea typeface="ＭＳ Ｐゴシック" pitchFamily="-84" charset="-128"/>
              </a:rPr>
              <a:t>Experiment in a US public elementary school, telling teachers that certain children could be expected to be </a:t>
            </a:r>
            <a:r>
              <a:rPr lang="en-GB" altLang="en-US" b="1" i="1" dirty="0">
                <a:ea typeface="ＭＳ Ｐゴシック" pitchFamily="-84" charset="-128"/>
              </a:rPr>
              <a:t>growth </a:t>
            </a:r>
            <a:r>
              <a:rPr lang="en-GB" altLang="en-US" b="1" i="1" dirty="0" err="1">
                <a:ea typeface="ＭＳ Ｐゴシック" pitchFamily="-84" charset="-128"/>
              </a:rPr>
              <a:t>spurters</a:t>
            </a:r>
            <a:r>
              <a:rPr lang="en-GB" altLang="en-US" dirty="0">
                <a:ea typeface="ＭＳ Ｐゴシック" pitchFamily="-84" charset="-128"/>
              </a:rPr>
              <a:t>, based on the students' results on the Harvard Test of Inflected Acquisition. In spite of fact that the test was non-existent and those children designated as </a:t>
            </a:r>
            <a:r>
              <a:rPr lang="en-GB" altLang="en-US" b="1" i="1" dirty="0">
                <a:ea typeface="ＭＳ Ｐゴシック" pitchFamily="-84" charset="-128"/>
              </a:rPr>
              <a:t>growth </a:t>
            </a:r>
            <a:r>
              <a:rPr lang="en-GB" altLang="en-US" b="1" i="1" dirty="0" err="1">
                <a:ea typeface="ＭＳ Ｐゴシック" pitchFamily="-84" charset="-128"/>
              </a:rPr>
              <a:t>spurters</a:t>
            </a:r>
            <a:r>
              <a:rPr lang="en-GB" altLang="en-US" b="1" i="1" dirty="0">
                <a:ea typeface="ＭＳ Ｐゴシック" pitchFamily="-84" charset="-128"/>
              </a:rPr>
              <a:t> </a:t>
            </a:r>
            <a:r>
              <a:rPr lang="en-GB" altLang="en-US" dirty="0">
                <a:ea typeface="ＭＳ Ｐゴシック" pitchFamily="-84" charset="-128"/>
              </a:rPr>
              <a:t>were actually chosen at random.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GB" altLang="en-US" dirty="0">
                <a:ea typeface="ＭＳ Ｐゴシック" pitchFamily="-84" charset="-128"/>
              </a:rPr>
              <a:t>Teachers raised expectations led to different interactions with children and hence</a:t>
            </a:r>
            <a:r>
              <a:rPr lang="en-GB" altLang="en-US" dirty="0">
                <a:solidFill>
                  <a:srgbClr val="C00000"/>
                </a:solidFill>
                <a:ea typeface="ＭＳ Ｐゴシック" pitchFamily="-84" charset="-128"/>
              </a:rPr>
              <a:t> </a:t>
            </a:r>
            <a:r>
              <a:rPr lang="en-GB" altLang="en-US" b="1" i="1" dirty="0">
                <a:ea typeface="ＭＳ Ｐゴシック" pitchFamily="-84" charset="-128"/>
              </a:rPr>
              <a:t>growth </a:t>
            </a:r>
            <a:r>
              <a:rPr lang="en-GB" altLang="en-US" b="1" i="1" dirty="0" err="1">
                <a:ea typeface="ＭＳ Ｐゴシック" pitchFamily="-84" charset="-128"/>
              </a:rPr>
              <a:t>spurters</a:t>
            </a:r>
            <a:r>
              <a:rPr lang="en-GB" altLang="en-US" b="1" i="1" dirty="0">
                <a:ea typeface="ＭＳ Ｐゴシック" pitchFamily="-84" charset="-128"/>
              </a:rPr>
              <a:t> </a:t>
            </a:r>
            <a:r>
              <a:rPr lang="en-GB" altLang="en-US" dirty="0">
                <a:ea typeface="ＭＳ Ｐゴシック" pitchFamily="-84" charset="-128"/>
              </a:rPr>
              <a:t>performed significantly better than others.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GB" altLang="en-US" dirty="0">
                <a:ea typeface="ＭＳ Ｐゴシック" pitchFamily="-84" charset="-128"/>
              </a:rPr>
              <a:t>Pygmalion effect – expectations affect outcomes.</a:t>
            </a:r>
          </a:p>
          <a:p>
            <a:pPr>
              <a:buFont typeface="Wingdings" pitchFamily="2" charset="2"/>
              <a:buChar char="§"/>
              <a:defRPr/>
            </a:pPr>
            <a:endParaRPr lang="en-GB" altLang="en-US" dirty="0">
              <a:ea typeface="ＭＳ Ｐゴシック" pitchFamily="-84" charset="-128"/>
            </a:endParaRPr>
          </a:p>
          <a:p>
            <a:pPr>
              <a:buFont typeface="Wingdings" pitchFamily="2" charset="2"/>
              <a:buChar char="§"/>
              <a:defRPr/>
            </a:pPr>
            <a:endParaRPr lang="en-US" altLang="en-US" sz="2400" dirty="0">
              <a:ea typeface="ＭＳ Ｐゴシック" pitchFamily="-84" charset="-128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317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8DCAA-695B-CEBF-663D-6EA97D34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Reading and writing the world with mathematics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D9A4A-B0E7-3B82-4BBE-224FB9C57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106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Gutstein (2006) argues that:</a:t>
            </a:r>
          </a:p>
          <a:p>
            <a:r>
              <a:rPr lang="en-GB" dirty="0"/>
              <a:t>The current </a:t>
            </a:r>
            <a:r>
              <a:rPr lang="en-GB" b="1" dirty="0"/>
              <a:t>disempowering maths curriculum </a:t>
            </a:r>
            <a:r>
              <a:rPr lang="en-GB" dirty="0"/>
              <a:t>reflects the capitalist </a:t>
            </a:r>
            <a:r>
              <a:rPr lang="en-GB" b="1" dirty="0"/>
              <a:t>economy’s need </a:t>
            </a:r>
            <a:r>
              <a:rPr lang="en-GB" dirty="0"/>
              <a:t>for “an ever-growing army of </a:t>
            </a:r>
            <a:r>
              <a:rPr lang="en-GB" b="1" dirty="0"/>
              <a:t>low-skilled, compliant, docile, pleasant, obedient service workers</a:t>
            </a:r>
            <a:r>
              <a:rPr lang="en-GB" dirty="0"/>
              <a:t>”. (p.10)</a:t>
            </a:r>
          </a:p>
          <a:p>
            <a:r>
              <a:rPr lang="en-GB" dirty="0"/>
              <a:t>Gaining </a:t>
            </a:r>
            <a:r>
              <a:rPr lang="en-GB" b="1" i="1" dirty="0"/>
              <a:t>mathematical power</a:t>
            </a:r>
            <a:r>
              <a:rPr lang="en-GB" dirty="0"/>
              <a:t>, i.e. confidence to engage in complex mathematical tasks involving communication, reasoning, problem-solving, is a </a:t>
            </a:r>
            <a:r>
              <a:rPr lang="en-GB" b="1" dirty="0"/>
              <a:t>necessary (but not sufficient) </a:t>
            </a:r>
            <a:r>
              <a:rPr lang="en-GB" dirty="0"/>
              <a:t>condition for </a:t>
            </a:r>
            <a:r>
              <a:rPr lang="en-GB" b="1" dirty="0"/>
              <a:t>empowerment</a:t>
            </a:r>
            <a:r>
              <a:rPr lang="en-GB" dirty="0"/>
              <a:t>.</a:t>
            </a:r>
          </a:p>
          <a:p>
            <a:r>
              <a:rPr lang="en-GB" dirty="0"/>
              <a:t>Ideas based on Freire’s notion of </a:t>
            </a:r>
            <a:r>
              <a:rPr lang="en-GB" b="1" i="1" dirty="0"/>
              <a:t>conscientisation</a:t>
            </a:r>
            <a:r>
              <a:rPr lang="en-GB" dirty="0"/>
              <a:t> and </a:t>
            </a:r>
            <a:r>
              <a:rPr lang="en-GB" b="1" i="1" dirty="0"/>
              <a:t>praxis</a:t>
            </a:r>
            <a:r>
              <a:rPr lang="en-GB" dirty="0"/>
              <a:t>: </a:t>
            </a:r>
            <a:br>
              <a:rPr lang="en-GB" dirty="0"/>
            </a:br>
            <a:r>
              <a:rPr lang="en-GB" dirty="0"/>
              <a:t>“People </a:t>
            </a:r>
            <a:r>
              <a:rPr lang="en-GB" b="1" dirty="0"/>
              <a:t>deepen their comprehension of the world </a:t>
            </a:r>
            <a:r>
              <a:rPr lang="en-GB" dirty="0"/>
              <a:t>through </a:t>
            </a:r>
            <a:r>
              <a:rPr lang="en-GB" b="1" dirty="0"/>
              <a:t>engaging in struggles to change their lives</a:t>
            </a:r>
            <a:r>
              <a:rPr lang="en-GB" dirty="0"/>
              <a:t>, and at the same time, they are </a:t>
            </a:r>
            <a:r>
              <a:rPr lang="en-GB" b="1" dirty="0"/>
              <a:t>more able to change society </a:t>
            </a:r>
            <a:r>
              <a:rPr lang="en-GB" dirty="0"/>
              <a:t>because they understand it better through </a:t>
            </a:r>
            <a:r>
              <a:rPr lang="en-GB" b="1" dirty="0"/>
              <a:t>actively participating in social change</a:t>
            </a:r>
            <a:r>
              <a:rPr lang="en-GB" dirty="0"/>
              <a:t>.” (p.28)</a:t>
            </a:r>
          </a:p>
          <a:p>
            <a:r>
              <a:rPr lang="en-GB" dirty="0"/>
              <a:t>He argues that a critical mathematics education depends upon </a:t>
            </a:r>
            <a:r>
              <a:rPr lang="en-GB" b="1" dirty="0"/>
              <a:t>students changing their orientation </a:t>
            </a:r>
            <a:r>
              <a:rPr lang="en-GB" dirty="0"/>
              <a:t>towards maths and </a:t>
            </a:r>
            <a:r>
              <a:rPr lang="en-GB" b="1" dirty="0"/>
              <a:t>teachers appreciating the socio-political nature </a:t>
            </a:r>
            <a:r>
              <a:rPr lang="en-GB" dirty="0"/>
              <a:t>of maths education.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76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5093B-453F-18B1-E62A-8A230660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AC89A-C725-0BA6-FA07-15688066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Reading and writing the world with mathematics (cont.)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1E650-FAC5-B87C-7CBA-2DE094A9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106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Gutstein’s (2006) words:</a:t>
            </a:r>
          </a:p>
          <a:p>
            <a:r>
              <a:rPr lang="en-GB" dirty="0"/>
              <a:t>“</a:t>
            </a:r>
            <a:r>
              <a:rPr lang="en-GB" i="1" dirty="0"/>
              <a:t>For me, </a:t>
            </a:r>
            <a:r>
              <a:rPr lang="en-GB" b="1" i="1" dirty="0"/>
              <a:t>reading the world </a:t>
            </a:r>
            <a:r>
              <a:rPr lang="en-GB" i="1" dirty="0"/>
              <a:t>with mathematics means to use mathematics to </a:t>
            </a:r>
            <a:r>
              <a:rPr lang="en-GB" b="1" i="1" dirty="0"/>
              <a:t>understand relations of power</a:t>
            </a:r>
            <a:r>
              <a:rPr lang="en-GB" i="1" dirty="0"/>
              <a:t>, resource </a:t>
            </a:r>
            <a:r>
              <a:rPr lang="en-GB" b="1" i="1" dirty="0"/>
              <a:t>inequities, … disparate opportunities </a:t>
            </a:r>
            <a:r>
              <a:rPr lang="en-GB" i="1" dirty="0"/>
              <a:t>between different social groups … explicit </a:t>
            </a:r>
            <a:r>
              <a:rPr lang="en-GB" b="1" i="1" dirty="0"/>
              <a:t>discrimination</a:t>
            </a:r>
            <a:r>
              <a:rPr lang="en-GB" i="1" dirty="0"/>
              <a:t> based on race, class, gender, language, and other differences … it means to </a:t>
            </a:r>
            <a:r>
              <a:rPr lang="en-GB" b="1" i="1" dirty="0"/>
              <a:t>dissect and deconstruct media </a:t>
            </a:r>
            <a:r>
              <a:rPr lang="en-GB" i="1" dirty="0"/>
              <a:t>and other forms of representation … to </a:t>
            </a:r>
            <a:r>
              <a:rPr lang="en-GB" b="1" i="1" dirty="0"/>
              <a:t>use mathematics to examine these various phenomena </a:t>
            </a:r>
            <a:r>
              <a:rPr lang="en-GB" i="1" dirty="0"/>
              <a:t>both in one’s </a:t>
            </a:r>
            <a:r>
              <a:rPr lang="en-GB" b="1" i="1" dirty="0"/>
              <a:t>immediate life</a:t>
            </a:r>
            <a:r>
              <a:rPr lang="en-GB" i="1" dirty="0"/>
              <a:t> and in the </a:t>
            </a:r>
            <a:r>
              <a:rPr lang="en-GB" b="1" i="1" dirty="0"/>
              <a:t>broader social world </a:t>
            </a:r>
            <a:r>
              <a:rPr lang="en-GB" i="1" dirty="0"/>
              <a:t>and to identify relationships and make connections between them</a:t>
            </a:r>
            <a:r>
              <a:rPr lang="en-GB" dirty="0"/>
              <a:t>.” (p.25)</a:t>
            </a:r>
          </a:p>
          <a:p>
            <a:r>
              <a:rPr lang="en-GB" dirty="0"/>
              <a:t>“</a:t>
            </a:r>
            <a:r>
              <a:rPr lang="en-GB" b="1" i="1" dirty="0"/>
              <a:t>Writing the world </a:t>
            </a:r>
            <a:r>
              <a:rPr lang="en-GB" i="1" dirty="0"/>
              <a:t>with mathematics means </a:t>
            </a:r>
            <a:r>
              <a:rPr lang="en-GB" b="1" i="1" dirty="0"/>
              <a:t>using mathematics to change the world</a:t>
            </a:r>
            <a:r>
              <a:rPr lang="en-GB" dirty="0"/>
              <a:t>.” (p.27)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984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BBEC-094D-E4AE-178D-DC891E73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Reflecting on, with and through mathematics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C4481-3216-F9B2-8DAB-EECAFC934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Skovsmose (2011) argues that:</a:t>
            </a:r>
          </a:p>
          <a:p>
            <a:r>
              <a:rPr lang="en-GB" dirty="0"/>
              <a:t>Maths education can be </a:t>
            </a:r>
            <a:r>
              <a:rPr lang="en-GB" b="1" dirty="0"/>
              <a:t>empowering</a:t>
            </a:r>
            <a:r>
              <a:rPr lang="en-GB" dirty="0"/>
              <a:t> (in a </a:t>
            </a:r>
            <a:r>
              <a:rPr lang="en-GB" b="1" dirty="0"/>
              <a:t>pragmatic sense</a:t>
            </a:r>
            <a:r>
              <a:rPr lang="en-GB" dirty="0"/>
              <a:t>, e.g. gaining employment) and </a:t>
            </a:r>
            <a:r>
              <a:rPr lang="en-GB" b="1" dirty="0"/>
              <a:t>disempowering</a:t>
            </a:r>
            <a:r>
              <a:rPr lang="en-GB" dirty="0"/>
              <a:t> (in a </a:t>
            </a:r>
            <a:r>
              <a:rPr lang="en-GB" b="1" dirty="0"/>
              <a:t>socio-political sense</a:t>
            </a:r>
            <a:r>
              <a:rPr lang="en-GB" dirty="0"/>
              <a:t>, e.g. ‘prescription readiness’) at the same time.</a:t>
            </a:r>
          </a:p>
          <a:p>
            <a:r>
              <a:rPr lang="en-GB" dirty="0"/>
              <a:t>Learners should be encouraged to </a:t>
            </a:r>
            <a:r>
              <a:rPr lang="en-GB" b="1" dirty="0"/>
              <a:t>reflect</a:t>
            </a:r>
            <a:r>
              <a:rPr lang="en-GB" dirty="0"/>
              <a:t> …</a:t>
            </a:r>
          </a:p>
          <a:p>
            <a:r>
              <a:rPr lang="en-GB" dirty="0"/>
              <a:t>… </a:t>
            </a:r>
            <a:r>
              <a:rPr lang="en-GB" b="1" i="1" dirty="0"/>
              <a:t>through</a:t>
            </a:r>
            <a:r>
              <a:rPr lang="en-GB" dirty="0"/>
              <a:t> mathematics by participating in ‘landscapes of investigation’, i.e. mathematical inquiries, making their own decisions, posing questions and interacting/communicating with other learners.</a:t>
            </a:r>
          </a:p>
          <a:p>
            <a:r>
              <a:rPr lang="en-GB" dirty="0"/>
              <a:t>… </a:t>
            </a:r>
            <a:r>
              <a:rPr lang="en-GB" b="1" i="1" dirty="0"/>
              <a:t>with</a:t>
            </a:r>
            <a:r>
              <a:rPr lang="en-GB" dirty="0"/>
              <a:t> mathematics by using maths to gain a deeper understanding of a range of social, cultural, political, and economic situations.</a:t>
            </a:r>
          </a:p>
          <a:p>
            <a:r>
              <a:rPr lang="en-GB" dirty="0"/>
              <a:t>… </a:t>
            </a:r>
            <a:r>
              <a:rPr lang="en-GB" b="1" i="1" dirty="0"/>
              <a:t>on</a:t>
            </a:r>
            <a:r>
              <a:rPr lang="en-GB" dirty="0"/>
              <a:t> mathematics by considering the nature and position of the subject, and how it can be used to make decisions and legitimise actions affecting themselves and others.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226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F0738-8382-8A65-8A53-DB8B13C7B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BDAF-7665-DBC0-01B7-B2AE7C6D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ea typeface="ＭＳ Ｐゴシック" panose="020B0600070205080204" pitchFamily="34" charset="-128"/>
              </a:rPr>
              <a:t>Card sort (group activity)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76AF-9479-05B2-5030-663A808ED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64710"/>
            <a:ext cx="9314187" cy="537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Discuss and sort the statements into those you most/least agree with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51FA28-F34D-F336-2E0F-B1E42259B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105" y="1951954"/>
            <a:ext cx="3124361" cy="21337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5FCB81-9DE3-8229-3047-A1EDDE83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928" y="2647949"/>
            <a:ext cx="3124361" cy="2123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C03E6F-FBE1-45E3-6E79-6A414FF95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732" y="3625917"/>
            <a:ext cx="3109120" cy="1574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C28CDC-07A1-8B4D-BFA4-B05C68AB2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3414" y="4125874"/>
            <a:ext cx="3124361" cy="15698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3143EA-2497-9590-425C-3DB7D4F7D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906" y="4743851"/>
            <a:ext cx="3129441" cy="12091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9BE6A8-0A8C-341F-4D9E-361BCAB54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756" y="1943795"/>
            <a:ext cx="3114200" cy="12192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3943B0-2F21-C148-2B3C-51FB949BF2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4347" y="2774026"/>
            <a:ext cx="3114200" cy="10363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BE954C-5DCA-AA0E-DC51-0791E3BD6C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7994" y="3513959"/>
            <a:ext cx="3139602" cy="10414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92E8EB-BFD2-3183-26E9-5A2F5F97858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27187"/>
          <a:stretch>
            <a:fillRect/>
          </a:stretch>
        </p:blipFill>
        <p:spPr>
          <a:xfrm>
            <a:off x="4287681" y="4223124"/>
            <a:ext cx="3129430" cy="10414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F5B40F-B38F-99CE-6A2B-6C0BEFCCBD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5557" y="4842446"/>
            <a:ext cx="3124361" cy="10414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3DD662-479D-60F1-4374-305FBC0887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2" y="1951954"/>
            <a:ext cx="3114200" cy="13919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F325952-131B-585F-5502-7A983A863E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513" y="2524037"/>
            <a:ext cx="3129441" cy="139199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3018BC9-D5F1-B37A-DBE1-62525E4945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279" y="3422258"/>
            <a:ext cx="3129441" cy="14072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35BD3C-5279-004D-B3F4-A5F2C258C8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2804" y="3965585"/>
            <a:ext cx="3109120" cy="140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95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FA727-86FC-BA70-A6CD-943C5BB40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11A7-A24A-AFFA-72E9-0A00A1E8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ea typeface="ＭＳ Ｐゴシック" panose="020B0600070205080204" pitchFamily="34" charset="-128"/>
              </a:rPr>
              <a:t>reflection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0D455-9026-E73F-35B1-1478EE7BE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i="1" dirty="0"/>
              <a:t>Relate the starter discussion and the card sort activity to the critical mathematics education theories presented (Bourdieu, Gutstein, Skovsmose).</a:t>
            </a:r>
          </a:p>
          <a:p>
            <a:r>
              <a:rPr lang="en-GB" sz="2400" i="1" dirty="0"/>
              <a:t>What was the purpose of the activities? How successful were they?</a:t>
            </a:r>
          </a:p>
          <a:p>
            <a:r>
              <a:rPr lang="en-GB" sz="2400" i="1" dirty="0"/>
              <a:t>What are the implications for classroom practice?</a:t>
            </a:r>
          </a:p>
          <a:p>
            <a:r>
              <a:rPr lang="en-GB" sz="2400" i="1" dirty="0"/>
              <a:t>How might you use the ideas and activities with teachers?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561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3D4F-15BF-EA31-BB87-45B78E8E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6B8F2-5BAB-0100-6E16-0506A549F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69432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Bourdieu, P., 1998. </a:t>
            </a:r>
            <a:r>
              <a:rPr lang="en-GB" altLang="en-US" i="1" dirty="0">
                <a:ea typeface="ＭＳ Ｐゴシック" panose="020B0600070205080204" pitchFamily="34" charset="-128"/>
              </a:rPr>
              <a:t>Practical reason</a:t>
            </a:r>
            <a:r>
              <a:rPr lang="en-GB" altLang="en-US" dirty="0">
                <a:ea typeface="ＭＳ Ｐゴシック" panose="020B0600070205080204" pitchFamily="34" charset="-128"/>
              </a:rPr>
              <a:t>. Cambridge: Polity Press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Gutstein, E., 2006. </a:t>
            </a:r>
            <a:r>
              <a:rPr lang="en-GB" altLang="en-US" i="1" dirty="0">
                <a:ea typeface="ＭＳ Ｐゴシック" panose="020B0600070205080204" pitchFamily="34" charset="-128"/>
              </a:rPr>
              <a:t>Reading and writing the world with mathematics: Toward a pedagogy for social justice</a:t>
            </a:r>
            <a:r>
              <a:rPr lang="en-GB" altLang="en-US" dirty="0">
                <a:ea typeface="ＭＳ Ｐゴシック" panose="020B0600070205080204" pitchFamily="34" charset="-128"/>
              </a:rPr>
              <a:t>. New York: Routledge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Noyes, A., 2008. Mathematical marginalisation and meritocracy: Inequity in an English classroom. In: B. Sriraman, ed. </a:t>
            </a:r>
            <a:r>
              <a:rPr lang="en-GB" altLang="en-US" i="1" dirty="0">
                <a:ea typeface="ＭＳ Ｐゴシック" panose="020B0600070205080204" pitchFamily="34" charset="-128"/>
              </a:rPr>
              <a:t>International perspectives on social justice in mathematics education</a:t>
            </a:r>
            <a:r>
              <a:rPr lang="en-GB" altLang="en-US" dirty="0">
                <a:ea typeface="ＭＳ Ｐゴシック" panose="020B0600070205080204" pitchFamily="34" charset="-128"/>
              </a:rPr>
              <a:t>. Charlotte, NC: Information Age, pp. 51-68.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Noyes, A., 2009. </a:t>
            </a:r>
            <a:r>
              <a:rPr lang="en-GB" altLang="en-US" i="1" dirty="0">
                <a:ea typeface="ＭＳ Ｐゴシック" panose="020B0600070205080204" pitchFamily="34" charset="-128"/>
              </a:rPr>
              <a:t>Exploring social patterns of participation in university-entrance level mathematics in England</a:t>
            </a:r>
            <a:r>
              <a:rPr lang="en-GB" altLang="en-US" dirty="0">
                <a:ea typeface="ＭＳ Ｐゴシック" panose="020B0600070205080204" pitchFamily="34" charset="-128"/>
              </a:rPr>
              <a:t>. Research in Mathematics Education, 11(2), pp. 167-183.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Rosenthal, R. &amp; Jacobson, L., 1968. </a:t>
            </a:r>
            <a:r>
              <a:rPr lang="en-GB" altLang="en-US" i="1" dirty="0">
                <a:ea typeface="ＭＳ Ｐゴシック" panose="020B0600070205080204" pitchFamily="34" charset="-128"/>
              </a:rPr>
              <a:t>Pygmalion in the classroom</a:t>
            </a:r>
            <a:r>
              <a:rPr lang="en-GB" altLang="en-US" dirty="0">
                <a:ea typeface="ＭＳ Ｐゴシック" panose="020B0600070205080204" pitchFamily="34" charset="-128"/>
              </a:rPr>
              <a:t>. The Urban Review, Volume 3, Issue 1, pp. 16-20</a:t>
            </a:r>
          </a:p>
          <a:p>
            <a:r>
              <a:rPr lang="en-GB" altLang="en-US" dirty="0">
                <a:ea typeface="ＭＳ Ｐゴシック" panose="020B0600070205080204" pitchFamily="34" charset="-128"/>
              </a:rPr>
              <a:t>Skovsmose, O., 2011. </a:t>
            </a:r>
            <a:r>
              <a:rPr lang="en-GB" altLang="en-US" i="1" dirty="0">
                <a:ea typeface="ＭＳ Ｐゴシック" panose="020B0600070205080204" pitchFamily="34" charset="-128"/>
              </a:rPr>
              <a:t>An invitation to critical mathematics education</a:t>
            </a:r>
            <a:r>
              <a:rPr lang="en-GB" altLang="en-US" dirty="0">
                <a:ea typeface="ＭＳ Ｐゴシック" panose="020B0600070205080204" pitchFamily="34" charset="-128"/>
              </a:rPr>
              <a:t>. Rotterdam: Sense Publishers</a:t>
            </a:r>
          </a:p>
        </p:txBody>
      </p:sp>
    </p:spTree>
    <p:extLst>
      <p:ext uri="{BB962C8B-B14F-4D97-AF65-F5344CB8AC3E}">
        <p14:creationId xmlns:p14="http://schemas.microsoft.com/office/powerpoint/2010/main" val="1360345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D1DA-CF45-6EA1-6F47-A9DFCCF1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 to PowerPoint presentations </a:t>
            </a:r>
            <a:br>
              <a:rPr lang="en-GB" dirty="0"/>
            </a:br>
            <a:r>
              <a:rPr lang="en-GB" dirty="0"/>
              <a:t>for all four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B83A4-BFEA-0507-6F5E-D62ECCBD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5604321"/>
            <a:ext cx="9603275" cy="546313"/>
          </a:xfrm>
        </p:spPr>
        <p:txBody>
          <a:bodyPr/>
          <a:lstStyle/>
          <a:p>
            <a:pPr marL="0" indent="0" algn="ctr">
              <a:buNone/>
            </a:pPr>
            <a:r>
              <a:rPr lang="en-GB" u="sng" dirty="0">
                <a:hlinkClick r:id="rId2"/>
              </a:rPr>
              <a:t>www.mathsocialjustice.org/amesa-workshops/</a:t>
            </a:r>
            <a:endParaRPr lang="en-GB" dirty="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3A804E6-666A-FE62-9758-5A0679EC1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63" y="1975448"/>
            <a:ext cx="3628873" cy="362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7830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1402</TotalTime>
  <Words>1098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Gill Sans MT</vt:lpstr>
      <vt:lpstr>Symbol</vt:lpstr>
      <vt:lpstr>Wingdings</vt:lpstr>
      <vt:lpstr>Gallery</vt:lpstr>
      <vt:lpstr>Workshop 4: critical mathematics education</vt:lpstr>
      <vt:lpstr>What is Critical mathematics education?</vt:lpstr>
      <vt:lpstr>Inequality in outcomes</vt:lpstr>
      <vt:lpstr>Reproduction of inequity</vt:lpstr>
      <vt:lpstr>Expectations and aspirations</vt:lpstr>
      <vt:lpstr>Reading and writing the world with mathematics</vt:lpstr>
      <vt:lpstr>Reading and writing the world with mathematics (cont.)</vt:lpstr>
      <vt:lpstr>Reflecting on, with and through mathematics</vt:lpstr>
      <vt:lpstr>Card sort (group activity)</vt:lpstr>
      <vt:lpstr>reflection</vt:lpstr>
      <vt:lpstr>references</vt:lpstr>
      <vt:lpstr>Link to PowerPoint presentations  for all four workshops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 Wright (Staff)</dc:creator>
  <cp:lastModifiedBy>Pete Wright (Staff)</cp:lastModifiedBy>
  <cp:revision>4</cp:revision>
  <cp:lastPrinted>2025-06-20T17:08:31Z</cp:lastPrinted>
  <dcterms:created xsi:type="dcterms:W3CDTF">2025-06-18T09:29:42Z</dcterms:created>
  <dcterms:modified xsi:type="dcterms:W3CDTF">2025-06-22T12:36:43Z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18d1e0-f5d7-4da7-8ddd-3b83021a2c85_Enabled">
    <vt:lpwstr>true</vt:lpwstr>
  </property>
  <property fmtid="{D5CDD505-2E9C-101B-9397-08002B2CF9AE}" pid="3" name="MSIP_Label_a618d1e0-f5d7-4da7-8ddd-3b83021a2c85_SetDate">
    <vt:lpwstr>2025-06-18T09:32:23Z</vt:lpwstr>
  </property>
  <property fmtid="{D5CDD505-2E9C-101B-9397-08002B2CF9AE}" pid="4" name="MSIP_Label_a618d1e0-f5d7-4da7-8ddd-3b83021a2c85_Method">
    <vt:lpwstr>Standard</vt:lpwstr>
  </property>
  <property fmtid="{D5CDD505-2E9C-101B-9397-08002B2CF9AE}" pid="5" name="MSIP_Label_a618d1e0-f5d7-4da7-8ddd-3b83021a2c85_Name">
    <vt:lpwstr>Private</vt:lpwstr>
  </property>
  <property fmtid="{D5CDD505-2E9C-101B-9397-08002B2CF9AE}" pid="6" name="MSIP_Label_a618d1e0-f5d7-4da7-8ddd-3b83021a2c85_SiteId">
    <vt:lpwstr>ae323139-093a-4d2a-81a6-5d334bcd9019</vt:lpwstr>
  </property>
  <property fmtid="{D5CDD505-2E9C-101B-9397-08002B2CF9AE}" pid="7" name="MSIP_Label_a618d1e0-f5d7-4da7-8ddd-3b83021a2c85_ActionId">
    <vt:lpwstr>031a2084-a32d-4020-b6f5-a0954b94d53d</vt:lpwstr>
  </property>
  <property fmtid="{D5CDD505-2E9C-101B-9397-08002B2CF9AE}" pid="8" name="MSIP_Label_a618d1e0-f5d7-4da7-8ddd-3b83021a2c85_ContentBits">
    <vt:lpwstr>0</vt:lpwstr>
  </property>
  <property fmtid="{D5CDD505-2E9C-101B-9397-08002B2CF9AE}" pid="9" name="MSIP_Label_a618d1e0-f5d7-4da7-8ddd-3b83021a2c85_Tag">
    <vt:lpwstr>10, 3, 0, 1</vt:lpwstr>
  </property>
</Properties>
</file>