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93" r:id="rId2"/>
    <p:sldId id="1858" r:id="rId3"/>
    <p:sldId id="1914" r:id="rId4"/>
    <p:sldId id="1915" r:id="rId5"/>
    <p:sldId id="302" r:id="rId6"/>
    <p:sldId id="1946" r:id="rId7"/>
    <p:sldId id="1943" r:id="rId8"/>
    <p:sldId id="194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69B25-46C8-4CC0-B2A2-FA539D3E5975}" v="1" dt="2025-06-20T10:56:38.728"/>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15B69B25-46C8-4CC0-B2A2-FA539D3E5975}"/>
    <pc:docChg chg="custSel modSld">
      <pc:chgData name="Pete Wright (Staff)" userId="b7ce7c8a-bb04-43ee-a74c-0b3ee141521b" providerId="ADAL" clId="{15B69B25-46C8-4CC0-B2A2-FA539D3E5975}" dt="2025-06-20T10:56:38.727" v="7"/>
      <pc:docMkLst>
        <pc:docMk/>
      </pc:docMkLst>
      <pc:sldChg chg="addSp delSp modSp mod delAnim">
        <pc:chgData name="Pete Wright (Staff)" userId="b7ce7c8a-bb04-43ee-a74c-0b3ee141521b" providerId="ADAL" clId="{15B69B25-46C8-4CC0-B2A2-FA539D3E5975}" dt="2025-06-20T10:56:38.727" v="7"/>
        <pc:sldMkLst>
          <pc:docMk/>
          <pc:sldMk cId="0" sldId="293"/>
        </pc:sldMkLst>
        <pc:picChg chg="del">
          <ac:chgData name="Pete Wright (Staff)" userId="b7ce7c8a-bb04-43ee-a74c-0b3ee141521b" providerId="ADAL" clId="{15B69B25-46C8-4CC0-B2A2-FA539D3E5975}" dt="2025-06-20T10:55:36.715" v="0" actId="478"/>
          <ac:picMkLst>
            <pc:docMk/>
            <pc:sldMk cId="0" sldId="293"/>
            <ac:picMk id="5" creationId="{37DAE703-A31B-3175-F04D-FEF579764F44}"/>
          </ac:picMkLst>
        </pc:picChg>
        <pc:picChg chg="add mod">
          <ac:chgData name="Pete Wright (Staff)" userId="b7ce7c8a-bb04-43ee-a74c-0b3ee141521b" providerId="ADAL" clId="{15B69B25-46C8-4CC0-B2A2-FA539D3E5975}" dt="2025-06-20T10:56:38.727" v="7"/>
          <ac:picMkLst>
            <pc:docMk/>
            <pc:sldMk cId="0" sldId="293"/>
            <ac:picMk id="7" creationId="{C25FB5B3-4318-4AFF-24DD-E996CE16951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3AE35D-7E0C-8761-5591-A08BA309DB03}"/>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1pPr>
          </a:lstStyle>
          <a:p>
            <a:pPr lvl="0"/>
            <a:endParaRPr lang="en-GB"/>
          </a:p>
        </p:txBody>
      </p:sp>
      <p:sp>
        <p:nvSpPr>
          <p:cNvPr id="3" name="Date Placeholder 2">
            <a:extLst>
              <a:ext uri="{FF2B5EF4-FFF2-40B4-BE49-F238E27FC236}">
                <a16:creationId xmlns:a16="http://schemas.microsoft.com/office/drawing/2014/main" id="{821940E5-B307-D2AE-3422-10B440F33291}"/>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1pPr>
          </a:lstStyle>
          <a:p>
            <a:pPr lvl="0"/>
            <a:fld id="{00684171-CCFB-4F99-A25A-EDB267F1E127}" type="datetime1">
              <a:rPr lang="en-GB"/>
              <a:pPr lvl="0"/>
              <a:t>20/06/2025</a:t>
            </a:fld>
            <a:endParaRPr lang="en-GB"/>
          </a:p>
        </p:txBody>
      </p:sp>
      <p:sp>
        <p:nvSpPr>
          <p:cNvPr id="4" name="Slide Image Placeholder 3">
            <a:extLst>
              <a:ext uri="{FF2B5EF4-FFF2-40B4-BE49-F238E27FC236}">
                <a16:creationId xmlns:a16="http://schemas.microsoft.com/office/drawing/2014/main" id="{DEAD5D18-85B3-B1D8-7091-997B1F3B848E}"/>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D67A69E1-DC3A-8174-CE47-6EA1262DCDE9}"/>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DC8FDA80-23A9-C97B-2072-64FA07E22EAB}"/>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1pPr>
          </a:lstStyle>
          <a:p>
            <a:pPr lvl="0"/>
            <a:endParaRPr lang="en-GB"/>
          </a:p>
        </p:txBody>
      </p:sp>
      <p:sp>
        <p:nvSpPr>
          <p:cNvPr id="7" name="Slide Number Placeholder 6">
            <a:extLst>
              <a:ext uri="{FF2B5EF4-FFF2-40B4-BE49-F238E27FC236}">
                <a16:creationId xmlns:a16="http://schemas.microsoft.com/office/drawing/2014/main" id="{85A7E2E2-53FE-951C-E1D4-6ECA81F935E4}"/>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1pPr>
          </a:lstStyle>
          <a:p>
            <a:pPr lvl="0"/>
            <a:fld id="{68D779C7-3501-4643-9AE7-5C4FD34F9DC8}" type="slidenum">
              <a:t>‹#›</a:t>
            </a:fld>
            <a:endParaRPr lang="en-GB"/>
          </a:p>
        </p:txBody>
      </p:sp>
    </p:spTree>
    <p:extLst>
      <p:ext uri="{BB962C8B-B14F-4D97-AF65-F5344CB8AC3E}">
        <p14:creationId xmlns:p14="http://schemas.microsoft.com/office/powerpoint/2010/main" val="26656342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pto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9B3E7-60AC-2879-BE50-18EFE26FCFB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58777EF-7F48-DFAC-C62F-2D0F62E0BFA5}"/>
              </a:ext>
            </a:extLst>
          </p:cNvPr>
          <p:cNvSpPr txBox="1">
            <a:spLocks noGrp="1"/>
          </p:cNvSpPr>
          <p:nvPr>
            <p:ph type="body" sz="quarter" idx="1"/>
          </p:nvPr>
        </p:nvSpPr>
        <p:spPr/>
        <p:txBody>
          <a:bodyPr/>
          <a:lstStyle/>
          <a:p>
            <a:pPr lvl="0"/>
            <a:r>
              <a:rPr lang="en-GB"/>
              <a:t>Happy – Joy Crookes – diversity and difference is celebrated</a:t>
            </a:r>
          </a:p>
        </p:txBody>
      </p:sp>
      <p:sp>
        <p:nvSpPr>
          <p:cNvPr id="4" name="Slide Number Placeholder 3">
            <a:extLst>
              <a:ext uri="{FF2B5EF4-FFF2-40B4-BE49-F238E27FC236}">
                <a16:creationId xmlns:a16="http://schemas.microsoft.com/office/drawing/2014/main" id="{45AB31CA-64EB-8939-6BF8-DB2DF6DDBF4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514ED7B-4FB0-4FB8-8C4F-3E62F048AD09}" type="slidenum">
              <a:t>1</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065E8-B09D-83A4-AA98-C60A660B1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2AFF3-013B-F86B-7A69-F746BDD663DC}"/>
              </a:ext>
            </a:extLst>
          </p:cNvPr>
          <p:cNvSpPr txBox="1">
            <a:spLocks noGrp="1"/>
          </p:cNvSpPr>
          <p:nvPr>
            <p:ph type="body" sz="quarter" idx="1"/>
          </p:nvPr>
        </p:nvSpPr>
        <p:spPr/>
        <p:txBody>
          <a:bodyPr/>
          <a:lstStyle/>
          <a:p>
            <a:pPr lvl="0"/>
            <a:r>
              <a:rPr lang="en-GB"/>
              <a:t>Context – second placement – Feb. PGCE mathematics – data handling and statistics of climate change including on island Tuvulu that is sinking – live video that the islanders are streaming so they have a record before the atoll is no longer there. </a:t>
            </a:r>
          </a:p>
          <a:p>
            <a:pPr lvl="0"/>
            <a:r>
              <a:rPr lang="en-GB"/>
              <a:t>Joint lesson appraisal with mentor. </a:t>
            </a:r>
          </a:p>
          <a:p>
            <a:pPr lvl="0"/>
            <a:r>
              <a:rPr lang="en-GB"/>
              <a:t>Discussion by pupils in groups and feedback. </a:t>
            </a:r>
          </a:p>
          <a:p>
            <a:pPr lvl="0"/>
            <a:r>
              <a:rPr lang="en-GB" sz="1800">
                <a:latin typeface="Comic Sans MS" pitchFamily="66"/>
                <a:cs typeface="Arial" pitchFamily="34"/>
              </a:rPr>
              <a:t>The student began the lesson by sharing a video which was an excellent hook of up-to-date information that included graphs, percentages, area and temperatures relating to fossil fuel consumption. Pupils made comments about the ‘positive correlation’ they observed from the trend. </a:t>
            </a:r>
          </a:p>
        </p:txBody>
      </p:sp>
      <p:sp>
        <p:nvSpPr>
          <p:cNvPr id="4" name="Slide Number Placeholder 3">
            <a:extLst>
              <a:ext uri="{FF2B5EF4-FFF2-40B4-BE49-F238E27FC236}">
                <a16:creationId xmlns:a16="http://schemas.microsoft.com/office/drawing/2014/main" id="{95C7E6AF-5A9A-C2A7-175B-0A47A92A070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7DBC1D3-342F-4537-8BB1-155D19B53B71}"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FA43DA-938E-D919-24B1-AC8D4D891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F05AA6-857C-D93C-18BB-48312B00F3A6}"/>
              </a:ext>
            </a:extLst>
          </p:cNvPr>
          <p:cNvSpPr txBox="1">
            <a:spLocks noGrp="1"/>
          </p:cNvSpPr>
          <p:nvPr>
            <p:ph type="body" sz="quarter" idx="1"/>
          </p:nvPr>
        </p:nvSpPr>
        <p:spPr/>
        <p:txBody>
          <a:bodyPr/>
          <a:lstStyle/>
          <a:p>
            <a:pPr lvl="0"/>
            <a:r>
              <a:rPr lang="en-GB" sz="1800" b="1">
                <a:latin typeface="Comic Sans MS" pitchFamily="66"/>
                <a:cs typeface="Arial" pitchFamily="34"/>
              </a:rPr>
              <a:t>One pupil stated that often when working on their own, they get stuck and do not what to do. In this lesson’s scenario, it was better because they could discuss their ideas: ‘</a:t>
            </a:r>
            <a:r>
              <a:rPr lang="en-GB" sz="1800" b="1" i="1">
                <a:latin typeface="Comic Sans MS" pitchFamily="66"/>
                <a:cs typeface="Arial" pitchFamily="34"/>
              </a:rPr>
              <a:t>teamwork helps us work it out</a:t>
            </a:r>
            <a:r>
              <a:rPr lang="en-GB" sz="1800" b="1">
                <a:latin typeface="Comic Sans MS" pitchFamily="66"/>
                <a:cs typeface="Arial" pitchFamily="34"/>
              </a:rPr>
              <a:t>.’ Making links with other curriculum subjects like science and geography. </a:t>
            </a:r>
            <a:endParaRPr lang="en-GB" sz="1800">
              <a:latin typeface="Calibri" pitchFamily="34"/>
              <a:cs typeface="Times New Roman" pitchFamily="18"/>
            </a:endParaRPr>
          </a:p>
          <a:p>
            <a:pPr lvl="0"/>
            <a:r>
              <a:rPr lang="en-GB">
                <a:latin typeface="Comic Sans MS" pitchFamily="66"/>
                <a:cs typeface="Arial" pitchFamily="34"/>
              </a:rPr>
              <a:t>All pupils were engaged in the digital film about the island of </a:t>
            </a:r>
            <a:r>
              <a:rPr lang="en-GB" b="1">
                <a:latin typeface="Comic Sans MS" pitchFamily="66"/>
                <a:cs typeface="Arial" pitchFamily="34"/>
              </a:rPr>
              <a:t>Tuvalu</a:t>
            </a:r>
            <a:r>
              <a:rPr lang="en-GB">
                <a:latin typeface="Comic Sans MS" pitchFamily="66"/>
                <a:cs typeface="Arial" pitchFamily="34"/>
              </a:rPr>
              <a:t> that the islanders are creating.</a:t>
            </a:r>
            <a:r>
              <a:rPr lang="en-GB" b="1">
                <a:latin typeface="Comic Sans MS" pitchFamily="66"/>
                <a:cs typeface="Arial" pitchFamily="34"/>
              </a:rPr>
              <a:t> </a:t>
            </a:r>
            <a:r>
              <a:rPr lang="en-GB">
                <a:latin typeface="Comic Sans MS" pitchFamily="66"/>
                <a:cs typeface="Arial" pitchFamily="34"/>
              </a:rPr>
              <a:t>The learners accessed the</a:t>
            </a:r>
            <a:r>
              <a:rPr lang="en-GB" b="1">
                <a:latin typeface="Comic Sans MS" pitchFamily="66"/>
                <a:cs typeface="Arial" pitchFamily="34"/>
              </a:rPr>
              <a:t> ‘</a:t>
            </a:r>
            <a:r>
              <a:rPr lang="en-GB">
                <a:latin typeface="Comic Sans MS" pitchFamily="66"/>
                <a:cs typeface="Arial" pitchFamily="34"/>
              </a:rPr>
              <a:t>Climate Change Analysis’ activity about correlation and lines of best fit in a real-life context. They made positive statements about their mathematics learning, for example, ‘mathematics in context, application of mathematics’. </a:t>
            </a:r>
            <a:endParaRPr lang="en-GB"/>
          </a:p>
          <a:p>
            <a:pPr lvl="0"/>
            <a:endParaRPr lang="en-GB"/>
          </a:p>
        </p:txBody>
      </p:sp>
      <p:sp>
        <p:nvSpPr>
          <p:cNvPr id="4" name="Slide Number Placeholder 3">
            <a:extLst>
              <a:ext uri="{FF2B5EF4-FFF2-40B4-BE49-F238E27FC236}">
                <a16:creationId xmlns:a16="http://schemas.microsoft.com/office/drawing/2014/main" id="{5A4B9E6C-8E26-A3A5-C6DD-63C3DF4F306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9DB0CE-F278-4B1D-A220-9E968A8FF3E1}" type="slidenum">
              <a:t>3</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30270-14B7-30C6-6A6B-C828E8474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8F16E-C012-AACA-778D-F5103EDAC7C9}"/>
              </a:ext>
            </a:extLst>
          </p:cNvPr>
          <p:cNvSpPr txBox="1">
            <a:spLocks noGrp="1"/>
          </p:cNvSpPr>
          <p:nvPr>
            <p:ph type="body" sz="quarter" idx="1"/>
          </p:nvPr>
        </p:nvSpPr>
        <p:spPr/>
        <p:txBody>
          <a:bodyPr/>
          <a:lstStyle/>
          <a:p>
            <a:pPr lvl="0"/>
            <a:r>
              <a:rPr lang="en-GB"/>
              <a:t>Following session in January 2024. social justice links – fair wages and salaries/ minimum wage; connection to History. </a:t>
            </a:r>
          </a:p>
          <a:p>
            <a:pPr lvl="0"/>
            <a:r>
              <a:rPr lang="en-GB"/>
              <a:t>Alan Turing and Katherine Johnson connected to code breaking and problem solving at the end of a lesson with Year 8 – culturally relevant – sexuality and racism – emotional dimension in mathematics education.</a:t>
            </a:r>
          </a:p>
        </p:txBody>
      </p:sp>
      <p:sp>
        <p:nvSpPr>
          <p:cNvPr id="4" name="Slide Number Placeholder 3">
            <a:extLst>
              <a:ext uri="{FF2B5EF4-FFF2-40B4-BE49-F238E27FC236}">
                <a16:creationId xmlns:a16="http://schemas.microsoft.com/office/drawing/2014/main" id="{5D618B9E-34BA-79FC-4589-D6669826050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58623B1-98A7-45EA-B557-9D21049B4683}" type="slidenum">
              <a:t>4</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3C399-F79F-19DE-6E12-8B8D34192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33F4C-164B-B2A9-3CBD-F97FC7E55EAD}"/>
              </a:ext>
            </a:extLst>
          </p:cNvPr>
          <p:cNvSpPr txBox="1">
            <a:spLocks noGrp="1"/>
          </p:cNvSpPr>
          <p:nvPr>
            <p:ph type="body" sz="quarter" idx="1"/>
          </p:nvPr>
        </p:nvSpPr>
        <p:spPr/>
        <p:txBody>
          <a:bodyPr/>
          <a:lstStyle/>
          <a:p>
            <a:pPr lvl="0"/>
            <a:r>
              <a:rPr lang="en-GB"/>
              <a:t>Black Majority role models for all. </a:t>
            </a:r>
          </a:p>
          <a:p>
            <a:pPr lvl="0"/>
            <a:r>
              <a:rPr lang="en-GB"/>
              <a:t>Guardian article and girls’ confidence in mathematics and science</a:t>
            </a:r>
          </a:p>
        </p:txBody>
      </p:sp>
      <p:sp>
        <p:nvSpPr>
          <p:cNvPr id="4" name="Slide Number Placeholder 3">
            <a:extLst>
              <a:ext uri="{FF2B5EF4-FFF2-40B4-BE49-F238E27FC236}">
                <a16:creationId xmlns:a16="http://schemas.microsoft.com/office/drawing/2014/main" id="{E6210C49-561C-049B-77FC-F19192D9E84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25B00B2-E593-4E1A-A69A-A9A3D8C5C66E}" type="slidenum">
              <a:t>5</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175A7-8A1C-E837-F2E5-E7D444832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EB673-44A2-1B2E-B95E-50F31E0AF8C0}"/>
              </a:ext>
            </a:extLst>
          </p:cNvPr>
          <p:cNvSpPr txBox="1">
            <a:spLocks noGrp="1"/>
          </p:cNvSpPr>
          <p:nvPr>
            <p:ph type="body" sz="quarter" idx="1"/>
          </p:nvPr>
        </p:nvSpPr>
        <p:spPr/>
        <p:txBody>
          <a:bodyPr/>
          <a:lstStyle/>
          <a:p>
            <a:pPr lvl="0"/>
            <a:r>
              <a:rPr lang="en-GB"/>
              <a:t>McDonalds; Chinese wages</a:t>
            </a:r>
          </a:p>
        </p:txBody>
      </p:sp>
      <p:sp>
        <p:nvSpPr>
          <p:cNvPr id="4" name="Slide Number Placeholder 3">
            <a:extLst>
              <a:ext uri="{FF2B5EF4-FFF2-40B4-BE49-F238E27FC236}">
                <a16:creationId xmlns:a16="http://schemas.microsoft.com/office/drawing/2014/main" id="{6940F405-772C-0319-821D-D0023AFA2D6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EE6A7D4-4917-4A1C-830C-CC2F435CD726}" type="slidenum">
              <a:t>6</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5469363-2F5B-4435-9D58-D61CEDCA421C}"/>
              </a:ext>
            </a:extLst>
          </p:cNvPr>
          <p:cNvSpPr txBox="1">
            <a:spLocks noGrp="1"/>
          </p:cNvSpPr>
          <p:nvPr>
            <p:ph type="body" sz="quarter"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7EE03-B212-E208-9921-34B02BB1B67E}"/>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GB"/>
              <a:t>Click to edit Master title style</a:t>
            </a:r>
          </a:p>
        </p:txBody>
      </p:sp>
      <p:sp>
        <p:nvSpPr>
          <p:cNvPr id="3" name="Subtitle 2">
            <a:extLst>
              <a:ext uri="{FF2B5EF4-FFF2-40B4-BE49-F238E27FC236}">
                <a16:creationId xmlns:a16="http://schemas.microsoft.com/office/drawing/2014/main" id="{E6FE8FC1-5A59-B76A-861A-B508DD90790C}"/>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GB"/>
              <a:t>Click to edit Master subtitle style</a:t>
            </a:r>
          </a:p>
        </p:txBody>
      </p:sp>
      <p:sp>
        <p:nvSpPr>
          <p:cNvPr id="4" name="Date Placeholder 3">
            <a:extLst>
              <a:ext uri="{FF2B5EF4-FFF2-40B4-BE49-F238E27FC236}">
                <a16:creationId xmlns:a16="http://schemas.microsoft.com/office/drawing/2014/main" id="{B9F1B4D9-46AB-147A-0376-AA76240FF0F4}"/>
              </a:ext>
            </a:extLst>
          </p:cNvPr>
          <p:cNvSpPr txBox="1">
            <a:spLocks noGrp="1"/>
          </p:cNvSpPr>
          <p:nvPr>
            <p:ph type="dt" sz="half" idx="7"/>
          </p:nvPr>
        </p:nvSpPr>
        <p:spPr/>
        <p:txBody>
          <a:bodyPr/>
          <a:lstStyle>
            <a:lvl1pPr>
              <a:defRPr/>
            </a:lvl1pPr>
          </a:lstStyle>
          <a:p>
            <a:pPr lvl="0"/>
            <a:fld id="{F6F3CA8D-3924-4BFD-8FC1-6BF2AFD9F920}" type="datetime1">
              <a:rPr lang="en-GB"/>
              <a:pPr lvl="0"/>
              <a:t>20/06/2025</a:t>
            </a:fld>
            <a:endParaRPr lang="en-GB"/>
          </a:p>
        </p:txBody>
      </p:sp>
      <p:sp>
        <p:nvSpPr>
          <p:cNvPr id="5" name="Footer Placeholder 4">
            <a:extLst>
              <a:ext uri="{FF2B5EF4-FFF2-40B4-BE49-F238E27FC236}">
                <a16:creationId xmlns:a16="http://schemas.microsoft.com/office/drawing/2014/main" id="{9DB38A37-14A9-C8E3-EAFE-CC8143335EE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CA3B500-E0A3-506A-3953-FCDB0024AF41}"/>
              </a:ext>
            </a:extLst>
          </p:cNvPr>
          <p:cNvSpPr txBox="1">
            <a:spLocks noGrp="1"/>
          </p:cNvSpPr>
          <p:nvPr>
            <p:ph type="sldNum" sz="quarter" idx="8"/>
          </p:nvPr>
        </p:nvSpPr>
        <p:spPr/>
        <p:txBody>
          <a:bodyPr/>
          <a:lstStyle>
            <a:lvl1pPr>
              <a:defRPr/>
            </a:lvl1pPr>
          </a:lstStyle>
          <a:p>
            <a:pPr lvl="0"/>
            <a:fld id="{A63BED37-EA8E-4E76-82FD-C393AC47D0B6}" type="slidenum">
              <a:t>‹#›</a:t>
            </a:fld>
            <a:endParaRPr lang="en-GB"/>
          </a:p>
        </p:txBody>
      </p:sp>
    </p:spTree>
    <p:extLst>
      <p:ext uri="{BB962C8B-B14F-4D97-AF65-F5344CB8AC3E}">
        <p14:creationId xmlns:p14="http://schemas.microsoft.com/office/powerpoint/2010/main" val="124036618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59B75-D57C-F601-9421-E761EFED8CD3}"/>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C2DB1A21-7FEF-17EB-EEC9-698672F25B8D}"/>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3AC18E6-BE16-6575-CE70-B0B260B4884E}"/>
              </a:ext>
            </a:extLst>
          </p:cNvPr>
          <p:cNvSpPr txBox="1">
            <a:spLocks noGrp="1"/>
          </p:cNvSpPr>
          <p:nvPr>
            <p:ph type="dt" sz="half" idx="7"/>
          </p:nvPr>
        </p:nvSpPr>
        <p:spPr/>
        <p:txBody>
          <a:bodyPr/>
          <a:lstStyle>
            <a:lvl1pPr>
              <a:defRPr/>
            </a:lvl1pPr>
          </a:lstStyle>
          <a:p>
            <a:pPr lvl="0"/>
            <a:fld id="{30DBA1F3-D44A-408F-A940-A530EA9D5023}" type="datetime1">
              <a:rPr lang="en-GB"/>
              <a:pPr lvl="0"/>
              <a:t>20/06/2025</a:t>
            </a:fld>
            <a:endParaRPr lang="en-GB"/>
          </a:p>
        </p:txBody>
      </p:sp>
      <p:sp>
        <p:nvSpPr>
          <p:cNvPr id="5" name="Footer Placeholder 4">
            <a:extLst>
              <a:ext uri="{FF2B5EF4-FFF2-40B4-BE49-F238E27FC236}">
                <a16:creationId xmlns:a16="http://schemas.microsoft.com/office/drawing/2014/main" id="{55B25235-6C73-060C-5433-9761F0E29E9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46B10D15-FCF9-406E-E92F-47E42DCE72AB}"/>
              </a:ext>
            </a:extLst>
          </p:cNvPr>
          <p:cNvSpPr txBox="1">
            <a:spLocks noGrp="1"/>
          </p:cNvSpPr>
          <p:nvPr>
            <p:ph type="sldNum" sz="quarter" idx="8"/>
          </p:nvPr>
        </p:nvSpPr>
        <p:spPr/>
        <p:txBody>
          <a:bodyPr/>
          <a:lstStyle>
            <a:lvl1pPr>
              <a:defRPr/>
            </a:lvl1pPr>
          </a:lstStyle>
          <a:p>
            <a:pPr lvl="0"/>
            <a:fld id="{1AFE4FC0-1632-43D6-A388-600D5A8E7B6D}" type="slidenum">
              <a:t>‹#›</a:t>
            </a:fld>
            <a:endParaRPr lang="en-GB"/>
          </a:p>
        </p:txBody>
      </p:sp>
    </p:spTree>
    <p:extLst>
      <p:ext uri="{BB962C8B-B14F-4D97-AF65-F5344CB8AC3E}">
        <p14:creationId xmlns:p14="http://schemas.microsoft.com/office/powerpoint/2010/main" val="380423988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170A-52BB-E343-F40E-52C9473FBE2E}"/>
              </a:ext>
            </a:extLst>
          </p:cNvPr>
          <p:cNvSpPr txBox="1">
            <a:spLocks noGrp="1"/>
          </p:cNvSpPr>
          <p:nvPr>
            <p:ph type="title"/>
          </p:nvPr>
        </p:nvSpPr>
        <p:spPr>
          <a:xfrm>
            <a:off x="831847" y="1709735"/>
            <a:ext cx="10515600" cy="2852735"/>
          </a:xfrm>
        </p:spPr>
        <p:txBody>
          <a:bodyPr anchor="b"/>
          <a:lstStyle>
            <a:lvl1pPr>
              <a:defRPr sz="6000"/>
            </a:lvl1pPr>
          </a:lstStyle>
          <a:p>
            <a:pPr lvl="0"/>
            <a:r>
              <a:rPr lang="en-GB"/>
              <a:t>Click to edit Master title style</a:t>
            </a:r>
          </a:p>
        </p:txBody>
      </p:sp>
      <p:sp>
        <p:nvSpPr>
          <p:cNvPr id="3" name="Text Placeholder 2">
            <a:extLst>
              <a:ext uri="{FF2B5EF4-FFF2-40B4-BE49-F238E27FC236}">
                <a16:creationId xmlns:a16="http://schemas.microsoft.com/office/drawing/2014/main" id="{6BAEFB1D-610E-B19C-E913-052315002C52}"/>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A2E1CE2B-7F65-41B0-9806-C95C92ED1F16}"/>
              </a:ext>
            </a:extLst>
          </p:cNvPr>
          <p:cNvSpPr txBox="1">
            <a:spLocks noGrp="1"/>
          </p:cNvSpPr>
          <p:nvPr>
            <p:ph type="dt" sz="half" idx="7"/>
          </p:nvPr>
        </p:nvSpPr>
        <p:spPr/>
        <p:txBody>
          <a:bodyPr/>
          <a:lstStyle>
            <a:lvl1pPr>
              <a:defRPr/>
            </a:lvl1pPr>
          </a:lstStyle>
          <a:p>
            <a:pPr lvl="0"/>
            <a:fld id="{4CE48B19-56FD-4E81-8DBE-761D7CB73C96}" type="datetime1">
              <a:rPr lang="en-GB"/>
              <a:pPr lvl="0"/>
              <a:t>20/06/2025</a:t>
            </a:fld>
            <a:endParaRPr lang="en-GB"/>
          </a:p>
        </p:txBody>
      </p:sp>
      <p:sp>
        <p:nvSpPr>
          <p:cNvPr id="5" name="Footer Placeholder 4">
            <a:extLst>
              <a:ext uri="{FF2B5EF4-FFF2-40B4-BE49-F238E27FC236}">
                <a16:creationId xmlns:a16="http://schemas.microsoft.com/office/drawing/2014/main" id="{CCD38C6D-D16C-DAB4-6925-9CB06A01D584}"/>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0565F336-1865-0739-27A8-1FC5F835ABA9}"/>
              </a:ext>
            </a:extLst>
          </p:cNvPr>
          <p:cNvSpPr txBox="1">
            <a:spLocks noGrp="1"/>
          </p:cNvSpPr>
          <p:nvPr>
            <p:ph type="sldNum" sz="quarter" idx="8"/>
          </p:nvPr>
        </p:nvSpPr>
        <p:spPr/>
        <p:txBody>
          <a:bodyPr/>
          <a:lstStyle>
            <a:lvl1pPr>
              <a:defRPr/>
            </a:lvl1pPr>
          </a:lstStyle>
          <a:p>
            <a:pPr lvl="0"/>
            <a:fld id="{585592B8-BEA8-4C0C-951C-B29269DC05B4}" type="slidenum">
              <a:t>‹#›</a:t>
            </a:fld>
            <a:endParaRPr lang="en-GB"/>
          </a:p>
        </p:txBody>
      </p:sp>
    </p:spTree>
    <p:extLst>
      <p:ext uri="{BB962C8B-B14F-4D97-AF65-F5344CB8AC3E}">
        <p14:creationId xmlns:p14="http://schemas.microsoft.com/office/powerpoint/2010/main" val="2450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CB76-CE67-BBBD-07F3-E97C76C2E63F}"/>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D3A5BD33-D0D3-547C-EAEE-7F6670AECC88}"/>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2C67397-B87B-92E1-A217-1E369ED679D5}"/>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6530ABD-C068-05C4-3A40-08D4FCABC93E}"/>
              </a:ext>
            </a:extLst>
          </p:cNvPr>
          <p:cNvSpPr txBox="1">
            <a:spLocks noGrp="1"/>
          </p:cNvSpPr>
          <p:nvPr>
            <p:ph type="dt" sz="half" idx="7"/>
          </p:nvPr>
        </p:nvSpPr>
        <p:spPr/>
        <p:txBody>
          <a:bodyPr/>
          <a:lstStyle>
            <a:lvl1pPr>
              <a:defRPr/>
            </a:lvl1pPr>
          </a:lstStyle>
          <a:p>
            <a:pPr lvl="0"/>
            <a:fld id="{1B08B55B-1B72-40CC-84A0-DBAAAA9CA20F}" type="datetime1">
              <a:rPr lang="en-GB"/>
              <a:pPr lvl="0"/>
              <a:t>20/06/2025</a:t>
            </a:fld>
            <a:endParaRPr lang="en-GB"/>
          </a:p>
        </p:txBody>
      </p:sp>
      <p:sp>
        <p:nvSpPr>
          <p:cNvPr id="6" name="Footer Placeholder 5">
            <a:extLst>
              <a:ext uri="{FF2B5EF4-FFF2-40B4-BE49-F238E27FC236}">
                <a16:creationId xmlns:a16="http://schemas.microsoft.com/office/drawing/2014/main" id="{EAD67100-1095-3EE7-9C13-E9826EF6E10D}"/>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776F961A-B309-0180-93D4-B6D5C2F24900}"/>
              </a:ext>
            </a:extLst>
          </p:cNvPr>
          <p:cNvSpPr txBox="1">
            <a:spLocks noGrp="1"/>
          </p:cNvSpPr>
          <p:nvPr>
            <p:ph type="sldNum" sz="quarter" idx="8"/>
          </p:nvPr>
        </p:nvSpPr>
        <p:spPr/>
        <p:txBody>
          <a:bodyPr/>
          <a:lstStyle>
            <a:lvl1pPr>
              <a:defRPr/>
            </a:lvl1pPr>
          </a:lstStyle>
          <a:p>
            <a:pPr lvl="0"/>
            <a:fld id="{4F71E343-26F8-4C24-8E79-938B63CFB9C1}" type="slidenum">
              <a:t>‹#›</a:t>
            </a:fld>
            <a:endParaRPr lang="en-GB"/>
          </a:p>
        </p:txBody>
      </p:sp>
    </p:spTree>
    <p:extLst>
      <p:ext uri="{BB962C8B-B14F-4D97-AF65-F5344CB8AC3E}">
        <p14:creationId xmlns:p14="http://schemas.microsoft.com/office/powerpoint/2010/main" val="222794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696D7-FDC6-4142-8E71-4848E0EA2DDE}"/>
              </a:ext>
            </a:extLst>
          </p:cNvPr>
          <p:cNvSpPr txBox="1">
            <a:spLocks noGrp="1"/>
          </p:cNvSpPr>
          <p:nvPr>
            <p:ph type="title"/>
          </p:nvPr>
        </p:nvSpPr>
        <p:spPr>
          <a:xfrm>
            <a:off x="839784" y="365129"/>
            <a:ext cx="10515600" cy="1325559"/>
          </a:xfrm>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6CAD5376-68A6-20EE-1C59-D025356BFA9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GB"/>
              <a:t>Click to edit Master text styles</a:t>
            </a:r>
          </a:p>
        </p:txBody>
      </p:sp>
      <p:sp>
        <p:nvSpPr>
          <p:cNvPr id="4" name="Content Placeholder 3">
            <a:extLst>
              <a:ext uri="{FF2B5EF4-FFF2-40B4-BE49-F238E27FC236}">
                <a16:creationId xmlns:a16="http://schemas.microsoft.com/office/drawing/2014/main" id="{48F5CF0D-1B41-5737-52EB-8D504373E15F}"/>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1710033-F716-0F87-BA22-143795A1EC34}"/>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GB"/>
              <a:t>Click to edit Master text styles</a:t>
            </a:r>
          </a:p>
        </p:txBody>
      </p:sp>
      <p:sp>
        <p:nvSpPr>
          <p:cNvPr id="6" name="Content Placeholder 5">
            <a:extLst>
              <a:ext uri="{FF2B5EF4-FFF2-40B4-BE49-F238E27FC236}">
                <a16:creationId xmlns:a16="http://schemas.microsoft.com/office/drawing/2014/main" id="{6C8CD8C9-B760-8001-40D1-95FA9116E8AC}"/>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AC2C8C4-19C8-5844-C675-2D36AC9756C0}"/>
              </a:ext>
            </a:extLst>
          </p:cNvPr>
          <p:cNvSpPr txBox="1">
            <a:spLocks noGrp="1"/>
          </p:cNvSpPr>
          <p:nvPr>
            <p:ph type="dt" sz="half" idx="7"/>
          </p:nvPr>
        </p:nvSpPr>
        <p:spPr/>
        <p:txBody>
          <a:bodyPr/>
          <a:lstStyle>
            <a:lvl1pPr>
              <a:defRPr/>
            </a:lvl1pPr>
          </a:lstStyle>
          <a:p>
            <a:pPr lvl="0"/>
            <a:fld id="{8512F5D5-69DC-4946-9A6E-7FBAE20953A7}" type="datetime1">
              <a:rPr lang="en-GB"/>
              <a:pPr lvl="0"/>
              <a:t>20/06/2025</a:t>
            </a:fld>
            <a:endParaRPr lang="en-GB"/>
          </a:p>
        </p:txBody>
      </p:sp>
      <p:sp>
        <p:nvSpPr>
          <p:cNvPr id="8" name="Footer Placeholder 7">
            <a:extLst>
              <a:ext uri="{FF2B5EF4-FFF2-40B4-BE49-F238E27FC236}">
                <a16:creationId xmlns:a16="http://schemas.microsoft.com/office/drawing/2014/main" id="{4E37A1E5-97BE-EDAC-DECF-97A9958C0E20}"/>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D1E369AC-0674-1204-7093-951639BE67CC}"/>
              </a:ext>
            </a:extLst>
          </p:cNvPr>
          <p:cNvSpPr txBox="1">
            <a:spLocks noGrp="1"/>
          </p:cNvSpPr>
          <p:nvPr>
            <p:ph type="sldNum" sz="quarter" idx="8"/>
          </p:nvPr>
        </p:nvSpPr>
        <p:spPr/>
        <p:txBody>
          <a:bodyPr/>
          <a:lstStyle>
            <a:lvl1pPr>
              <a:defRPr/>
            </a:lvl1pPr>
          </a:lstStyle>
          <a:p>
            <a:pPr lvl="0"/>
            <a:fld id="{D5E86DC8-70B7-452B-87DD-431BA26562CC}" type="slidenum">
              <a:t>‹#›</a:t>
            </a:fld>
            <a:endParaRPr lang="en-GB"/>
          </a:p>
        </p:txBody>
      </p:sp>
    </p:spTree>
    <p:extLst>
      <p:ext uri="{BB962C8B-B14F-4D97-AF65-F5344CB8AC3E}">
        <p14:creationId xmlns:p14="http://schemas.microsoft.com/office/powerpoint/2010/main" val="243318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E87D2-7D1F-FEAF-5DEB-9F580FA12D0B}"/>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F79B889E-0694-07F9-AC67-A3D0C6284260}"/>
              </a:ext>
            </a:extLst>
          </p:cNvPr>
          <p:cNvSpPr txBox="1">
            <a:spLocks noGrp="1"/>
          </p:cNvSpPr>
          <p:nvPr>
            <p:ph type="dt" sz="half" idx="7"/>
          </p:nvPr>
        </p:nvSpPr>
        <p:spPr/>
        <p:txBody>
          <a:bodyPr/>
          <a:lstStyle>
            <a:lvl1pPr>
              <a:defRPr/>
            </a:lvl1pPr>
          </a:lstStyle>
          <a:p>
            <a:pPr lvl="0"/>
            <a:fld id="{C448DF24-20AF-450C-AAE7-779EDFD28024}" type="datetime1">
              <a:rPr lang="en-GB"/>
              <a:pPr lvl="0"/>
              <a:t>20/06/2025</a:t>
            </a:fld>
            <a:endParaRPr lang="en-GB"/>
          </a:p>
        </p:txBody>
      </p:sp>
      <p:sp>
        <p:nvSpPr>
          <p:cNvPr id="4" name="Footer Placeholder 3">
            <a:extLst>
              <a:ext uri="{FF2B5EF4-FFF2-40B4-BE49-F238E27FC236}">
                <a16:creationId xmlns:a16="http://schemas.microsoft.com/office/drawing/2014/main" id="{D053FCF1-8D04-CABC-3ABE-06B4813F1DFA}"/>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6F045F27-62BA-EE71-E1F8-E1ED7E623CF8}"/>
              </a:ext>
            </a:extLst>
          </p:cNvPr>
          <p:cNvSpPr txBox="1">
            <a:spLocks noGrp="1"/>
          </p:cNvSpPr>
          <p:nvPr>
            <p:ph type="sldNum" sz="quarter" idx="8"/>
          </p:nvPr>
        </p:nvSpPr>
        <p:spPr/>
        <p:txBody>
          <a:bodyPr/>
          <a:lstStyle>
            <a:lvl1pPr>
              <a:defRPr/>
            </a:lvl1pPr>
          </a:lstStyle>
          <a:p>
            <a:pPr lvl="0"/>
            <a:fld id="{BA838D88-9175-46E6-A01D-F25D791B3D5D}" type="slidenum">
              <a:t>‹#›</a:t>
            </a:fld>
            <a:endParaRPr lang="en-GB"/>
          </a:p>
        </p:txBody>
      </p:sp>
    </p:spTree>
    <p:extLst>
      <p:ext uri="{BB962C8B-B14F-4D97-AF65-F5344CB8AC3E}">
        <p14:creationId xmlns:p14="http://schemas.microsoft.com/office/powerpoint/2010/main" val="1315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ADCBB-BE31-528C-980D-C83F53532A88}"/>
              </a:ext>
            </a:extLst>
          </p:cNvPr>
          <p:cNvSpPr txBox="1">
            <a:spLocks noGrp="1"/>
          </p:cNvSpPr>
          <p:nvPr>
            <p:ph type="dt" sz="half" idx="7"/>
          </p:nvPr>
        </p:nvSpPr>
        <p:spPr/>
        <p:txBody>
          <a:bodyPr/>
          <a:lstStyle>
            <a:lvl1pPr>
              <a:defRPr/>
            </a:lvl1pPr>
          </a:lstStyle>
          <a:p>
            <a:pPr lvl="0"/>
            <a:fld id="{E788C11C-F005-4B7F-8DD3-97F6031EE057}" type="datetime1">
              <a:rPr lang="en-GB"/>
              <a:pPr lvl="0"/>
              <a:t>20/06/2025</a:t>
            </a:fld>
            <a:endParaRPr lang="en-GB"/>
          </a:p>
        </p:txBody>
      </p:sp>
      <p:sp>
        <p:nvSpPr>
          <p:cNvPr id="3" name="Footer Placeholder 2">
            <a:extLst>
              <a:ext uri="{FF2B5EF4-FFF2-40B4-BE49-F238E27FC236}">
                <a16:creationId xmlns:a16="http://schemas.microsoft.com/office/drawing/2014/main" id="{196B46F3-C79C-CD7B-5C67-BF56A63DBBEC}"/>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4131C2F9-A990-F7E3-9F9B-1E9016F011C4}"/>
              </a:ext>
            </a:extLst>
          </p:cNvPr>
          <p:cNvSpPr txBox="1">
            <a:spLocks noGrp="1"/>
          </p:cNvSpPr>
          <p:nvPr>
            <p:ph type="sldNum" sz="quarter" idx="8"/>
          </p:nvPr>
        </p:nvSpPr>
        <p:spPr/>
        <p:txBody>
          <a:bodyPr/>
          <a:lstStyle>
            <a:lvl1pPr>
              <a:defRPr/>
            </a:lvl1pPr>
          </a:lstStyle>
          <a:p>
            <a:pPr lvl="0"/>
            <a:fld id="{8C4FF90D-26D5-462E-8758-EF5D0B13BC34}" type="slidenum">
              <a:t>‹#›</a:t>
            </a:fld>
            <a:endParaRPr lang="en-GB"/>
          </a:p>
        </p:txBody>
      </p:sp>
    </p:spTree>
    <p:extLst>
      <p:ext uri="{BB962C8B-B14F-4D97-AF65-F5344CB8AC3E}">
        <p14:creationId xmlns:p14="http://schemas.microsoft.com/office/powerpoint/2010/main" val="1096214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FD60B-699D-8A50-09B2-4D06BA3DAE53}"/>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p>
        </p:txBody>
      </p:sp>
      <p:sp>
        <p:nvSpPr>
          <p:cNvPr id="3" name="Content Placeholder 2">
            <a:extLst>
              <a:ext uri="{FF2B5EF4-FFF2-40B4-BE49-F238E27FC236}">
                <a16:creationId xmlns:a16="http://schemas.microsoft.com/office/drawing/2014/main" id="{90DB77B2-FE4C-2D35-6499-CE2F609D9ACA}"/>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84B1243-258C-6D54-E64A-AE5EB66AFBF9}"/>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13CC1B54-7CCA-FABD-DA94-7099EBC36D04}"/>
              </a:ext>
            </a:extLst>
          </p:cNvPr>
          <p:cNvSpPr txBox="1">
            <a:spLocks noGrp="1"/>
          </p:cNvSpPr>
          <p:nvPr>
            <p:ph type="dt" sz="half" idx="7"/>
          </p:nvPr>
        </p:nvSpPr>
        <p:spPr/>
        <p:txBody>
          <a:bodyPr/>
          <a:lstStyle>
            <a:lvl1pPr>
              <a:defRPr/>
            </a:lvl1pPr>
          </a:lstStyle>
          <a:p>
            <a:pPr lvl="0"/>
            <a:fld id="{EF81AE34-3CB9-491D-8570-C90D85AE1F20}" type="datetime1">
              <a:rPr lang="en-GB"/>
              <a:pPr lvl="0"/>
              <a:t>20/06/2025</a:t>
            </a:fld>
            <a:endParaRPr lang="en-GB"/>
          </a:p>
        </p:txBody>
      </p:sp>
      <p:sp>
        <p:nvSpPr>
          <p:cNvPr id="6" name="Footer Placeholder 5">
            <a:extLst>
              <a:ext uri="{FF2B5EF4-FFF2-40B4-BE49-F238E27FC236}">
                <a16:creationId xmlns:a16="http://schemas.microsoft.com/office/drawing/2014/main" id="{EC40C655-869A-C4D7-AB1A-6619EA265DB1}"/>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F403C059-5101-D69D-2739-A763A9495C19}"/>
              </a:ext>
            </a:extLst>
          </p:cNvPr>
          <p:cNvSpPr txBox="1">
            <a:spLocks noGrp="1"/>
          </p:cNvSpPr>
          <p:nvPr>
            <p:ph type="sldNum" sz="quarter" idx="8"/>
          </p:nvPr>
        </p:nvSpPr>
        <p:spPr/>
        <p:txBody>
          <a:bodyPr/>
          <a:lstStyle>
            <a:lvl1pPr>
              <a:defRPr/>
            </a:lvl1pPr>
          </a:lstStyle>
          <a:p>
            <a:pPr lvl="0"/>
            <a:fld id="{6220C56C-C5FB-409B-BAF5-57B3C842CAFF}" type="slidenum">
              <a:t>‹#›</a:t>
            </a:fld>
            <a:endParaRPr lang="en-GB"/>
          </a:p>
        </p:txBody>
      </p:sp>
    </p:spTree>
    <p:extLst>
      <p:ext uri="{BB962C8B-B14F-4D97-AF65-F5344CB8AC3E}">
        <p14:creationId xmlns:p14="http://schemas.microsoft.com/office/powerpoint/2010/main" val="934287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34589-B5E7-8091-8015-037411DE4A18}"/>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p>
        </p:txBody>
      </p:sp>
      <p:sp>
        <p:nvSpPr>
          <p:cNvPr id="3" name="Picture Placeholder 2">
            <a:extLst>
              <a:ext uri="{FF2B5EF4-FFF2-40B4-BE49-F238E27FC236}">
                <a16:creationId xmlns:a16="http://schemas.microsoft.com/office/drawing/2014/main" id="{8E5F7AA0-D08E-8F60-A4C8-6AB9EDA132DF}"/>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GB"/>
          </a:p>
        </p:txBody>
      </p:sp>
      <p:sp>
        <p:nvSpPr>
          <p:cNvPr id="4" name="Text Placeholder 3">
            <a:extLst>
              <a:ext uri="{FF2B5EF4-FFF2-40B4-BE49-F238E27FC236}">
                <a16:creationId xmlns:a16="http://schemas.microsoft.com/office/drawing/2014/main" id="{E142D309-C839-32EE-59E3-728AEF00D38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EEB90983-B8D6-BE28-A379-241998D8124E}"/>
              </a:ext>
            </a:extLst>
          </p:cNvPr>
          <p:cNvSpPr txBox="1">
            <a:spLocks noGrp="1"/>
          </p:cNvSpPr>
          <p:nvPr>
            <p:ph type="dt" sz="half" idx="7"/>
          </p:nvPr>
        </p:nvSpPr>
        <p:spPr/>
        <p:txBody>
          <a:bodyPr/>
          <a:lstStyle>
            <a:lvl1pPr>
              <a:defRPr/>
            </a:lvl1pPr>
          </a:lstStyle>
          <a:p>
            <a:pPr lvl="0"/>
            <a:fld id="{4F81B21D-702F-453E-B6F8-2DAEA55211B7}" type="datetime1">
              <a:rPr lang="en-GB"/>
              <a:pPr lvl="0"/>
              <a:t>20/06/2025</a:t>
            </a:fld>
            <a:endParaRPr lang="en-GB"/>
          </a:p>
        </p:txBody>
      </p:sp>
      <p:sp>
        <p:nvSpPr>
          <p:cNvPr id="6" name="Footer Placeholder 5">
            <a:extLst>
              <a:ext uri="{FF2B5EF4-FFF2-40B4-BE49-F238E27FC236}">
                <a16:creationId xmlns:a16="http://schemas.microsoft.com/office/drawing/2014/main" id="{FA9FAAE5-2139-08FB-2701-EDF146D09149}"/>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0ECF8906-CFED-6639-F3B1-E2CF6CC8B11A}"/>
              </a:ext>
            </a:extLst>
          </p:cNvPr>
          <p:cNvSpPr txBox="1">
            <a:spLocks noGrp="1"/>
          </p:cNvSpPr>
          <p:nvPr>
            <p:ph type="sldNum" sz="quarter" idx="8"/>
          </p:nvPr>
        </p:nvSpPr>
        <p:spPr/>
        <p:txBody>
          <a:bodyPr/>
          <a:lstStyle>
            <a:lvl1pPr>
              <a:defRPr/>
            </a:lvl1pPr>
          </a:lstStyle>
          <a:p>
            <a:pPr lvl="0"/>
            <a:fld id="{B213F4FC-6A53-4DF9-99FE-4D4CD5938DEE}" type="slidenum">
              <a:t>‹#›</a:t>
            </a:fld>
            <a:endParaRPr lang="en-GB"/>
          </a:p>
        </p:txBody>
      </p:sp>
    </p:spTree>
    <p:extLst>
      <p:ext uri="{BB962C8B-B14F-4D97-AF65-F5344CB8AC3E}">
        <p14:creationId xmlns:p14="http://schemas.microsoft.com/office/powerpoint/2010/main" val="363518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F2982-C17F-4636-F0D9-6DBB5BFEE8DF}"/>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D402FBB5-871F-7A25-8E03-15E06DD3D752}"/>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0DA464E-D994-CE4F-F14C-62171D7EC578}"/>
              </a:ext>
            </a:extLst>
          </p:cNvPr>
          <p:cNvSpPr txBox="1">
            <a:spLocks noGrp="1"/>
          </p:cNvSpPr>
          <p:nvPr>
            <p:ph type="dt" sz="half" idx="7"/>
          </p:nvPr>
        </p:nvSpPr>
        <p:spPr/>
        <p:txBody>
          <a:bodyPr/>
          <a:lstStyle>
            <a:lvl1pPr>
              <a:defRPr/>
            </a:lvl1pPr>
          </a:lstStyle>
          <a:p>
            <a:pPr lvl="0"/>
            <a:fld id="{E72B23F3-B099-42E9-8836-33BE047DA010}" type="datetime1">
              <a:rPr lang="en-GB"/>
              <a:pPr lvl="0"/>
              <a:t>20/06/2025</a:t>
            </a:fld>
            <a:endParaRPr lang="en-GB"/>
          </a:p>
        </p:txBody>
      </p:sp>
      <p:sp>
        <p:nvSpPr>
          <p:cNvPr id="5" name="Footer Placeholder 4">
            <a:extLst>
              <a:ext uri="{FF2B5EF4-FFF2-40B4-BE49-F238E27FC236}">
                <a16:creationId xmlns:a16="http://schemas.microsoft.com/office/drawing/2014/main" id="{A08537F0-61D4-70F8-EC7A-B025A7BED340}"/>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AD0B0005-3E1A-B5C3-1A66-5BCD8B0CEDD8}"/>
              </a:ext>
            </a:extLst>
          </p:cNvPr>
          <p:cNvSpPr txBox="1">
            <a:spLocks noGrp="1"/>
          </p:cNvSpPr>
          <p:nvPr>
            <p:ph type="sldNum" sz="quarter" idx="8"/>
          </p:nvPr>
        </p:nvSpPr>
        <p:spPr/>
        <p:txBody>
          <a:bodyPr/>
          <a:lstStyle>
            <a:lvl1pPr>
              <a:defRPr/>
            </a:lvl1pPr>
          </a:lstStyle>
          <a:p>
            <a:pPr lvl="0"/>
            <a:fld id="{E90C9E49-DFA0-40E3-BD16-F55C690F4954}" type="slidenum">
              <a:t>‹#›</a:t>
            </a:fld>
            <a:endParaRPr lang="en-GB"/>
          </a:p>
        </p:txBody>
      </p:sp>
    </p:spTree>
    <p:extLst>
      <p:ext uri="{BB962C8B-B14F-4D97-AF65-F5344CB8AC3E}">
        <p14:creationId xmlns:p14="http://schemas.microsoft.com/office/powerpoint/2010/main" val="9428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BF3197-4FE3-14BB-2595-2F12F8D3A772}"/>
              </a:ext>
            </a:extLst>
          </p:cNvPr>
          <p:cNvSpPr txBox="1">
            <a:spLocks noGrp="1"/>
          </p:cNvSpPr>
          <p:nvPr>
            <p:ph type="title" orient="vert"/>
          </p:nvPr>
        </p:nvSpPr>
        <p:spPr>
          <a:xfrm>
            <a:off x="8724903" y="365129"/>
            <a:ext cx="2628899" cy="5811834"/>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3B36A65C-5BCA-70CB-6B66-D04F546661B4}"/>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20C97A6-1396-254F-636F-B1E206B1EED0}"/>
              </a:ext>
            </a:extLst>
          </p:cNvPr>
          <p:cNvSpPr txBox="1">
            <a:spLocks noGrp="1"/>
          </p:cNvSpPr>
          <p:nvPr>
            <p:ph type="dt" sz="half" idx="7"/>
          </p:nvPr>
        </p:nvSpPr>
        <p:spPr/>
        <p:txBody>
          <a:bodyPr/>
          <a:lstStyle>
            <a:lvl1pPr>
              <a:defRPr/>
            </a:lvl1pPr>
          </a:lstStyle>
          <a:p>
            <a:pPr lvl="0"/>
            <a:fld id="{59C3D281-45C6-4F26-925D-6E86F170DB8C}" type="datetime1">
              <a:rPr lang="en-GB"/>
              <a:pPr lvl="0"/>
              <a:t>20/06/2025</a:t>
            </a:fld>
            <a:endParaRPr lang="en-GB"/>
          </a:p>
        </p:txBody>
      </p:sp>
      <p:sp>
        <p:nvSpPr>
          <p:cNvPr id="5" name="Footer Placeholder 4">
            <a:extLst>
              <a:ext uri="{FF2B5EF4-FFF2-40B4-BE49-F238E27FC236}">
                <a16:creationId xmlns:a16="http://schemas.microsoft.com/office/drawing/2014/main" id="{080B083B-122C-530D-355F-3F0BF40B120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778D5B1-9D56-BCAB-5784-615076203E90}"/>
              </a:ext>
            </a:extLst>
          </p:cNvPr>
          <p:cNvSpPr txBox="1">
            <a:spLocks noGrp="1"/>
          </p:cNvSpPr>
          <p:nvPr>
            <p:ph type="sldNum" sz="quarter" idx="8"/>
          </p:nvPr>
        </p:nvSpPr>
        <p:spPr/>
        <p:txBody>
          <a:bodyPr/>
          <a:lstStyle>
            <a:lvl1pPr>
              <a:defRPr/>
            </a:lvl1pPr>
          </a:lstStyle>
          <a:p>
            <a:pPr lvl="0"/>
            <a:fld id="{B497DA86-EF5B-4599-9CB2-8BA9CAAEA6A7}" type="slidenum">
              <a:t>‹#›</a:t>
            </a:fld>
            <a:endParaRPr lang="en-GB"/>
          </a:p>
        </p:txBody>
      </p:sp>
    </p:spTree>
    <p:extLst>
      <p:ext uri="{BB962C8B-B14F-4D97-AF65-F5344CB8AC3E}">
        <p14:creationId xmlns:p14="http://schemas.microsoft.com/office/powerpoint/2010/main" val="747577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Break">
    <p:bg>
      <p:bgPr>
        <a:solidFill>
          <a:srgbClr val="E97132"/>
        </a:solidFill>
        <a:effectLst/>
      </p:bgPr>
    </p:bg>
    <p:spTree>
      <p:nvGrpSpPr>
        <p:cNvPr id="1" name=""/>
        <p:cNvGrpSpPr/>
        <p:nvPr/>
      </p:nvGrpSpPr>
      <p:grpSpPr>
        <a:xfrm>
          <a:off x="0" y="0"/>
          <a:ext cx="0" cy="0"/>
          <a:chOff x="0" y="0"/>
          <a:chExt cx="0" cy="0"/>
        </a:xfrm>
      </p:grpSpPr>
      <p:pic>
        <p:nvPicPr>
          <p:cNvPr id="2" name="Picture 2" descr="Shape, arrow&#10;&#10;Description automatically generated">
            <a:extLst>
              <a:ext uri="{FF2B5EF4-FFF2-40B4-BE49-F238E27FC236}">
                <a16:creationId xmlns:a16="http://schemas.microsoft.com/office/drawing/2014/main" id="{58D51D97-50AB-B17C-7008-5FA6D54756F5}"/>
              </a:ext>
            </a:extLst>
          </p:cNvPr>
          <p:cNvPicPr>
            <a:picLocks noChangeAspect="1"/>
          </p:cNvPicPr>
          <p:nvPr/>
        </p:nvPicPr>
        <p:blipFill>
          <a:blip r:embed="rId2">
            <a:alphaModFix amt="35000"/>
          </a:blip>
          <a:srcRect/>
          <a:stretch>
            <a:fillRect/>
          </a:stretch>
        </p:blipFill>
        <p:spPr>
          <a:xfrm>
            <a:off x="0" y="0"/>
            <a:ext cx="12191996" cy="6858000"/>
          </a:xfrm>
          <a:prstGeom prst="rect">
            <a:avLst/>
          </a:prstGeom>
          <a:noFill/>
          <a:ln cap="flat">
            <a:noFill/>
          </a:ln>
        </p:spPr>
      </p:pic>
      <p:sp>
        <p:nvSpPr>
          <p:cNvPr id="3" name="Title 1">
            <a:extLst>
              <a:ext uri="{FF2B5EF4-FFF2-40B4-BE49-F238E27FC236}">
                <a16:creationId xmlns:a16="http://schemas.microsoft.com/office/drawing/2014/main" id="{52139023-0E99-31A2-3D13-75F7A1EAD97E}"/>
              </a:ext>
            </a:extLst>
          </p:cNvPr>
          <p:cNvSpPr txBox="1">
            <a:spLocks noGrp="1"/>
          </p:cNvSpPr>
          <p:nvPr>
            <p:ph type="title"/>
          </p:nvPr>
        </p:nvSpPr>
        <p:spPr>
          <a:xfrm>
            <a:off x="1525301" y="1995467"/>
            <a:ext cx="9141393" cy="615555"/>
          </a:xfrm>
        </p:spPr>
        <p:txBody>
          <a:bodyPr lIns="0" tIns="0" rIns="0" bIns="0" anchor="b" anchorCtr="1">
            <a:spAutoFit/>
          </a:bodyPr>
          <a:lstStyle>
            <a:lvl1pPr algn="ctr" defTabSz="932742">
              <a:lnSpc>
                <a:spcPct val="100000"/>
              </a:lnSpc>
              <a:defRPr lang="en-US" sz="4000" b="1" spc="-50">
                <a:cs typeface="Segoe UI" pitchFamily="34"/>
              </a:defRPr>
            </a:lvl1pPr>
          </a:lstStyle>
          <a:p>
            <a:pPr lvl="0"/>
            <a:r>
              <a:rPr lang="en-US"/>
              <a:t>Section title with border</a:t>
            </a:r>
          </a:p>
        </p:txBody>
      </p:sp>
      <p:sp>
        <p:nvSpPr>
          <p:cNvPr id="4" name="Text Placeholder 4">
            <a:extLst>
              <a:ext uri="{FF2B5EF4-FFF2-40B4-BE49-F238E27FC236}">
                <a16:creationId xmlns:a16="http://schemas.microsoft.com/office/drawing/2014/main" id="{D14A96C5-C78F-1E05-0615-D7A847F53982}"/>
              </a:ext>
            </a:extLst>
          </p:cNvPr>
          <p:cNvSpPr txBox="1">
            <a:spLocks noGrp="1"/>
          </p:cNvSpPr>
          <p:nvPr>
            <p:ph type="body" idx="4294967295"/>
          </p:nvPr>
        </p:nvSpPr>
        <p:spPr>
          <a:xfrm>
            <a:off x="2196306" y="3260704"/>
            <a:ext cx="7799383" cy="1534756"/>
          </a:xfrm>
        </p:spPr>
        <p:txBody>
          <a:bodyPr lIns="0" tIns="0" rIns="0" bIns="0" anchorCtr="1">
            <a:noAutofit/>
          </a:bodyPr>
          <a:lstStyle>
            <a:lvl1pPr marL="0" indent="0" algn="ctr">
              <a:spcBef>
                <a:spcPts val="0"/>
              </a:spcBef>
              <a:buNone/>
              <a:defRPr lang="en-US" sz="1800"/>
            </a:lvl1pPr>
          </a:lstStyle>
          <a:p>
            <a:pPr lvl="0"/>
            <a:r>
              <a:rPr lang="en-US"/>
              <a:t>Insert content here</a:t>
            </a:r>
          </a:p>
        </p:txBody>
      </p:sp>
    </p:spTree>
    <p:extLst>
      <p:ext uri="{BB962C8B-B14F-4D97-AF65-F5344CB8AC3E}">
        <p14:creationId xmlns:p14="http://schemas.microsoft.com/office/powerpoint/2010/main" val="429557286"/>
      </p:ext>
    </p:extLst>
  </p:cSld>
  <p:clrMapOvr>
    <a:masterClrMapping/>
  </p:clrMapOvr>
  <p:transition spd="med">
    <p:fade/>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Photo Content">
    <p:bg>
      <p:bgPr>
        <a:solidFill>
          <a:srgbClr val="E9713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4CFA8-570B-D4E8-6B27-9C1BEC70BED0}"/>
              </a:ext>
            </a:extLst>
          </p:cNvPr>
          <p:cNvSpPr txBox="1">
            <a:spLocks noGrp="1"/>
          </p:cNvSpPr>
          <p:nvPr>
            <p:ph type="title"/>
          </p:nvPr>
        </p:nvSpPr>
        <p:spPr>
          <a:xfrm>
            <a:off x="761996" y="715956"/>
            <a:ext cx="5333996" cy="1189040"/>
          </a:xfrm>
        </p:spPr>
        <p:txBody>
          <a:bodyPr anchor="t"/>
          <a:lstStyle>
            <a:lvl1pPr>
              <a:spcBef>
                <a:spcPts val="1000"/>
              </a:spcBef>
              <a:defRPr lang="en-US" sz="4000" b="1"/>
            </a:lvl1pPr>
          </a:lstStyle>
          <a:p>
            <a:pPr lvl="0"/>
            <a:r>
              <a:rPr lang="en-US"/>
              <a:t>Click to edit Master text styles</a:t>
            </a:r>
          </a:p>
        </p:txBody>
      </p:sp>
      <p:sp>
        <p:nvSpPr>
          <p:cNvPr id="3" name="Text Placeholder 15">
            <a:extLst>
              <a:ext uri="{FF2B5EF4-FFF2-40B4-BE49-F238E27FC236}">
                <a16:creationId xmlns:a16="http://schemas.microsoft.com/office/drawing/2014/main" id="{DE56CF82-C0E0-E0AA-8350-B0F7F45F48A3}"/>
              </a:ext>
            </a:extLst>
          </p:cNvPr>
          <p:cNvSpPr txBox="1">
            <a:spLocks noGrp="1"/>
          </p:cNvSpPr>
          <p:nvPr>
            <p:ph type="body" idx="4294967295"/>
          </p:nvPr>
        </p:nvSpPr>
        <p:spPr>
          <a:xfrm>
            <a:off x="761996" y="1904996"/>
            <a:ext cx="5333996" cy="3276596"/>
          </a:xfrm>
        </p:spPr>
        <p:txBody>
          <a:bodyPr/>
          <a:lstStyle>
            <a:lvl1pPr>
              <a:buNone/>
              <a:defRPr lang="en-US" sz="2000" b="1"/>
            </a:lvl1pPr>
            <a:lvl2pPr marL="0" indent="-283464">
              <a:defRPr lang="en-US" sz="1800"/>
            </a:lvl2pPr>
          </a:lstStyle>
          <a:p>
            <a:pPr lvl="0"/>
            <a:r>
              <a:rPr lang="en-US"/>
              <a:t>Click to edit Master text styles</a:t>
            </a:r>
          </a:p>
          <a:p>
            <a:pPr lvl="1"/>
            <a:r>
              <a:rPr lang="en-US"/>
              <a:t>Second level</a:t>
            </a:r>
          </a:p>
        </p:txBody>
      </p:sp>
      <p:sp>
        <p:nvSpPr>
          <p:cNvPr id="4" name="Picture Placeholder 13" descr="Picture placeholder">
            <a:extLst>
              <a:ext uri="{FF2B5EF4-FFF2-40B4-BE49-F238E27FC236}">
                <a16:creationId xmlns:a16="http://schemas.microsoft.com/office/drawing/2014/main" id="{D5B67A93-BA41-1ECA-4E7A-06DC72D8E7E3}"/>
              </a:ext>
            </a:extLst>
          </p:cNvPr>
          <p:cNvSpPr txBox="1">
            <a:spLocks noGrp="1"/>
          </p:cNvSpPr>
          <p:nvPr>
            <p:ph type="pic" idx="4294967295"/>
          </p:nvPr>
        </p:nvSpPr>
        <p:spPr>
          <a:xfrm>
            <a:off x="6858000" y="715966"/>
            <a:ext cx="4572000" cy="2362196"/>
          </a:xfrm>
          <a:solidFill>
            <a:srgbClr val="C04F15"/>
          </a:solidFill>
        </p:spPr>
        <p:txBody>
          <a:bodyPr/>
          <a:lstStyle>
            <a:lvl1pPr>
              <a:buNone/>
              <a:defRPr lang="en-US" sz="1800"/>
            </a:lvl1pPr>
          </a:lstStyle>
          <a:p>
            <a:pPr lvl="0"/>
            <a:r>
              <a:rPr lang="en-US"/>
              <a:t>Click icon to add picture</a:t>
            </a:r>
          </a:p>
        </p:txBody>
      </p:sp>
      <p:sp>
        <p:nvSpPr>
          <p:cNvPr id="5" name="Picture Placeholder 13" descr="Picture placeholder">
            <a:extLst>
              <a:ext uri="{FF2B5EF4-FFF2-40B4-BE49-F238E27FC236}">
                <a16:creationId xmlns:a16="http://schemas.microsoft.com/office/drawing/2014/main" id="{D7438614-B824-9A75-2060-C36535A84DC8}"/>
              </a:ext>
            </a:extLst>
          </p:cNvPr>
          <p:cNvSpPr txBox="1">
            <a:spLocks noGrp="1"/>
          </p:cNvSpPr>
          <p:nvPr>
            <p:ph type="pic" idx="4294967295"/>
          </p:nvPr>
        </p:nvSpPr>
        <p:spPr>
          <a:xfrm>
            <a:off x="6858000" y="3444078"/>
            <a:ext cx="4572000" cy="2362196"/>
          </a:xfrm>
          <a:solidFill>
            <a:srgbClr val="C04F15"/>
          </a:solidFill>
        </p:spPr>
        <p:txBody>
          <a:bodyPr/>
          <a:lstStyle>
            <a:lvl1pPr>
              <a:buNone/>
              <a:defRPr lang="en-US" sz="1800"/>
            </a:lvl1pPr>
          </a:lstStyle>
          <a:p>
            <a:pPr lvl="0"/>
            <a:r>
              <a:rPr lang="en-US"/>
              <a:t>Click icon to add picture</a:t>
            </a:r>
          </a:p>
        </p:txBody>
      </p:sp>
      <p:pic>
        <p:nvPicPr>
          <p:cNvPr id="6" name="Picture 2" descr="Chart, background pattern&#10;&#10;Description automatically generated">
            <a:extLst>
              <a:ext uri="{FF2B5EF4-FFF2-40B4-BE49-F238E27FC236}">
                <a16:creationId xmlns:a16="http://schemas.microsoft.com/office/drawing/2014/main" id="{C77928B6-A42A-B8B1-A32D-47A15AB47D0B}"/>
              </a:ext>
            </a:extLst>
          </p:cNvPr>
          <p:cNvPicPr>
            <a:picLocks noChangeAspect="1"/>
          </p:cNvPicPr>
          <p:nvPr/>
        </p:nvPicPr>
        <p:blipFill>
          <a:blip r:embed="rId2"/>
          <a:srcRect/>
          <a:stretch>
            <a:fillRect/>
          </a:stretch>
        </p:blipFill>
        <p:spPr>
          <a:xfrm>
            <a:off x="0" y="6150912"/>
            <a:ext cx="12191996" cy="710516"/>
          </a:xfrm>
          <a:prstGeom prst="rect">
            <a:avLst/>
          </a:prstGeom>
          <a:noFill/>
          <a:ln cap="flat">
            <a:noFill/>
          </a:ln>
        </p:spPr>
      </p:pic>
    </p:spTree>
    <p:extLst>
      <p:ext uri="{BB962C8B-B14F-4D97-AF65-F5344CB8AC3E}">
        <p14:creationId xmlns:p14="http://schemas.microsoft.com/office/powerpoint/2010/main" val="13484728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63D6C4-C5EC-8A4D-BDA4-3BEA85C613A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5724D4B6-8493-DE15-6734-AA8862D4D07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794869-6CDA-956D-32F3-C41F94485D9D}"/>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fld id="{4E6F4352-03B9-4449-9F50-76D00C3A6274}" type="datetime1">
              <a:rPr lang="en-GB"/>
              <a:pPr lvl="0"/>
              <a:t>20/06/2025</a:t>
            </a:fld>
            <a:endParaRPr lang="en-GB"/>
          </a:p>
        </p:txBody>
      </p:sp>
      <p:sp>
        <p:nvSpPr>
          <p:cNvPr id="5" name="Footer Placeholder 4">
            <a:extLst>
              <a:ext uri="{FF2B5EF4-FFF2-40B4-BE49-F238E27FC236}">
                <a16:creationId xmlns:a16="http://schemas.microsoft.com/office/drawing/2014/main" id="{8118039B-390F-092E-788A-446814094D4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endParaRPr lang="en-GB"/>
          </a:p>
        </p:txBody>
      </p:sp>
      <p:sp>
        <p:nvSpPr>
          <p:cNvPr id="6" name="Slide Number Placeholder 5">
            <a:extLst>
              <a:ext uri="{FF2B5EF4-FFF2-40B4-BE49-F238E27FC236}">
                <a16:creationId xmlns:a16="http://schemas.microsoft.com/office/drawing/2014/main" id="{0F631CF7-4ED5-67B1-67B2-04214A6B781D}"/>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fld id="{2FFE945C-8EB1-4EE0-92EA-234B8F639A36}"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jagdev@yorksj.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www.youtube.com/watch?v=fGox3HGyKkI"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jpeg"/><Relationship Id="rId2" Type="http://schemas.microsoft.com/office/2007/relationships/media" Target="https://www.youtube.com/embed/5wfrDhgUMGI?feature=oembed" TargetMode="External"/><Relationship Id="rId1" Type="http://schemas.openxmlformats.org/officeDocument/2006/relationships/video" Target="NULL" TargetMode="External"/><Relationship Id="rId6" Type="http://schemas.openxmlformats.org/officeDocument/2006/relationships/hyperlink" Target="https://www.theguardian.com/education/2024/feb/08/more-than-half-of-british-girls-lack-confidence-learning-maths-poll-finds" TargetMode="External"/><Relationship Id="rId5" Type="http://schemas.openxmlformats.org/officeDocument/2006/relationships/image" Target="../media/image7.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B0000-B5BD-2EAD-9A78-6ABA7C365555}"/>
              </a:ext>
            </a:extLst>
          </p:cNvPr>
          <p:cNvSpPr txBox="1">
            <a:spLocks noGrp="1"/>
          </p:cNvSpPr>
          <p:nvPr>
            <p:ph type="ctrTitle"/>
          </p:nvPr>
        </p:nvSpPr>
        <p:spPr>
          <a:xfrm>
            <a:off x="0" y="177421"/>
            <a:ext cx="12019074" cy="3396072"/>
          </a:xfrm>
        </p:spPr>
        <p:txBody>
          <a:bodyPr/>
          <a:lstStyle/>
          <a:p>
            <a:pPr lvl="0" algn="l"/>
            <a:r>
              <a:rPr lang="en-US" sz="2600" b="1">
                <a:solidFill>
                  <a:srgbClr val="156082"/>
                </a:solidFill>
                <a:latin typeface="Comic Sans MS" pitchFamily="66"/>
              </a:rPr>
              <a:t>York St. John University </a:t>
            </a:r>
            <a:br>
              <a:rPr lang="en-US" sz="2600" b="1">
                <a:solidFill>
                  <a:srgbClr val="156082"/>
                </a:solidFill>
                <a:latin typeface="Comic Sans MS" pitchFamily="66"/>
              </a:rPr>
            </a:br>
            <a:br>
              <a:rPr lang="en-US" sz="2600" b="1">
                <a:solidFill>
                  <a:srgbClr val="156082"/>
                </a:solidFill>
                <a:latin typeface="Comic Sans MS" pitchFamily="66"/>
              </a:rPr>
            </a:br>
            <a:r>
              <a:rPr lang="en-US" sz="2600" b="1">
                <a:solidFill>
                  <a:srgbClr val="156082"/>
                </a:solidFill>
                <a:latin typeface="Comic Sans MS" pitchFamily="66"/>
              </a:rPr>
              <a:t>Secondary PGCE Mathematics and BA Honours Primary Education</a:t>
            </a:r>
            <a:br>
              <a:rPr lang="en-US" sz="2600" b="1">
                <a:solidFill>
                  <a:srgbClr val="156082"/>
                </a:solidFill>
                <a:latin typeface="Comic Sans MS" pitchFamily="66"/>
              </a:rPr>
            </a:br>
            <a:r>
              <a:rPr lang="en-US" sz="2600" b="1">
                <a:solidFill>
                  <a:srgbClr val="156082"/>
                </a:solidFill>
                <a:latin typeface="Comic Sans MS" pitchFamily="66"/>
              </a:rPr>
              <a:t>19 June 2025</a:t>
            </a:r>
            <a:br>
              <a:rPr lang="en-US" sz="2600" b="1">
                <a:solidFill>
                  <a:srgbClr val="156082"/>
                </a:solidFill>
                <a:latin typeface="Comic Sans MS" pitchFamily="66"/>
              </a:rPr>
            </a:br>
            <a:br>
              <a:rPr lang="en-US" sz="2600" b="1"/>
            </a:br>
            <a:r>
              <a:rPr lang="en-US" sz="2600" b="1">
                <a:latin typeface="Comic Sans MS" pitchFamily="66"/>
              </a:rPr>
              <a:t>Teaching mathematics for social justice – students’ lesson ideas</a:t>
            </a:r>
            <a:br>
              <a:rPr lang="en-US" sz="2600" b="1">
                <a:latin typeface="Comic Sans MS" pitchFamily="66"/>
              </a:rPr>
            </a:br>
            <a:br>
              <a:rPr lang="en-US" sz="2600" b="1"/>
            </a:br>
            <a:endParaRPr lang="en-US" sz="2600" b="1"/>
          </a:p>
        </p:txBody>
      </p:sp>
      <p:sp>
        <p:nvSpPr>
          <p:cNvPr id="3" name="Subtitle 2">
            <a:extLst>
              <a:ext uri="{FF2B5EF4-FFF2-40B4-BE49-F238E27FC236}">
                <a16:creationId xmlns:a16="http://schemas.microsoft.com/office/drawing/2014/main" id="{828B510E-7144-8724-34FF-5508483F8B71}"/>
              </a:ext>
            </a:extLst>
          </p:cNvPr>
          <p:cNvSpPr txBox="1">
            <a:spLocks noGrp="1"/>
          </p:cNvSpPr>
          <p:nvPr>
            <p:ph type="subTitle" idx="1"/>
          </p:nvPr>
        </p:nvSpPr>
        <p:spPr>
          <a:xfrm>
            <a:off x="3103757" y="2809219"/>
            <a:ext cx="3488115" cy="1528547"/>
          </a:xfrm>
        </p:spPr>
        <p:txBody>
          <a:bodyPr/>
          <a:lstStyle/>
          <a:p>
            <a:pPr lvl="0" indent="-228600" algn="l">
              <a:lnSpc>
                <a:spcPct val="70000"/>
              </a:lnSpc>
              <a:spcAft>
                <a:spcPts val="600"/>
              </a:spcAft>
              <a:buChar char="•"/>
            </a:pPr>
            <a:endParaRPr lang="en-US" sz="1700">
              <a:solidFill>
                <a:srgbClr val="FFFFFF"/>
              </a:solidFill>
            </a:endParaRPr>
          </a:p>
          <a:p>
            <a:pPr lvl="0" indent="-228600" algn="l">
              <a:lnSpc>
                <a:spcPct val="70000"/>
              </a:lnSpc>
              <a:spcAft>
                <a:spcPts val="600"/>
              </a:spcAft>
              <a:buChar char="•"/>
            </a:pPr>
            <a:endParaRPr lang="en-US" sz="1700">
              <a:solidFill>
                <a:srgbClr val="FFFFFF"/>
              </a:solidFill>
            </a:endParaRPr>
          </a:p>
          <a:p>
            <a:pPr lvl="0" algn="l">
              <a:lnSpc>
                <a:spcPct val="70000"/>
              </a:lnSpc>
              <a:spcAft>
                <a:spcPts val="600"/>
              </a:spcAft>
            </a:pPr>
            <a:r>
              <a:rPr lang="en-US" sz="1700">
                <a:solidFill>
                  <a:srgbClr val="156082"/>
                </a:solidFill>
                <a:latin typeface="Comic Sans MS" pitchFamily="66"/>
              </a:rPr>
              <a:t>Manjinder K. Jagdev</a:t>
            </a:r>
          </a:p>
          <a:p>
            <a:pPr lvl="0" algn="l">
              <a:lnSpc>
                <a:spcPct val="70000"/>
              </a:lnSpc>
              <a:spcAft>
                <a:spcPts val="600"/>
              </a:spcAft>
            </a:pPr>
            <a:r>
              <a:rPr lang="en-US" sz="1700">
                <a:solidFill>
                  <a:srgbClr val="FFFFFF"/>
                </a:solidFill>
                <a:latin typeface="Comic Sans MS" pitchFamily="66"/>
                <a:hlinkClick r:id="rId3">
                  <a:extLst>
                    <a:ext uri="{A12FA001-AC4F-418D-AE19-62706E023703}">
                      <ahyp:hlinkClr xmlns:ahyp="http://schemas.microsoft.com/office/drawing/2018/hyperlinkcolor" val="tx"/>
                    </a:ext>
                  </a:extLst>
                </a:hlinkClick>
              </a:rPr>
              <a:t>m.jagdev@yorksj.ac.uk</a:t>
            </a:r>
            <a:endParaRPr lang="en-US" sz="1700">
              <a:solidFill>
                <a:srgbClr val="FFFFFF"/>
              </a:solidFill>
              <a:latin typeface="Comic Sans MS" pitchFamily="66"/>
            </a:endParaRPr>
          </a:p>
        </p:txBody>
      </p:sp>
      <p:pic>
        <p:nvPicPr>
          <p:cNvPr id="4" name="Picture Placeholder 2">
            <a:extLst>
              <a:ext uri="{FF2B5EF4-FFF2-40B4-BE49-F238E27FC236}">
                <a16:creationId xmlns:a16="http://schemas.microsoft.com/office/drawing/2014/main" id="{FEA47F20-25FF-2117-75EA-02AD07E5CAFF}"/>
              </a:ext>
              <a:ext uri="{C183D7F6-B498-43B3-948B-1728B52AA6E4}">
                <adec:decorative xmlns:adec="http://schemas.microsoft.com/office/drawing/2017/decorative" val="1"/>
              </a:ext>
            </a:extLst>
          </p:cNvPr>
          <p:cNvPicPr>
            <a:picLocks noChangeAspect="1"/>
          </p:cNvPicPr>
          <p:nvPr/>
        </p:nvPicPr>
        <p:blipFill>
          <a:blip r:embed="rId4"/>
          <a:srcRect l="2692" r="19629" b="-2"/>
          <a:stretch>
            <a:fillRect/>
          </a:stretch>
        </p:blipFill>
        <p:spPr>
          <a:xfrm>
            <a:off x="242169" y="3855494"/>
            <a:ext cx="3192334" cy="2856302"/>
          </a:xfrm>
          <a:prstGeom prst="rect">
            <a:avLst/>
          </a:prstGeom>
          <a:noFill/>
          <a:ln w="57150" cap="flat">
            <a:solidFill>
              <a:srgbClr val="7F7F7F"/>
            </a:solidFill>
            <a:prstDash val="solid"/>
            <a:miter/>
          </a:ln>
        </p:spPr>
      </p:pic>
      <p:pic>
        <p:nvPicPr>
          <p:cNvPr id="7" name="Picture 6">
            <a:hlinkClick r:id="rId5"/>
            <a:extLst>
              <a:ext uri="{FF2B5EF4-FFF2-40B4-BE49-F238E27FC236}">
                <a16:creationId xmlns:a16="http://schemas.microsoft.com/office/drawing/2014/main" id="{C25FB5B3-4318-4AFF-24DD-E996CE16951A}"/>
              </a:ext>
            </a:extLst>
          </p:cNvPr>
          <p:cNvPicPr>
            <a:picLocks noChangeAspect="1"/>
          </p:cNvPicPr>
          <p:nvPr/>
        </p:nvPicPr>
        <p:blipFill>
          <a:blip r:embed="rId6"/>
          <a:stretch>
            <a:fillRect/>
          </a:stretch>
        </p:blipFill>
        <p:spPr>
          <a:xfrm>
            <a:off x="6457119" y="3855494"/>
            <a:ext cx="5170200" cy="28944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838"/>
    </mc:Choice>
    <mc:Fallback xmlns="">
      <p:transition spd="slow" advTm="13838"/>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4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400"/>
                                        <p:tgtEl>
                                          <p:spTgt spid="3">
                                            <p:txEl>
                                              <p:pRg st="3" end="3"/>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1603">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248C5E3-B92C-B269-595F-96D4A15DB4C8}"/>
              </a:ext>
            </a:extLst>
          </p:cNvPr>
          <p:cNvSpPr txBox="1">
            <a:spLocks noGrp="1"/>
          </p:cNvSpPr>
          <p:nvPr>
            <p:ph type="title"/>
          </p:nvPr>
        </p:nvSpPr>
        <p:spPr>
          <a:xfrm>
            <a:off x="234699" y="391884"/>
            <a:ext cx="4097618" cy="5442536"/>
          </a:xfrm>
        </p:spPr>
        <p:txBody>
          <a:bodyPr lIns="91440" tIns="45720" rIns="91440" bIns="45720" anchor="ctr" anchorCtr="0">
            <a:normAutofit/>
          </a:bodyPr>
          <a:lstStyle/>
          <a:p>
            <a:pPr lvl="0" algn="l" defTabSz="914400">
              <a:lnSpc>
                <a:spcPct val="90000"/>
              </a:lnSpc>
            </a:pPr>
            <a:r>
              <a:rPr lang="en-US" sz="4400" spc="0">
                <a:solidFill>
                  <a:srgbClr val="CAEEFB"/>
                </a:solidFill>
                <a:latin typeface="Comic Sans MS" pitchFamily="66"/>
              </a:rPr>
              <a:t>Year 10</a:t>
            </a:r>
            <a:br>
              <a:rPr lang="en-US" sz="4400" spc="0">
                <a:solidFill>
                  <a:srgbClr val="CAEEFB"/>
                </a:solidFill>
                <a:latin typeface="Comic Sans MS" pitchFamily="66"/>
              </a:rPr>
            </a:br>
            <a:r>
              <a:rPr lang="en-US" sz="4400" spc="0">
                <a:solidFill>
                  <a:srgbClr val="CAEEFB"/>
                </a:solidFill>
                <a:latin typeface="Comic Sans MS" pitchFamily="66"/>
              </a:rPr>
              <a:t> lesson on climate change: </a:t>
            </a:r>
            <a:br>
              <a:rPr lang="en-US" sz="4400" spc="0">
                <a:solidFill>
                  <a:srgbClr val="CAEEFB"/>
                </a:solidFill>
                <a:latin typeface="Comic Sans MS" pitchFamily="66"/>
              </a:rPr>
            </a:br>
            <a:br>
              <a:rPr lang="en-US" sz="4400" spc="0">
                <a:solidFill>
                  <a:srgbClr val="CAEEFB"/>
                </a:solidFill>
                <a:latin typeface="Comic Sans MS" pitchFamily="66"/>
              </a:rPr>
            </a:br>
            <a:r>
              <a:rPr lang="en-US" sz="4400" spc="0">
                <a:solidFill>
                  <a:srgbClr val="CAEEFB"/>
                </a:solidFill>
                <a:latin typeface="Comic Sans MS" pitchFamily="66"/>
              </a:rPr>
              <a:t>Children’s feedback</a:t>
            </a:r>
          </a:p>
        </p:txBody>
      </p:sp>
      <p:sp>
        <p:nvSpPr>
          <p:cNvPr id="3" name="Text Placeholder 2">
            <a:extLst>
              <a:ext uri="{FF2B5EF4-FFF2-40B4-BE49-F238E27FC236}">
                <a16:creationId xmlns:a16="http://schemas.microsoft.com/office/drawing/2014/main" id="{6DA6044C-99D3-429C-05C1-881B71CCB03C}"/>
              </a:ext>
            </a:extLst>
          </p:cNvPr>
          <p:cNvSpPr txBox="1">
            <a:spLocks noGrp="1"/>
          </p:cNvSpPr>
          <p:nvPr>
            <p:ph type="body" idx="4294967295"/>
          </p:nvPr>
        </p:nvSpPr>
        <p:spPr>
          <a:xfrm>
            <a:off x="4654296" y="237744"/>
            <a:ext cx="7537700" cy="6620256"/>
          </a:xfrm>
        </p:spPr>
        <p:txBody>
          <a:bodyPr anchor="ctr"/>
          <a:lstStyle/>
          <a:p>
            <a:pPr marL="0" lvl="0" indent="-182880">
              <a:spcBef>
                <a:spcPts val="0"/>
              </a:spcBef>
              <a:spcAft>
                <a:spcPts val="800"/>
              </a:spcAft>
              <a:buFont typeface="Garamond" pitchFamily="18"/>
              <a:buChar char="◦"/>
            </a:pPr>
            <a:endParaRPr lang="en-US" sz="1800"/>
          </a:p>
          <a:p>
            <a:pPr marL="0" lvl="0" indent="0">
              <a:spcBef>
                <a:spcPts val="0"/>
              </a:spcBef>
              <a:spcAft>
                <a:spcPts val="800"/>
              </a:spcAft>
              <a:buNone/>
            </a:pPr>
            <a:endParaRPr lang="en-US" sz="1800"/>
          </a:p>
          <a:p>
            <a:pPr marL="0" lvl="0" indent="-182880">
              <a:spcBef>
                <a:spcPts val="0"/>
              </a:spcBef>
              <a:buFont typeface="Garamond" pitchFamily="18"/>
              <a:buChar char="◦"/>
            </a:pPr>
            <a:endParaRPr lang="en-US" sz="1300"/>
          </a:p>
        </p:txBody>
      </p:sp>
      <p:sp>
        <p:nvSpPr>
          <p:cNvPr id="4" name="Speech Bubble: Oval 1">
            <a:extLst>
              <a:ext uri="{FF2B5EF4-FFF2-40B4-BE49-F238E27FC236}">
                <a16:creationId xmlns:a16="http://schemas.microsoft.com/office/drawing/2014/main" id="{E0DD2E4F-62BE-C5F3-C214-721D6659EB59}"/>
              </a:ext>
            </a:extLst>
          </p:cNvPr>
          <p:cNvSpPr/>
          <p:nvPr/>
        </p:nvSpPr>
        <p:spPr>
          <a:xfrm>
            <a:off x="3131143" y="-3081"/>
            <a:ext cx="5520278" cy="3634538"/>
          </a:xfrm>
          <a:custGeom>
            <a:avLst>
              <a:gd name="f0" fmla="val 6300"/>
              <a:gd name="f1" fmla="val 24300"/>
            </a:avLst>
            <a:gdLst>
              <a:gd name="f2" fmla="val 21600000"/>
              <a:gd name="f3" fmla="val 10800000"/>
              <a:gd name="f4" fmla="val 5400000"/>
              <a:gd name="f5" fmla="val 180"/>
              <a:gd name="f6" fmla="val w"/>
              <a:gd name="f7" fmla="val h"/>
              <a:gd name="f8" fmla="val 0"/>
              <a:gd name="f9" fmla="val 21600"/>
              <a:gd name="f10" fmla="*/ 5419351 1 1725033"/>
              <a:gd name="f11" fmla="val 2147483647"/>
              <a:gd name="f12" fmla="min 0 21600"/>
              <a:gd name="f13" fmla="max 0 21600"/>
              <a:gd name="f14" fmla="val -2147483647"/>
              <a:gd name="f15" fmla="+- 0 0 0"/>
              <a:gd name="f16" fmla="+- 0 0 180"/>
              <a:gd name="f17" fmla="+- 0 0 -194"/>
              <a:gd name="f18" fmla="*/ f6 1 21600"/>
              <a:gd name="f19" fmla="*/ f7 1 21600"/>
              <a:gd name="f20" fmla="val f8"/>
              <a:gd name="f21" fmla="val f9"/>
              <a:gd name="f22" fmla="*/ f10 1 180"/>
              <a:gd name="f23" fmla="+- f13 0 f12"/>
              <a:gd name="f24" fmla="pin -2147483647 f0 2147483647"/>
              <a:gd name="f25" fmla="pin -2147483647 f1 2147483647"/>
              <a:gd name="f26" fmla="*/ f15 f3 1"/>
              <a:gd name="f27" fmla="*/ f16 f3 1"/>
              <a:gd name="f28" fmla="*/ f17 f3 1"/>
              <a:gd name="f29" fmla="+- f21 0 f20"/>
              <a:gd name="f30" fmla="val f24"/>
              <a:gd name="f31" fmla="val f25"/>
              <a:gd name="f32" fmla="*/ f23 1 2"/>
              <a:gd name="f33" fmla="*/ f24 f18 1"/>
              <a:gd name="f34" fmla="*/ f25 f19 1"/>
              <a:gd name="f35" fmla="*/ f26 1 f5"/>
              <a:gd name="f36" fmla="*/ f27 1 f5"/>
              <a:gd name="f37" fmla="*/ f28 1 f5"/>
              <a:gd name="f38" fmla="*/ f29 1 21600"/>
              <a:gd name="f39" fmla="+- f30 0 10800"/>
              <a:gd name="f40" fmla="+- f31 0 10800"/>
              <a:gd name="f41" fmla="+- f12 f32 0"/>
              <a:gd name="f42" fmla="*/ f32 f32 1"/>
              <a:gd name="f43" fmla="+- f35 0 f4"/>
              <a:gd name="f44" fmla="+- f36 0 f4"/>
              <a:gd name="f45" fmla="+- f37 0 f4"/>
              <a:gd name="f46" fmla="*/ 3200 f38 1"/>
              <a:gd name="f47" fmla="*/ 18400 f38 1"/>
              <a:gd name="f48" fmla="*/ 3160 f38 1"/>
              <a:gd name="f49" fmla="*/ 18440 f38 1"/>
              <a:gd name="f50" fmla="*/ f39 f39 1"/>
              <a:gd name="f51" fmla="*/ f40 f40 1"/>
              <a:gd name="f52" fmla="+- 0 0 f40"/>
              <a:gd name="f53" fmla="+- 0 0 f39"/>
              <a:gd name="f54" fmla="+- f50 f51 0"/>
              <a:gd name="f55" fmla="+- 0 0 f52"/>
              <a:gd name="f56" fmla="+- 0 0 f53"/>
              <a:gd name="f57" fmla="*/ f48 1 f38"/>
              <a:gd name="f58" fmla="*/ f49 1 f38"/>
              <a:gd name="f59" fmla="*/ f46 1 f38"/>
              <a:gd name="f60" fmla="*/ f47 1 f38"/>
              <a:gd name="f61" fmla="+- 0 0 f55"/>
              <a:gd name="f62" fmla="+- 0 0 f56"/>
              <a:gd name="f63" fmla="sqrt f54"/>
              <a:gd name="f64" fmla="*/ f59 f18 1"/>
              <a:gd name="f65" fmla="*/ f60 f18 1"/>
              <a:gd name="f66" fmla="*/ f60 f19 1"/>
              <a:gd name="f67" fmla="*/ f59 f19 1"/>
              <a:gd name="f68" fmla="*/ f57 f18 1"/>
              <a:gd name="f69" fmla="*/ f57 f19 1"/>
              <a:gd name="f70" fmla="*/ f58 f19 1"/>
              <a:gd name="f71" fmla="*/ f58 f18 1"/>
              <a:gd name="f72" fmla="at2 f61 f62"/>
              <a:gd name="f73" fmla="+- f63 0 10800"/>
              <a:gd name="f74" fmla="+- f72 f4 0"/>
              <a:gd name="f75" fmla="*/ f74 f10 1"/>
              <a:gd name="f76" fmla="*/ f75 1 f3"/>
              <a:gd name="f77" fmla="+- 0 0 f76"/>
              <a:gd name="f78" fmla="val f77"/>
              <a:gd name="f79" fmla="+- 0 0 f78"/>
              <a:gd name="f80" fmla="*/ f79 f3 1"/>
              <a:gd name="f81" fmla="*/ f80 1 f10"/>
              <a:gd name="f82" fmla="+- f81 0 f4"/>
              <a:gd name="f83" fmla="*/ f81 f10 1"/>
              <a:gd name="f84" fmla="*/ f83 1 f3"/>
              <a:gd name="f85" fmla="+- f82 f4 0"/>
              <a:gd name="f86" fmla="+- 0 0 f84"/>
              <a:gd name="f87" fmla="*/ f85 f10 1"/>
              <a:gd name="f88" fmla="*/ f86 1 f22"/>
              <a:gd name="f89" fmla="*/ f87 1 f3"/>
              <a:gd name="f90" fmla="+- f88 0 10"/>
              <a:gd name="f91" fmla="+- f88 10 0"/>
              <a:gd name="f92" fmla="+- 0 0 f89"/>
              <a:gd name="f93" fmla="*/ f90 f22 1"/>
              <a:gd name="f94" fmla="*/ f91 f22 1"/>
              <a:gd name="f95" fmla="+- 0 0 f92"/>
              <a:gd name="f96" fmla="+- 0 0 f93"/>
              <a:gd name="f97" fmla="+- 0 0 f94"/>
              <a:gd name="f98" fmla="*/ f95 f3 1"/>
              <a:gd name="f99" fmla="*/ f96 f3 1"/>
              <a:gd name="f100" fmla="*/ f97 f3 1"/>
              <a:gd name="f101" fmla="*/ f98 1 f10"/>
              <a:gd name="f102" fmla="*/ f99 1 f10"/>
              <a:gd name="f103" fmla="*/ f100 1 f10"/>
              <a:gd name="f104" fmla="+- f101 0 f4"/>
              <a:gd name="f105" fmla="sin 1 f104"/>
              <a:gd name="f106" fmla="cos 1 f104"/>
              <a:gd name="f107" fmla="+- f102 0 f4"/>
              <a:gd name="f108" fmla="+- f103 0 f4"/>
              <a:gd name="f109" fmla="+- 0 0 f105"/>
              <a:gd name="f110" fmla="+- 0 0 f106"/>
              <a:gd name="f111" fmla="+- f107 f4 0"/>
              <a:gd name="f112" fmla="+- f108 f4 0"/>
              <a:gd name="f113" fmla="+- 0 0 f109"/>
              <a:gd name="f114" fmla="+- 0 0 f110"/>
              <a:gd name="f115" fmla="*/ f111 f10 1"/>
              <a:gd name="f116" fmla="*/ f112 f10 1"/>
              <a:gd name="f117" fmla="val f113"/>
              <a:gd name="f118" fmla="val f114"/>
              <a:gd name="f119" fmla="*/ f115 1 f3"/>
              <a:gd name="f120" fmla="*/ f116 1 f3"/>
              <a:gd name="f121" fmla="+- 0 0 f117"/>
              <a:gd name="f122" fmla="+- 0 0 f118"/>
              <a:gd name="f123" fmla="+- 0 0 f119"/>
              <a:gd name="f124" fmla="+- 0 0 f120"/>
              <a:gd name="f125" fmla="+- 0 0 f123"/>
              <a:gd name="f126" fmla="+- 0 0 f124"/>
              <a:gd name="f127" fmla="*/ 10800 f121 1"/>
              <a:gd name="f128" fmla="*/ 10800 f122 1"/>
              <a:gd name="f129" fmla="*/ f125 f3 1"/>
              <a:gd name="f130" fmla="*/ f126 f3 1"/>
              <a:gd name="f131" fmla="+- f127 10800 0"/>
              <a:gd name="f132" fmla="+- f128 10800 0"/>
              <a:gd name="f133" fmla="*/ f129 1 f10"/>
              <a:gd name="f134" fmla="*/ f130 1 f10"/>
              <a:gd name="f135" fmla="?: f73 f30 f131"/>
              <a:gd name="f136" fmla="?: f73 f31 f132"/>
              <a:gd name="f137" fmla="+- f133 0 f4"/>
              <a:gd name="f138" fmla="+- f134 0 f4"/>
              <a:gd name="f139" fmla="*/ f135 f18 1"/>
              <a:gd name="f140" fmla="*/ f136 f19 1"/>
              <a:gd name="f141" fmla="sin 1 f137"/>
              <a:gd name="f142" fmla="cos 1 f137"/>
              <a:gd name="f143" fmla="sin 1 f138"/>
              <a:gd name="f144" fmla="cos 1 f138"/>
              <a:gd name="f145" fmla="+- 0 0 f141"/>
              <a:gd name="f146" fmla="+- 0 0 f142"/>
              <a:gd name="f147" fmla="+- 0 0 f143"/>
              <a:gd name="f148" fmla="+- 0 0 f144"/>
              <a:gd name="f149" fmla="+- 0 0 f145"/>
              <a:gd name="f150" fmla="+- 0 0 f146"/>
              <a:gd name="f151" fmla="+- 0 0 f147"/>
              <a:gd name="f152" fmla="+- 0 0 f148"/>
              <a:gd name="f153" fmla="val f149"/>
              <a:gd name="f154" fmla="val f150"/>
              <a:gd name="f155" fmla="val f151"/>
              <a:gd name="f156" fmla="val f152"/>
              <a:gd name="f157" fmla="+- 0 0 f153"/>
              <a:gd name="f158" fmla="+- 0 0 f154"/>
              <a:gd name="f159" fmla="+- 0 0 f155"/>
              <a:gd name="f160" fmla="+- 0 0 f156"/>
              <a:gd name="f161" fmla="*/ 10800 f157 1"/>
              <a:gd name="f162" fmla="*/ 10800 f158 1"/>
              <a:gd name="f163" fmla="*/ 10800 f159 1"/>
              <a:gd name="f164" fmla="*/ 10800 f160 1"/>
              <a:gd name="f165" fmla="+- f161 10800 0"/>
              <a:gd name="f166" fmla="+- f162 10800 0"/>
              <a:gd name="f167" fmla="+- f163 10800 0"/>
              <a:gd name="f168" fmla="+- f164 10800 0"/>
              <a:gd name="f169" fmla="+- f167 0 f41"/>
              <a:gd name="f170" fmla="+- f168 0 f41"/>
              <a:gd name="f171" fmla="+- f165 0 f41"/>
              <a:gd name="f172" fmla="+- f166 0 f41"/>
              <a:gd name="f173" fmla="+- 0 0 f169"/>
              <a:gd name="f174" fmla="+- 0 0 f170"/>
              <a:gd name="f175" fmla="+- 0 0 f171"/>
              <a:gd name="f176" fmla="+- 0 0 f172"/>
              <a:gd name="f177" fmla="+- 0 0 f173"/>
              <a:gd name="f178" fmla="+- 0 0 f174"/>
              <a:gd name="f179" fmla="+- 0 0 f175"/>
              <a:gd name="f180" fmla="+- 0 0 f176"/>
              <a:gd name="f181" fmla="at2 f177 f178"/>
              <a:gd name="f182" fmla="at2 f179 f180"/>
              <a:gd name="f183" fmla="+- f181 f4 0"/>
              <a:gd name="f184" fmla="+- f182 f4 0"/>
              <a:gd name="f185" fmla="*/ f183 f10 1"/>
              <a:gd name="f186" fmla="*/ f184 f10 1"/>
              <a:gd name="f187" fmla="*/ f185 1 f3"/>
              <a:gd name="f188" fmla="*/ f186 1 f3"/>
              <a:gd name="f189" fmla="+- 0 0 f187"/>
              <a:gd name="f190" fmla="+- 0 0 f188"/>
              <a:gd name="f191" fmla="val f189"/>
              <a:gd name="f192" fmla="val f190"/>
              <a:gd name="f193" fmla="+- 0 0 f191"/>
              <a:gd name="f194" fmla="+- 0 0 f192"/>
              <a:gd name="f195" fmla="*/ f193 f3 1"/>
              <a:gd name="f196" fmla="*/ f194 f3 1"/>
              <a:gd name="f197" fmla="*/ f195 1 f10"/>
              <a:gd name="f198" fmla="*/ f196 1 f10"/>
              <a:gd name="f199" fmla="+- f197 0 f4"/>
              <a:gd name="f200" fmla="+- f198 0 f4"/>
              <a:gd name="f201" fmla="+- f199 f4 0"/>
              <a:gd name="f202" fmla="+- f200 0 f199"/>
              <a:gd name="f203" fmla="*/ f201 f10 1"/>
              <a:gd name="f204" fmla="+- f202 f2 0"/>
              <a:gd name="f205" fmla="*/ f203 1 f3"/>
              <a:gd name="f206" fmla="?: f202 f202 f204"/>
              <a:gd name="f207" fmla="+- 0 0 f205"/>
              <a:gd name="f208" fmla="+- 0 0 f207"/>
              <a:gd name="f209" fmla="*/ f208 f3 1"/>
              <a:gd name="f210" fmla="*/ f209 1 f10"/>
              <a:gd name="f211" fmla="+- f210 0 f4"/>
              <a:gd name="f212" fmla="cos 1 f211"/>
              <a:gd name="f213" fmla="sin 1 f211"/>
              <a:gd name="f214" fmla="+- 0 0 f212"/>
              <a:gd name="f215" fmla="+- 0 0 f213"/>
              <a:gd name="f216" fmla="+- 0 0 f214"/>
              <a:gd name="f217" fmla="+- 0 0 f215"/>
              <a:gd name="f218" fmla="val f216"/>
              <a:gd name="f219" fmla="val f217"/>
              <a:gd name="f220" fmla="+- 0 0 f218"/>
              <a:gd name="f221" fmla="+- 0 0 f219"/>
              <a:gd name="f222" fmla="*/ f32 f220 1"/>
              <a:gd name="f223" fmla="*/ f32 f221 1"/>
              <a:gd name="f224" fmla="*/ f222 f222 1"/>
              <a:gd name="f225" fmla="*/ f223 f223 1"/>
              <a:gd name="f226" fmla="+- f224 f225 0"/>
              <a:gd name="f227" fmla="sqrt f226"/>
              <a:gd name="f228" fmla="*/ f42 1 f227"/>
              <a:gd name="f229" fmla="*/ f220 f228 1"/>
              <a:gd name="f230" fmla="*/ f221 f228 1"/>
              <a:gd name="f231" fmla="+- f41 0 f229"/>
              <a:gd name="f232" fmla="+- f41 0 f230"/>
            </a:gdLst>
            <a:ahLst>
              <a:ahXY gdRefX="f0" minX="f14" maxX="f11" gdRefY="f1" minY="f14" maxY="f11">
                <a:pos x="f33" y="f34"/>
              </a:ahXY>
            </a:ahLst>
            <a:cxnLst>
              <a:cxn ang="3cd4">
                <a:pos x="hc" y="t"/>
              </a:cxn>
              <a:cxn ang="0">
                <a:pos x="r" y="vc"/>
              </a:cxn>
              <a:cxn ang="cd4">
                <a:pos x="hc" y="b"/>
              </a:cxn>
              <a:cxn ang="cd2">
                <a:pos x="l" y="vc"/>
              </a:cxn>
              <a:cxn ang="f43">
                <a:pos x="f68" y="f69"/>
              </a:cxn>
              <a:cxn ang="f44">
                <a:pos x="f68" y="f70"/>
              </a:cxn>
              <a:cxn ang="f44">
                <a:pos x="f71" y="f70"/>
              </a:cxn>
              <a:cxn ang="f43">
                <a:pos x="f71" y="f69"/>
              </a:cxn>
              <a:cxn ang="f45">
                <a:pos x="f139" y="f140"/>
              </a:cxn>
            </a:cxnLst>
            <a:rect l="f64" t="f67" r="f65" b="f66"/>
            <a:pathLst>
              <a:path w="21600" h="21600">
                <a:moveTo>
                  <a:pt x="f231" y="f232"/>
                </a:moveTo>
                <a:arcTo wR="f32" hR="f32" stAng="f199" swAng="f206"/>
                <a:lnTo>
                  <a:pt x="f135" y="f136"/>
                </a:lnTo>
                <a:close/>
              </a:path>
            </a:pathLst>
          </a:cu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ptos"/>
            </a:endParaRPr>
          </a:p>
        </p:txBody>
      </p:sp>
      <p:sp>
        <p:nvSpPr>
          <p:cNvPr id="5" name="TextBox 4">
            <a:extLst>
              <a:ext uri="{FF2B5EF4-FFF2-40B4-BE49-F238E27FC236}">
                <a16:creationId xmlns:a16="http://schemas.microsoft.com/office/drawing/2014/main" id="{E16830AB-8FC4-1011-9428-4AE2603863C6}"/>
              </a:ext>
            </a:extLst>
          </p:cNvPr>
          <p:cNvSpPr txBox="1"/>
          <p:nvPr/>
        </p:nvSpPr>
        <p:spPr>
          <a:xfrm>
            <a:off x="3500652" y="846158"/>
            <a:ext cx="5058780" cy="18374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1" i="1" u="none" strike="noStrike" kern="1200" cap="none" spc="0" baseline="0">
                <a:solidFill>
                  <a:srgbClr val="FBE3D6"/>
                </a:solidFill>
                <a:uFillTx/>
                <a:latin typeface="Comic Sans MS" pitchFamily="66"/>
              </a:rPr>
              <a:t>I wonder if the progressing extreme heat will affect our animals and even, human beings. Will this affect us in dangerous ways? For example, will we die from heat stroke, will the water sources dry up and the animals die of thirst? These are my wonders for this graph. </a:t>
            </a:r>
            <a:endParaRPr lang="en-US" sz="1800" b="1" i="0" u="none" strike="noStrike" kern="1200" cap="none" spc="0" baseline="0">
              <a:solidFill>
                <a:srgbClr val="FBE3D6"/>
              </a:solidFill>
              <a:uFillTx/>
              <a:latin typeface="Comic Sans MS" pitchFamily="66"/>
            </a:endParaRPr>
          </a:p>
        </p:txBody>
      </p:sp>
      <p:sp>
        <p:nvSpPr>
          <p:cNvPr id="6" name="Speech Bubble: Oval 5">
            <a:extLst>
              <a:ext uri="{FF2B5EF4-FFF2-40B4-BE49-F238E27FC236}">
                <a16:creationId xmlns:a16="http://schemas.microsoft.com/office/drawing/2014/main" id="{7847737D-20D3-C869-1A6B-73CECFEAEEB9}"/>
              </a:ext>
            </a:extLst>
          </p:cNvPr>
          <p:cNvSpPr/>
          <p:nvPr/>
        </p:nvSpPr>
        <p:spPr>
          <a:xfrm>
            <a:off x="8196937" y="2735555"/>
            <a:ext cx="4094335" cy="2984546"/>
          </a:xfrm>
          <a:custGeom>
            <a:avLst>
              <a:gd name="f0" fmla="val 6300"/>
              <a:gd name="f1" fmla="val 24300"/>
            </a:avLst>
            <a:gdLst>
              <a:gd name="f2" fmla="val 21600000"/>
              <a:gd name="f3" fmla="val 10800000"/>
              <a:gd name="f4" fmla="val 5400000"/>
              <a:gd name="f5" fmla="val 180"/>
              <a:gd name="f6" fmla="val w"/>
              <a:gd name="f7" fmla="val h"/>
              <a:gd name="f8" fmla="val 0"/>
              <a:gd name="f9" fmla="val 21600"/>
              <a:gd name="f10" fmla="*/ 5419351 1 1725033"/>
              <a:gd name="f11" fmla="val 2147483647"/>
              <a:gd name="f12" fmla="min 0 21600"/>
              <a:gd name="f13" fmla="max 0 21600"/>
              <a:gd name="f14" fmla="val -2147483647"/>
              <a:gd name="f15" fmla="+- 0 0 0"/>
              <a:gd name="f16" fmla="+- 0 0 180"/>
              <a:gd name="f17" fmla="+- 0 0 -194"/>
              <a:gd name="f18" fmla="*/ f6 1 21600"/>
              <a:gd name="f19" fmla="*/ f7 1 21600"/>
              <a:gd name="f20" fmla="val f8"/>
              <a:gd name="f21" fmla="val f9"/>
              <a:gd name="f22" fmla="*/ f10 1 180"/>
              <a:gd name="f23" fmla="+- f13 0 f12"/>
              <a:gd name="f24" fmla="pin -2147483647 f0 2147483647"/>
              <a:gd name="f25" fmla="pin -2147483647 f1 2147483647"/>
              <a:gd name="f26" fmla="*/ f15 f3 1"/>
              <a:gd name="f27" fmla="*/ f16 f3 1"/>
              <a:gd name="f28" fmla="*/ f17 f3 1"/>
              <a:gd name="f29" fmla="+- f21 0 f20"/>
              <a:gd name="f30" fmla="val f24"/>
              <a:gd name="f31" fmla="val f25"/>
              <a:gd name="f32" fmla="*/ f23 1 2"/>
              <a:gd name="f33" fmla="*/ f24 f18 1"/>
              <a:gd name="f34" fmla="*/ f25 f19 1"/>
              <a:gd name="f35" fmla="*/ f26 1 f5"/>
              <a:gd name="f36" fmla="*/ f27 1 f5"/>
              <a:gd name="f37" fmla="*/ f28 1 f5"/>
              <a:gd name="f38" fmla="*/ f29 1 21600"/>
              <a:gd name="f39" fmla="+- f30 0 10800"/>
              <a:gd name="f40" fmla="+- f31 0 10800"/>
              <a:gd name="f41" fmla="+- f12 f32 0"/>
              <a:gd name="f42" fmla="*/ f32 f32 1"/>
              <a:gd name="f43" fmla="+- f35 0 f4"/>
              <a:gd name="f44" fmla="+- f36 0 f4"/>
              <a:gd name="f45" fmla="+- f37 0 f4"/>
              <a:gd name="f46" fmla="*/ 3200 f38 1"/>
              <a:gd name="f47" fmla="*/ 18400 f38 1"/>
              <a:gd name="f48" fmla="*/ 3160 f38 1"/>
              <a:gd name="f49" fmla="*/ 18440 f38 1"/>
              <a:gd name="f50" fmla="*/ f39 f39 1"/>
              <a:gd name="f51" fmla="*/ f40 f40 1"/>
              <a:gd name="f52" fmla="+- 0 0 f40"/>
              <a:gd name="f53" fmla="+- 0 0 f39"/>
              <a:gd name="f54" fmla="+- f50 f51 0"/>
              <a:gd name="f55" fmla="+- 0 0 f52"/>
              <a:gd name="f56" fmla="+- 0 0 f53"/>
              <a:gd name="f57" fmla="*/ f48 1 f38"/>
              <a:gd name="f58" fmla="*/ f49 1 f38"/>
              <a:gd name="f59" fmla="*/ f46 1 f38"/>
              <a:gd name="f60" fmla="*/ f47 1 f38"/>
              <a:gd name="f61" fmla="+- 0 0 f55"/>
              <a:gd name="f62" fmla="+- 0 0 f56"/>
              <a:gd name="f63" fmla="sqrt f54"/>
              <a:gd name="f64" fmla="*/ f59 f18 1"/>
              <a:gd name="f65" fmla="*/ f60 f18 1"/>
              <a:gd name="f66" fmla="*/ f60 f19 1"/>
              <a:gd name="f67" fmla="*/ f59 f19 1"/>
              <a:gd name="f68" fmla="*/ f57 f18 1"/>
              <a:gd name="f69" fmla="*/ f57 f19 1"/>
              <a:gd name="f70" fmla="*/ f58 f19 1"/>
              <a:gd name="f71" fmla="*/ f58 f18 1"/>
              <a:gd name="f72" fmla="at2 f61 f62"/>
              <a:gd name="f73" fmla="+- f63 0 10800"/>
              <a:gd name="f74" fmla="+- f72 f4 0"/>
              <a:gd name="f75" fmla="*/ f74 f10 1"/>
              <a:gd name="f76" fmla="*/ f75 1 f3"/>
              <a:gd name="f77" fmla="+- 0 0 f76"/>
              <a:gd name="f78" fmla="val f77"/>
              <a:gd name="f79" fmla="+- 0 0 f78"/>
              <a:gd name="f80" fmla="*/ f79 f3 1"/>
              <a:gd name="f81" fmla="*/ f80 1 f10"/>
              <a:gd name="f82" fmla="+- f81 0 f4"/>
              <a:gd name="f83" fmla="*/ f81 f10 1"/>
              <a:gd name="f84" fmla="*/ f83 1 f3"/>
              <a:gd name="f85" fmla="+- f82 f4 0"/>
              <a:gd name="f86" fmla="+- 0 0 f84"/>
              <a:gd name="f87" fmla="*/ f85 f10 1"/>
              <a:gd name="f88" fmla="*/ f86 1 f22"/>
              <a:gd name="f89" fmla="*/ f87 1 f3"/>
              <a:gd name="f90" fmla="+- f88 0 10"/>
              <a:gd name="f91" fmla="+- f88 10 0"/>
              <a:gd name="f92" fmla="+- 0 0 f89"/>
              <a:gd name="f93" fmla="*/ f90 f22 1"/>
              <a:gd name="f94" fmla="*/ f91 f22 1"/>
              <a:gd name="f95" fmla="+- 0 0 f92"/>
              <a:gd name="f96" fmla="+- 0 0 f93"/>
              <a:gd name="f97" fmla="+- 0 0 f94"/>
              <a:gd name="f98" fmla="*/ f95 f3 1"/>
              <a:gd name="f99" fmla="*/ f96 f3 1"/>
              <a:gd name="f100" fmla="*/ f97 f3 1"/>
              <a:gd name="f101" fmla="*/ f98 1 f10"/>
              <a:gd name="f102" fmla="*/ f99 1 f10"/>
              <a:gd name="f103" fmla="*/ f100 1 f10"/>
              <a:gd name="f104" fmla="+- f101 0 f4"/>
              <a:gd name="f105" fmla="sin 1 f104"/>
              <a:gd name="f106" fmla="cos 1 f104"/>
              <a:gd name="f107" fmla="+- f102 0 f4"/>
              <a:gd name="f108" fmla="+- f103 0 f4"/>
              <a:gd name="f109" fmla="+- 0 0 f105"/>
              <a:gd name="f110" fmla="+- 0 0 f106"/>
              <a:gd name="f111" fmla="+- f107 f4 0"/>
              <a:gd name="f112" fmla="+- f108 f4 0"/>
              <a:gd name="f113" fmla="+- 0 0 f109"/>
              <a:gd name="f114" fmla="+- 0 0 f110"/>
              <a:gd name="f115" fmla="*/ f111 f10 1"/>
              <a:gd name="f116" fmla="*/ f112 f10 1"/>
              <a:gd name="f117" fmla="val f113"/>
              <a:gd name="f118" fmla="val f114"/>
              <a:gd name="f119" fmla="*/ f115 1 f3"/>
              <a:gd name="f120" fmla="*/ f116 1 f3"/>
              <a:gd name="f121" fmla="+- 0 0 f117"/>
              <a:gd name="f122" fmla="+- 0 0 f118"/>
              <a:gd name="f123" fmla="+- 0 0 f119"/>
              <a:gd name="f124" fmla="+- 0 0 f120"/>
              <a:gd name="f125" fmla="+- 0 0 f123"/>
              <a:gd name="f126" fmla="+- 0 0 f124"/>
              <a:gd name="f127" fmla="*/ 10800 f121 1"/>
              <a:gd name="f128" fmla="*/ 10800 f122 1"/>
              <a:gd name="f129" fmla="*/ f125 f3 1"/>
              <a:gd name="f130" fmla="*/ f126 f3 1"/>
              <a:gd name="f131" fmla="+- f127 10800 0"/>
              <a:gd name="f132" fmla="+- f128 10800 0"/>
              <a:gd name="f133" fmla="*/ f129 1 f10"/>
              <a:gd name="f134" fmla="*/ f130 1 f10"/>
              <a:gd name="f135" fmla="?: f73 f30 f131"/>
              <a:gd name="f136" fmla="?: f73 f31 f132"/>
              <a:gd name="f137" fmla="+- f133 0 f4"/>
              <a:gd name="f138" fmla="+- f134 0 f4"/>
              <a:gd name="f139" fmla="*/ f135 f18 1"/>
              <a:gd name="f140" fmla="*/ f136 f19 1"/>
              <a:gd name="f141" fmla="sin 1 f137"/>
              <a:gd name="f142" fmla="cos 1 f137"/>
              <a:gd name="f143" fmla="sin 1 f138"/>
              <a:gd name="f144" fmla="cos 1 f138"/>
              <a:gd name="f145" fmla="+- 0 0 f141"/>
              <a:gd name="f146" fmla="+- 0 0 f142"/>
              <a:gd name="f147" fmla="+- 0 0 f143"/>
              <a:gd name="f148" fmla="+- 0 0 f144"/>
              <a:gd name="f149" fmla="+- 0 0 f145"/>
              <a:gd name="f150" fmla="+- 0 0 f146"/>
              <a:gd name="f151" fmla="+- 0 0 f147"/>
              <a:gd name="f152" fmla="+- 0 0 f148"/>
              <a:gd name="f153" fmla="val f149"/>
              <a:gd name="f154" fmla="val f150"/>
              <a:gd name="f155" fmla="val f151"/>
              <a:gd name="f156" fmla="val f152"/>
              <a:gd name="f157" fmla="+- 0 0 f153"/>
              <a:gd name="f158" fmla="+- 0 0 f154"/>
              <a:gd name="f159" fmla="+- 0 0 f155"/>
              <a:gd name="f160" fmla="+- 0 0 f156"/>
              <a:gd name="f161" fmla="*/ 10800 f157 1"/>
              <a:gd name="f162" fmla="*/ 10800 f158 1"/>
              <a:gd name="f163" fmla="*/ 10800 f159 1"/>
              <a:gd name="f164" fmla="*/ 10800 f160 1"/>
              <a:gd name="f165" fmla="+- f161 10800 0"/>
              <a:gd name="f166" fmla="+- f162 10800 0"/>
              <a:gd name="f167" fmla="+- f163 10800 0"/>
              <a:gd name="f168" fmla="+- f164 10800 0"/>
              <a:gd name="f169" fmla="+- f167 0 f41"/>
              <a:gd name="f170" fmla="+- f168 0 f41"/>
              <a:gd name="f171" fmla="+- f165 0 f41"/>
              <a:gd name="f172" fmla="+- f166 0 f41"/>
              <a:gd name="f173" fmla="+- 0 0 f169"/>
              <a:gd name="f174" fmla="+- 0 0 f170"/>
              <a:gd name="f175" fmla="+- 0 0 f171"/>
              <a:gd name="f176" fmla="+- 0 0 f172"/>
              <a:gd name="f177" fmla="+- 0 0 f173"/>
              <a:gd name="f178" fmla="+- 0 0 f174"/>
              <a:gd name="f179" fmla="+- 0 0 f175"/>
              <a:gd name="f180" fmla="+- 0 0 f176"/>
              <a:gd name="f181" fmla="at2 f177 f178"/>
              <a:gd name="f182" fmla="at2 f179 f180"/>
              <a:gd name="f183" fmla="+- f181 f4 0"/>
              <a:gd name="f184" fmla="+- f182 f4 0"/>
              <a:gd name="f185" fmla="*/ f183 f10 1"/>
              <a:gd name="f186" fmla="*/ f184 f10 1"/>
              <a:gd name="f187" fmla="*/ f185 1 f3"/>
              <a:gd name="f188" fmla="*/ f186 1 f3"/>
              <a:gd name="f189" fmla="+- 0 0 f187"/>
              <a:gd name="f190" fmla="+- 0 0 f188"/>
              <a:gd name="f191" fmla="val f189"/>
              <a:gd name="f192" fmla="val f190"/>
              <a:gd name="f193" fmla="+- 0 0 f191"/>
              <a:gd name="f194" fmla="+- 0 0 f192"/>
              <a:gd name="f195" fmla="*/ f193 f3 1"/>
              <a:gd name="f196" fmla="*/ f194 f3 1"/>
              <a:gd name="f197" fmla="*/ f195 1 f10"/>
              <a:gd name="f198" fmla="*/ f196 1 f10"/>
              <a:gd name="f199" fmla="+- f197 0 f4"/>
              <a:gd name="f200" fmla="+- f198 0 f4"/>
              <a:gd name="f201" fmla="+- f199 f4 0"/>
              <a:gd name="f202" fmla="+- f200 0 f199"/>
              <a:gd name="f203" fmla="*/ f201 f10 1"/>
              <a:gd name="f204" fmla="+- f202 f2 0"/>
              <a:gd name="f205" fmla="*/ f203 1 f3"/>
              <a:gd name="f206" fmla="?: f202 f202 f204"/>
              <a:gd name="f207" fmla="+- 0 0 f205"/>
              <a:gd name="f208" fmla="+- 0 0 f207"/>
              <a:gd name="f209" fmla="*/ f208 f3 1"/>
              <a:gd name="f210" fmla="*/ f209 1 f10"/>
              <a:gd name="f211" fmla="+- f210 0 f4"/>
              <a:gd name="f212" fmla="cos 1 f211"/>
              <a:gd name="f213" fmla="sin 1 f211"/>
              <a:gd name="f214" fmla="+- 0 0 f212"/>
              <a:gd name="f215" fmla="+- 0 0 f213"/>
              <a:gd name="f216" fmla="+- 0 0 f214"/>
              <a:gd name="f217" fmla="+- 0 0 f215"/>
              <a:gd name="f218" fmla="val f216"/>
              <a:gd name="f219" fmla="val f217"/>
              <a:gd name="f220" fmla="+- 0 0 f218"/>
              <a:gd name="f221" fmla="+- 0 0 f219"/>
              <a:gd name="f222" fmla="*/ f32 f220 1"/>
              <a:gd name="f223" fmla="*/ f32 f221 1"/>
              <a:gd name="f224" fmla="*/ f222 f222 1"/>
              <a:gd name="f225" fmla="*/ f223 f223 1"/>
              <a:gd name="f226" fmla="+- f224 f225 0"/>
              <a:gd name="f227" fmla="sqrt f226"/>
              <a:gd name="f228" fmla="*/ f42 1 f227"/>
              <a:gd name="f229" fmla="*/ f220 f228 1"/>
              <a:gd name="f230" fmla="*/ f221 f228 1"/>
              <a:gd name="f231" fmla="+- f41 0 f229"/>
              <a:gd name="f232" fmla="+- f41 0 f230"/>
            </a:gdLst>
            <a:ahLst>
              <a:ahXY gdRefX="f0" minX="f14" maxX="f11" gdRefY="f1" minY="f14" maxY="f11">
                <a:pos x="f33" y="f34"/>
              </a:ahXY>
            </a:ahLst>
            <a:cxnLst>
              <a:cxn ang="3cd4">
                <a:pos x="hc" y="t"/>
              </a:cxn>
              <a:cxn ang="0">
                <a:pos x="r" y="vc"/>
              </a:cxn>
              <a:cxn ang="cd4">
                <a:pos x="hc" y="b"/>
              </a:cxn>
              <a:cxn ang="cd2">
                <a:pos x="l" y="vc"/>
              </a:cxn>
              <a:cxn ang="f43">
                <a:pos x="f68" y="f69"/>
              </a:cxn>
              <a:cxn ang="f44">
                <a:pos x="f68" y="f70"/>
              </a:cxn>
              <a:cxn ang="f44">
                <a:pos x="f71" y="f70"/>
              </a:cxn>
              <a:cxn ang="f43">
                <a:pos x="f71" y="f69"/>
              </a:cxn>
              <a:cxn ang="f45">
                <a:pos x="f139" y="f140"/>
              </a:cxn>
            </a:cxnLst>
            <a:rect l="f64" t="f67" r="f65" b="f66"/>
            <a:pathLst>
              <a:path w="21600" h="21600">
                <a:moveTo>
                  <a:pt x="f231" y="f232"/>
                </a:moveTo>
                <a:arcTo wR="f32" hR="f32" stAng="f199" swAng="f206"/>
                <a:lnTo>
                  <a:pt x="f135" y="f136"/>
                </a:lnTo>
                <a:close/>
              </a:path>
            </a:pathLst>
          </a:cu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ptos"/>
            </a:endParaRPr>
          </a:p>
        </p:txBody>
      </p:sp>
      <p:sp>
        <p:nvSpPr>
          <p:cNvPr id="7" name="TextBox 6">
            <a:extLst>
              <a:ext uri="{FF2B5EF4-FFF2-40B4-BE49-F238E27FC236}">
                <a16:creationId xmlns:a16="http://schemas.microsoft.com/office/drawing/2014/main" id="{966A9E2E-D45D-B3F2-BB0F-1D047CE21269}"/>
              </a:ext>
            </a:extLst>
          </p:cNvPr>
          <p:cNvSpPr txBox="1"/>
          <p:nvPr/>
        </p:nvSpPr>
        <p:spPr>
          <a:xfrm>
            <a:off x="8667789" y="3321384"/>
            <a:ext cx="3491032" cy="18374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1" i="1" u="none" strike="noStrike" kern="1200" cap="none" spc="0" baseline="0">
                <a:solidFill>
                  <a:srgbClr val="FBE3D6"/>
                </a:solidFill>
                <a:uFillTx/>
                <a:latin typeface="Comic Sans MS" pitchFamily="66"/>
              </a:rPr>
              <a:t>I already knew climate change was a problem, but understanding the statistics behind it allows me to see the scale of the problem and how it will affect our lives in the future.</a:t>
            </a:r>
          </a:p>
        </p:txBody>
      </p:sp>
      <p:sp>
        <p:nvSpPr>
          <p:cNvPr id="8" name="Speech Bubble: Rectangle with Corners Rounded 7">
            <a:extLst>
              <a:ext uri="{FF2B5EF4-FFF2-40B4-BE49-F238E27FC236}">
                <a16:creationId xmlns:a16="http://schemas.microsoft.com/office/drawing/2014/main" id="{F3985631-0588-39E1-59A0-1AC6F703AD33}"/>
              </a:ext>
            </a:extLst>
          </p:cNvPr>
          <p:cNvSpPr/>
          <p:nvPr/>
        </p:nvSpPr>
        <p:spPr>
          <a:xfrm>
            <a:off x="3705368" y="4107978"/>
            <a:ext cx="4278569" cy="1453484"/>
          </a:xfrm>
          <a:custGeom>
            <a:avLst>
              <a:gd name="f0" fmla="val 6300"/>
              <a:gd name="f1" fmla="val 24300"/>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val f8"/>
              <a:gd name="f21" fmla="val f9"/>
              <a:gd name="f22" fmla="+- 0 0 f12"/>
              <a:gd name="f23" fmla="+- 3590 0 f8"/>
              <a:gd name="f24" fmla="+- 0 0 f3"/>
              <a:gd name="f25" fmla="+- 21600 0 f15"/>
              <a:gd name="f26" fmla="+- 18010 0 f9"/>
              <a:gd name="f27" fmla="pin -2147483647 f0 2147483647"/>
              <a:gd name="f28" fmla="pin -2147483647 f1 2147483647"/>
              <a:gd name="f29" fmla="*/ f17 f2 1"/>
              <a:gd name="f30" fmla="+- f21 0 f20"/>
              <a:gd name="f31" fmla="val f27"/>
              <a:gd name="f32" fmla="val f28"/>
              <a:gd name="f33" fmla="abs f22"/>
              <a:gd name="f34" fmla="abs f23"/>
              <a:gd name="f35" fmla="?: f22 f24 f3"/>
              <a:gd name="f36" fmla="?: f22 f3 f24"/>
              <a:gd name="f37" fmla="?: f22 f4 f3"/>
              <a:gd name="f38" fmla="?: f22 f3 f4"/>
              <a:gd name="f39" fmla="abs f25"/>
              <a:gd name="f40" fmla="?: f23 f24 f3"/>
              <a:gd name="f41" fmla="?: f23 f3 f24"/>
              <a:gd name="f42" fmla="?: f25 0 f2"/>
              <a:gd name="f43" fmla="?: f25 f2 0"/>
              <a:gd name="f44" fmla="abs f26"/>
              <a:gd name="f45" fmla="?: f25 f24 f3"/>
              <a:gd name="f46" fmla="?: f25 f3 f24"/>
              <a:gd name="f47" fmla="?: f25 f4 f3"/>
              <a:gd name="f48" fmla="?: f25 f3 f4"/>
              <a:gd name="f49" fmla="?: f26 f24 f3"/>
              <a:gd name="f50" fmla="?: f26 f3 f24"/>
              <a:gd name="f51" fmla="?: f22 0 f2"/>
              <a:gd name="f52" fmla="?: f22 f2 0"/>
              <a:gd name="f53" fmla="*/ f27 f18 1"/>
              <a:gd name="f54" fmla="*/ f28 f19 1"/>
              <a:gd name="f55" fmla="*/ f29 1 f5"/>
              <a:gd name="f56" fmla="*/ f30 1 21600"/>
              <a:gd name="f57" fmla="+- f31 0 10800"/>
              <a:gd name="f58" fmla="+- f32 0 10800"/>
              <a:gd name="f59" fmla="+- f32 0 21600"/>
              <a:gd name="f60" fmla="+- f31 0 21600"/>
              <a:gd name="f61" fmla="?: f22 f38 f37"/>
              <a:gd name="f62" fmla="?: f22 f37 f38"/>
              <a:gd name="f63" fmla="?: f23 f36 f35"/>
              <a:gd name="f64" fmla="?: f23 f43 f42"/>
              <a:gd name="f65" fmla="?: f23 f42 f43"/>
              <a:gd name="f66" fmla="?: f25 f40 f41"/>
              <a:gd name="f67" fmla="?: f25 f48 f47"/>
              <a:gd name="f68" fmla="?: f25 f47 f48"/>
              <a:gd name="f69" fmla="?: f26 f46 f45"/>
              <a:gd name="f70" fmla="?: f26 f52 f51"/>
              <a:gd name="f71" fmla="?: f26 f51 f52"/>
              <a:gd name="f72" fmla="?: f22 f49 f50"/>
              <a:gd name="f73" fmla="*/ f31 f18 1"/>
              <a:gd name="f74" fmla="*/ f32 f19 1"/>
              <a:gd name="f75" fmla="+- f55 0 f3"/>
              <a:gd name="f76" fmla="*/ 800 f56 1"/>
              <a:gd name="f77" fmla="*/ 20800 f56 1"/>
              <a:gd name="f78" fmla="abs f57"/>
              <a:gd name="f79" fmla="abs f58"/>
              <a:gd name="f80" fmla="?: f23 f62 f61"/>
              <a:gd name="f81" fmla="?: f25 f64 f65"/>
              <a:gd name="f82" fmla="?: f26 f68 f67"/>
              <a:gd name="f83" fmla="?: f22 f70 f71"/>
              <a:gd name="f84" fmla="+- f78 0 f79"/>
              <a:gd name="f85" fmla="+- f79 0 f78"/>
              <a:gd name="f86" fmla="*/ f76 1 f56"/>
              <a:gd name="f87" fmla="*/ f77 1 f56"/>
              <a:gd name="f88" fmla="?: f58 f10 f84"/>
              <a:gd name="f89" fmla="?: f58 f84 f10"/>
              <a:gd name="f90" fmla="?: f57 f10 f85"/>
              <a:gd name="f91" fmla="?: f57 f85 f10"/>
              <a:gd name="f92" fmla="*/ f86 f18 1"/>
              <a:gd name="f93" fmla="*/ f87 f18 1"/>
              <a:gd name="f94" fmla="*/ f87 f19 1"/>
              <a:gd name="f95" fmla="*/ f86 f19 1"/>
              <a:gd name="f96" fmla="?: f31 f10 f88"/>
              <a:gd name="f97" fmla="?: f31 f10 f89"/>
              <a:gd name="f98" fmla="?: f59 f90 f10"/>
              <a:gd name="f99" fmla="?: f59 f91 f10"/>
              <a:gd name="f100" fmla="?: f60 f89 f10"/>
              <a:gd name="f101" fmla="?: f60 f88 f10"/>
              <a:gd name="f102" fmla="?: f32 f10 f91"/>
              <a:gd name="f103" fmla="?: f32 f10 f90"/>
              <a:gd name="f104" fmla="?: f96 f31 0"/>
              <a:gd name="f105" fmla="?: f96 f32 6280"/>
              <a:gd name="f106" fmla="?: f97 f31 0"/>
              <a:gd name="f107" fmla="?: f97 f32 15320"/>
              <a:gd name="f108" fmla="?: f98 f31 6280"/>
              <a:gd name="f109" fmla="?: f98 f32 21600"/>
              <a:gd name="f110" fmla="?: f99 f31 15320"/>
              <a:gd name="f111" fmla="?: f99 f32 21600"/>
              <a:gd name="f112" fmla="?: f100 f31 21600"/>
              <a:gd name="f113" fmla="?: f100 f32 15320"/>
              <a:gd name="f114" fmla="?: f101 f31 21600"/>
              <a:gd name="f115" fmla="?: f101 f32 6280"/>
              <a:gd name="f116" fmla="?: f102 f31 15320"/>
              <a:gd name="f117" fmla="?: f102 f32 0"/>
              <a:gd name="f118" fmla="?: f103 f31 6280"/>
              <a:gd name="f119" fmla="?: f103 f32 0"/>
            </a:gdLst>
            <a:ahLst>
              <a:ahXY gdRefX="f0" minX="f16" maxX="f11" gdRefY="f1" minY="f16" maxY="f11">
                <a:pos x="f53" y="f54"/>
              </a:ahXY>
            </a:ahLst>
            <a:cxnLst>
              <a:cxn ang="3cd4">
                <a:pos x="hc" y="t"/>
              </a:cxn>
              <a:cxn ang="0">
                <a:pos x="r" y="vc"/>
              </a:cxn>
              <a:cxn ang="cd4">
                <a:pos x="hc" y="b"/>
              </a:cxn>
              <a:cxn ang="cd2">
                <a:pos x="l" y="vc"/>
              </a:cxn>
              <a:cxn ang="f75">
                <a:pos x="f73" y="f74"/>
              </a:cxn>
            </a:cxnLst>
            <a:rect l="f92" t="f95" r="f93" b="f94"/>
            <a:pathLst>
              <a:path w="21600" h="21600">
                <a:moveTo>
                  <a:pt x="f12" y="f8"/>
                </a:moveTo>
                <a:arcTo wR="f33" hR="f34" stAng="f80" swAng="f63"/>
                <a:lnTo>
                  <a:pt x="f104" y="f105"/>
                </a:lnTo>
                <a:lnTo>
                  <a:pt x="f8" y="f13"/>
                </a:lnTo>
                <a:lnTo>
                  <a:pt x="f8" y="f14"/>
                </a:lnTo>
                <a:lnTo>
                  <a:pt x="f106" y="f107"/>
                </a:lnTo>
                <a:lnTo>
                  <a:pt x="f8" y="f15"/>
                </a:lnTo>
                <a:arcTo wR="f34" hR="f39" stAng="f81" swAng="f66"/>
                <a:lnTo>
                  <a:pt x="f108" y="f109"/>
                </a:lnTo>
                <a:lnTo>
                  <a:pt x="f13" y="f9"/>
                </a:lnTo>
                <a:lnTo>
                  <a:pt x="f14" y="f9"/>
                </a:lnTo>
                <a:lnTo>
                  <a:pt x="f110" y="f111"/>
                </a:lnTo>
                <a:lnTo>
                  <a:pt x="f15" y="f9"/>
                </a:lnTo>
                <a:arcTo wR="f39" hR="f44" stAng="f82" swAng="f69"/>
                <a:lnTo>
                  <a:pt x="f112" y="f113"/>
                </a:lnTo>
                <a:lnTo>
                  <a:pt x="f9" y="f14"/>
                </a:lnTo>
                <a:lnTo>
                  <a:pt x="f9" y="f13"/>
                </a:lnTo>
                <a:lnTo>
                  <a:pt x="f114" y="f115"/>
                </a:lnTo>
                <a:lnTo>
                  <a:pt x="f9" y="f12"/>
                </a:lnTo>
                <a:arcTo wR="f44" hR="f33" stAng="f83" swAng="f72"/>
                <a:lnTo>
                  <a:pt x="f116" y="f117"/>
                </a:lnTo>
                <a:lnTo>
                  <a:pt x="f14" y="f8"/>
                </a:lnTo>
                <a:lnTo>
                  <a:pt x="f13" y="f8"/>
                </a:lnTo>
                <a:lnTo>
                  <a:pt x="f118" y="f119"/>
                </a:lnTo>
                <a:close/>
              </a:path>
            </a:pathLst>
          </a:cu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ptos"/>
            </a:endParaRPr>
          </a:p>
        </p:txBody>
      </p:sp>
      <p:sp>
        <p:nvSpPr>
          <p:cNvPr id="9" name="TextBox 9">
            <a:extLst>
              <a:ext uri="{FF2B5EF4-FFF2-40B4-BE49-F238E27FC236}">
                <a16:creationId xmlns:a16="http://schemas.microsoft.com/office/drawing/2014/main" id="{95BB525E-FB08-AB5F-AEE7-7C259340FC8E}"/>
              </a:ext>
            </a:extLst>
          </p:cNvPr>
          <p:cNvSpPr txBox="1"/>
          <p:nvPr/>
        </p:nvSpPr>
        <p:spPr>
          <a:xfrm>
            <a:off x="3152631" y="4436687"/>
            <a:ext cx="5222559" cy="840233"/>
          </a:xfrm>
          <a:prstGeom prst="rect">
            <a:avLst/>
          </a:prstGeom>
          <a:noFill/>
          <a:ln cap="flat">
            <a:noFill/>
          </a:ln>
        </p:spPr>
        <p:txBody>
          <a:bodyPr vert="horz" wrap="square" lIns="91440" tIns="45720" rIns="91440" bIns="45720" anchor="t" anchorCtr="0" compatLnSpc="1">
            <a:spAutoFit/>
          </a:bodyPr>
          <a:lstStyle/>
          <a:p>
            <a:pPr marL="731520" marR="0" lvl="2" indent="0" algn="l" defTabSz="9144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1" i="1" u="none" strike="noStrike" kern="1200" cap="none" spc="0" baseline="0">
                <a:solidFill>
                  <a:srgbClr val="FBE3D6"/>
                </a:solidFill>
                <a:uFillTx/>
                <a:latin typeface="Comic Sans MS" pitchFamily="66"/>
              </a:rPr>
              <a:t>the experience was like being in future employment - all coming together to work on a task</a:t>
            </a:r>
          </a:p>
        </p:txBody>
      </p:sp>
      <p:sp>
        <p:nvSpPr>
          <p:cNvPr id="10" name="Speech Bubble: Rectangle with Corners Rounded 11">
            <a:extLst>
              <a:ext uri="{FF2B5EF4-FFF2-40B4-BE49-F238E27FC236}">
                <a16:creationId xmlns:a16="http://schemas.microsoft.com/office/drawing/2014/main" id="{8F3D7B57-041B-5007-3BF3-EEBA520AAF87}"/>
              </a:ext>
            </a:extLst>
          </p:cNvPr>
          <p:cNvSpPr/>
          <p:nvPr/>
        </p:nvSpPr>
        <p:spPr>
          <a:xfrm>
            <a:off x="8559433" y="868030"/>
            <a:ext cx="3682206" cy="1516596"/>
          </a:xfrm>
          <a:custGeom>
            <a:avLst>
              <a:gd name="f0" fmla="val 6300"/>
              <a:gd name="f1" fmla="val 24300"/>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val f8"/>
              <a:gd name="f21" fmla="val f9"/>
              <a:gd name="f22" fmla="+- 0 0 f12"/>
              <a:gd name="f23" fmla="+- 3590 0 f8"/>
              <a:gd name="f24" fmla="+- 0 0 f3"/>
              <a:gd name="f25" fmla="+- 21600 0 f15"/>
              <a:gd name="f26" fmla="+- 18010 0 f9"/>
              <a:gd name="f27" fmla="pin -2147483647 f0 2147483647"/>
              <a:gd name="f28" fmla="pin -2147483647 f1 2147483647"/>
              <a:gd name="f29" fmla="*/ f17 f2 1"/>
              <a:gd name="f30" fmla="+- f21 0 f20"/>
              <a:gd name="f31" fmla="val f27"/>
              <a:gd name="f32" fmla="val f28"/>
              <a:gd name="f33" fmla="abs f22"/>
              <a:gd name="f34" fmla="abs f23"/>
              <a:gd name="f35" fmla="?: f22 f24 f3"/>
              <a:gd name="f36" fmla="?: f22 f3 f24"/>
              <a:gd name="f37" fmla="?: f22 f4 f3"/>
              <a:gd name="f38" fmla="?: f22 f3 f4"/>
              <a:gd name="f39" fmla="abs f25"/>
              <a:gd name="f40" fmla="?: f23 f24 f3"/>
              <a:gd name="f41" fmla="?: f23 f3 f24"/>
              <a:gd name="f42" fmla="?: f25 0 f2"/>
              <a:gd name="f43" fmla="?: f25 f2 0"/>
              <a:gd name="f44" fmla="abs f26"/>
              <a:gd name="f45" fmla="?: f25 f24 f3"/>
              <a:gd name="f46" fmla="?: f25 f3 f24"/>
              <a:gd name="f47" fmla="?: f25 f4 f3"/>
              <a:gd name="f48" fmla="?: f25 f3 f4"/>
              <a:gd name="f49" fmla="?: f26 f24 f3"/>
              <a:gd name="f50" fmla="?: f26 f3 f24"/>
              <a:gd name="f51" fmla="?: f22 0 f2"/>
              <a:gd name="f52" fmla="?: f22 f2 0"/>
              <a:gd name="f53" fmla="*/ f27 f18 1"/>
              <a:gd name="f54" fmla="*/ f28 f19 1"/>
              <a:gd name="f55" fmla="*/ f29 1 f5"/>
              <a:gd name="f56" fmla="*/ f30 1 21600"/>
              <a:gd name="f57" fmla="+- f31 0 10800"/>
              <a:gd name="f58" fmla="+- f32 0 10800"/>
              <a:gd name="f59" fmla="+- f32 0 21600"/>
              <a:gd name="f60" fmla="+- f31 0 21600"/>
              <a:gd name="f61" fmla="?: f22 f38 f37"/>
              <a:gd name="f62" fmla="?: f22 f37 f38"/>
              <a:gd name="f63" fmla="?: f23 f36 f35"/>
              <a:gd name="f64" fmla="?: f23 f43 f42"/>
              <a:gd name="f65" fmla="?: f23 f42 f43"/>
              <a:gd name="f66" fmla="?: f25 f40 f41"/>
              <a:gd name="f67" fmla="?: f25 f48 f47"/>
              <a:gd name="f68" fmla="?: f25 f47 f48"/>
              <a:gd name="f69" fmla="?: f26 f46 f45"/>
              <a:gd name="f70" fmla="?: f26 f52 f51"/>
              <a:gd name="f71" fmla="?: f26 f51 f52"/>
              <a:gd name="f72" fmla="?: f22 f49 f50"/>
              <a:gd name="f73" fmla="*/ f31 f18 1"/>
              <a:gd name="f74" fmla="*/ f32 f19 1"/>
              <a:gd name="f75" fmla="+- f55 0 f3"/>
              <a:gd name="f76" fmla="*/ 800 f56 1"/>
              <a:gd name="f77" fmla="*/ 20800 f56 1"/>
              <a:gd name="f78" fmla="abs f57"/>
              <a:gd name="f79" fmla="abs f58"/>
              <a:gd name="f80" fmla="?: f23 f62 f61"/>
              <a:gd name="f81" fmla="?: f25 f64 f65"/>
              <a:gd name="f82" fmla="?: f26 f68 f67"/>
              <a:gd name="f83" fmla="?: f22 f70 f71"/>
              <a:gd name="f84" fmla="+- f78 0 f79"/>
              <a:gd name="f85" fmla="+- f79 0 f78"/>
              <a:gd name="f86" fmla="*/ f76 1 f56"/>
              <a:gd name="f87" fmla="*/ f77 1 f56"/>
              <a:gd name="f88" fmla="?: f58 f10 f84"/>
              <a:gd name="f89" fmla="?: f58 f84 f10"/>
              <a:gd name="f90" fmla="?: f57 f10 f85"/>
              <a:gd name="f91" fmla="?: f57 f85 f10"/>
              <a:gd name="f92" fmla="*/ f86 f18 1"/>
              <a:gd name="f93" fmla="*/ f87 f18 1"/>
              <a:gd name="f94" fmla="*/ f87 f19 1"/>
              <a:gd name="f95" fmla="*/ f86 f19 1"/>
              <a:gd name="f96" fmla="?: f31 f10 f88"/>
              <a:gd name="f97" fmla="?: f31 f10 f89"/>
              <a:gd name="f98" fmla="?: f59 f90 f10"/>
              <a:gd name="f99" fmla="?: f59 f91 f10"/>
              <a:gd name="f100" fmla="?: f60 f89 f10"/>
              <a:gd name="f101" fmla="?: f60 f88 f10"/>
              <a:gd name="f102" fmla="?: f32 f10 f91"/>
              <a:gd name="f103" fmla="?: f32 f10 f90"/>
              <a:gd name="f104" fmla="?: f96 f31 0"/>
              <a:gd name="f105" fmla="?: f96 f32 6280"/>
              <a:gd name="f106" fmla="?: f97 f31 0"/>
              <a:gd name="f107" fmla="?: f97 f32 15320"/>
              <a:gd name="f108" fmla="?: f98 f31 6280"/>
              <a:gd name="f109" fmla="?: f98 f32 21600"/>
              <a:gd name="f110" fmla="?: f99 f31 15320"/>
              <a:gd name="f111" fmla="?: f99 f32 21600"/>
              <a:gd name="f112" fmla="?: f100 f31 21600"/>
              <a:gd name="f113" fmla="?: f100 f32 15320"/>
              <a:gd name="f114" fmla="?: f101 f31 21600"/>
              <a:gd name="f115" fmla="?: f101 f32 6280"/>
              <a:gd name="f116" fmla="?: f102 f31 15320"/>
              <a:gd name="f117" fmla="?: f102 f32 0"/>
              <a:gd name="f118" fmla="?: f103 f31 6280"/>
              <a:gd name="f119" fmla="?: f103 f32 0"/>
            </a:gdLst>
            <a:ahLst>
              <a:ahXY gdRefX="f0" minX="f16" maxX="f11" gdRefY="f1" minY="f16" maxY="f11">
                <a:pos x="f53" y="f54"/>
              </a:ahXY>
            </a:ahLst>
            <a:cxnLst>
              <a:cxn ang="3cd4">
                <a:pos x="hc" y="t"/>
              </a:cxn>
              <a:cxn ang="0">
                <a:pos x="r" y="vc"/>
              </a:cxn>
              <a:cxn ang="cd4">
                <a:pos x="hc" y="b"/>
              </a:cxn>
              <a:cxn ang="cd2">
                <a:pos x="l" y="vc"/>
              </a:cxn>
              <a:cxn ang="f75">
                <a:pos x="f73" y="f74"/>
              </a:cxn>
            </a:cxnLst>
            <a:rect l="f92" t="f95" r="f93" b="f94"/>
            <a:pathLst>
              <a:path w="21600" h="21600">
                <a:moveTo>
                  <a:pt x="f12" y="f8"/>
                </a:moveTo>
                <a:arcTo wR="f33" hR="f34" stAng="f80" swAng="f63"/>
                <a:lnTo>
                  <a:pt x="f104" y="f105"/>
                </a:lnTo>
                <a:lnTo>
                  <a:pt x="f8" y="f13"/>
                </a:lnTo>
                <a:lnTo>
                  <a:pt x="f8" y="f14"/>
                </a:lnTo>
                <a:lnTo>
                  <a:pt x="f106" y="f107"/>
                </a:lnTo>
                <a:lnTo>
                  <a:pt x="f8" y="f15"/>
                </a:lnTo>
                <a:arcTo wR="f34" hR="f39" stAng="f81" swAng="f66"/>
                <a:lnTo>
                  <a:pt x="f108" y="f109"/>
                </a:lnTo>
                <a:lnTo>
                  <a:pt x="f13" y="f9"/>
                </a:lnTo>
                <a:lnTo>
                  <a:pt x="f14" y="f9"/>
                </a:lnTo>
                <a:lnTo>
                  <a:pt x="f110" y="f111"/>
                </a:lnTo>
                <a:lnTo>
                  <a:pt x="f15" y="f9"/>
                </a:lnTo>
                <a:arcTo wR="f39" hR="f44" stAng="f82" swAng="f69"/>
                <a:lnTo>
                  <a:pt x="f112" y="f113"/>
                </a:lnTo>
                <a:lnTo>
                  <a:pt x="f9" y="f14"/>
                </a:lnTo>
                <a:lnTo>
                  <a:pt x="f9" y="f13"/>
                </a:lnTo>
                <a:lnTo>
                  <a:pt x="f114" y="f115"/>
                </a:lnTo>
                <a:lnTo>
                  <a:pt x="f9" y="f12"/>
                </a:lnTo>
                <a:arcTo wR="f44" hR="f33" stAng="f83" swAng="f72"/>
                <a:lnTo>
                  <a:pt x="f116" y="f117"/>
                </a:lnTo>
                <a:lnTo>
                  <a:pt x="f14" y="f8"/>
                </a:lnTo>
                <a:lnTo>
                  <a:pt x="f13" y="f8"/>
                </a:lnTo>
                <a:lnTo>
                  <a:pt x="f118" y="f119"/>
                </a:lnTo>
                <a:close/>
              </a:path>
            </a:pathLst>
          </a:cu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Aptos"/>
            </a:endParaRPr>
          </a:p>
        </p:txBody>
      </p:sp>
      <p:sp>
        <p:nvSpPr>
          <p:cNvPr id="11" name="TextBox 13">
            <a:extLst>
              <a:ext uri="{FF2B5EF4-FFF2-40B4-BE49-F238E27FC236}">
                <a16:creationId xmlns:a16="http://schemas.microsoft.com/office/drawing/2014/main" id="{AFF1DCAA-ACD1-73FC-92E4-78ACD8B1770C}"/>
              </a:ext>
            </a:extLst>
          </p:cNvPr>
          <p:cNvSpPr txBox="1"/>
          <p:nvPr/>
        </p:nvSpPr>
        <p:spPr>
          <a:xfrm>
            <a:off x="8559433" y="994099"/>
            <a:ext cx="3397873" cy="1192121"/>
          </a:xfrm>
          <a:prstGeom prst="rect">
            <a:avLst/>
          </a:prstGeom>
          <a:noFill/>
          <a:ln cap="flat">
            <a:noFill/>
          </a:ln>
        </p:spPr>
        <p:txBody>
          <a:bodyPr vert="horz" wrap="square" lIns="91440" tIns="45720" rIns="91440" bIns="45720" anchor="t" anchorCtr="0" compatLnSpc="1">
            <a:spAutoFit/>
          </a:bodyPr>
          <a:lstStyle/>
          <a:p>
            <a:pPr marL="0" marR="0" lvl="0" indent="-182880" algn="l" defTabSz="914400" rtl="0" fontAlgn="auto" hangingPunct="1">
              <a:lnSpc>
                <a:spcPct val="90000"/>
              </a:lnSpc>
              <a:spcBef>
                <a:spcPts val="0"/>
              </a:spcBef>
              <a:spcAft>
                <a:spcPts val="800"/>
              </a:spcAft>
              <a:buSzPct val="100000"/>
              <a:buFont typeface="Garamond" pitchFamily="18"/>
              <a:buChar char="◦"/>
              <a:tabLst/>
              <a:defRPr sz="1800" b="0" i="0" u="none" strike="noStrike" kern="0" cap="none" spc="0" baseline="0">
                <a:solidFill>
                  <a:srgbClr val="000000"/>
                </a:solidFill>
                <a:uFillTx/>
              </a:defRPr>
            </a:pPr>
            <a:endParaRPr lang="en-US" sz="1800" b="1" i="1" u="none" strike="noStrike" kern="1200" cap="none" spc="0" baseline="0">
              <a:solidFill>
                <a:srgbClr val="000000"/>
              </a:solidFill>
              <a:uFillTx/>
              <a:latin typeface="Aptos"/>
            </a:endParaRPr>
          </a:p>
          <a:p>
            <a:pPr marL="0" marR="0" lvl="0" indent="0" algn="l" defTabSz="9144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1" i="1" u="none" strike="noStrike" kern="1200" cap="none" spc="0" baseline="0">
                <a:solidFill>
                  <a:srgbClr val="FBE3D6"/>
                </a:solidFill>
                <a:uFillTx/>
                <a:latin typeface="Comic Sans MS" pitchFamily="66"/>
              </a:rPr>
              <a:t>learning this mathematics to challenge misleading / fake news</a:t>
            </a:r>
          </a:p>
        </p:txBody>
      </p:sp>
      <p:sp>
        <p:nvSpPr>
          <p:cNvPr id="12" name="TextBox 24">
            <a:extLst>
              <a:ext uri="{FF2B5EF4-FFF2-40B4-BE49-F238E27FC236}">
                <a16:creationId xmlns:a16="http://schemas.microsoft.com/office/drawing/2014/main" id="{2656D9A7-066E-AEF8-D0C5-AC33752378EA}"/>
              </a:ext>
            </a:extLst>
          </p:cNvPr>
          <p:cNvSpPr txBox="1"/>
          <p:nvPr/>
        </p:nvSpPr>
        <p:spPr>
          <a:xfrm>
            <a:off x="318823" y="6039996"/>
            <a:ext cx="11144926" cy="59093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1" i="0" u="none" strike="noStrike" kern="1200" cap="none" spc="0" baseline="0">
                <a:solidFill>
                  <a:srgbClr val="F2CFEE"/>
                </a:solidFill>
                <a:uFillTx/>
                <a:latin typeface="Comic Sans MS" pitchFamily="66"/>
              </a:rPr>
              <a:t>For the YSJ ‘Doing Change: Education for social justice’ conference, the student teacher shared his work on ‘Critical Mathematics Education on Climate Change’, with students and staff. </a:t>
            </a:r>
            <a:endParaRPr lang="en-US" sz="1800" b="0" i="0" u="none" strike="noStrike" kern="1200" cap="none" spc="0" baseline="0">
              <a:solidFill>
                <a:srgbClr val="F2CFEE"/>
              </a:solidFill>
              <a:uFillTx/>
              <a:latin typeface="Comic Sans MS" pitchFamily="66"/>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name="Slide1659">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B0923BAF-2A8A-4382-2AB4-58820B97DC36}"/>
              </a:ext>
            </a:extLst>
          </p:cNvPr>
          <p:cNvPicPr>
            <a:picLocks noChangeAspect="1"/>
          </p:cNvPicPr>
          <p:nvPr/>
        </p:nvPicPr>
        <p:blipFill>
          <a:blip r:embed="rId3">
            <a:alphaModFix amt="25000"/>
          </a:blip>
          <a:srcRect t="22222" b="16338"/>
          <a:stretch>
            <a:fillRect/>
          </a:stretch>
        </p:blipFill>
        <p:spPr>
          <a:xfrm>
            <a:off x="18" y="9"/>
            <a:ext cx="12191978" cy="6857990"/>
          </a:xfrm>
          <a:prstGeom prst="rect">
            <a:avLst/>
          </a:prstGeom>
          <a:noFill/>
          <a:ln cap="flat">
            <a:noFill/>
          </a:ln>
        </p:spPr>
      </p:pic>
      <p:sp>
        <p:nvSpPr>
          <p:cNvPr id="3" name="Title 1">
            <a:extLst>
              <a:ext uri="{FF2B5EF4-FFF2-40B4-BE49-F238E27FC236}">
                <a16:creationId xmlns:a16="http://schemas.microsoft.com/office/drawing/2014/main" id="{06C8115C-672F-FFF1-C82E-D040ADE668B4}"/>
              </a:ext>
            </a:extLst>
          </p:cNvPr>
          <p:cNvSpPr txBox="1">
            <a:spLocks noGrp="1"/>
          </p:cNvSpPr>
          <p:nvPr>
            <p:ph type="title"/>
          </p:nvPr>
        </p:nvSpPr>
        <p:spPr>
          <a:xfrm>
            <a:off x="315687" y="237744"/>
            <a:ext cx="10809515" cy="1776450"/>
          </a:xfrm>
        </p:spPr>
        <p:txBody>
          <a:bodyPr lIns="91440" tIns="45720" rIns="91440" bIns="45720" anchor="ctr" anchorCtr="0">
            <a:normAutofit/>
          </a:bodyPr>
          <a:lstStyle/>
          <a:p>
            <a:pPr lvl="0" algn="l" defTabSz="914400">
              <a:lnSpc>
                <a:spcPct val="90000"/>
              </a:lnSpc>
            </a:pPr>
            <a:r>
              <a:rPr lang="en-US" sz="4800" spc="0">
                <a:solidFill>
                  <a:srgbClr val="F2CFEE"/>
                </a:solidFill>
                <a:latin typeface="Comic Sans MS" pitchFamily="66"/>
              </a:rPr>
              <a:t>PGCE student teacher reflections</a:t>
            </a:r>
          </a:p>
        </p:txBody>
      </p:sp>
      <p:sp>
        <p:nvSpPr>
          <p:cNvPr id="4" name="Text Placeholder 2">
            <a:extLst>
              <a:ext uri="{FF2B5EF4-FFF2-40B4-BE49-F238E27FC236}">
                <a16:creationId xmlns:a16="http://schemas.microsoft.com/office/drawing/2014/main" id="{22543D59-67AA-57A1-13FD-18AB8EAEC3B9}"/>
              </a:ext>
            </a:extLst>
          </p:cNvPr>
          <p:cNvSpPr txBox="1">
            <a:spLocks noGrp="1"/>
          </p:cNvSpPr>
          <p:nvPr>
            <p:ph type="body" idx="4294967295"/>
          </p:nvPr>
        </p:nvSpPr>
        <p:spPr>
          <a:xfrm>
            <a:off x="47768" y="1752603"/>
            <a:ext cx="11990527" cy="4867652"/>
          </a:xfrm>
        </p:spPr>
        <p:txBody>
          <a:bodyPr/>
          <a:lstStyle/>
          <a:p>
            <a:pPr marL="0" lvl="0" indent="-182880">
              <a:spcBef>
                <a:spcPts val="0"/>
              </a:spcBef>
              <a:spcAft>
                <a:spcPts val="800"/>
              </a:spcAft>
              <a:buFont typeface="Garamond" pitchFamily="18"/>
              <a:buChar char="◦"/>
            </a:pPr>
            <a:r>
              <a:rPr lang="en-US" sz="1800" i="1">
                <a:solidFill>
                  <a:srgbClr val="CAEEFB"/>
                </a:solidFill>
                <a:latin typeface="Comic Sans MS" pitchFamily="66"/>
              </a:rPr>
              <a:t>A critical mathematics education was incorporated into a Year 10 scheme of work on analysing statistics. </a:t>
            </a:r>
            <a:r>
              <a:rPr lang="en-US" sz="1800" b="1" i="1">
                <a:solidFill>
                  <a:srgbClr val="CAEEFB"/>
                </a:solidFill>
                <a:latin typeface="Comic Sans MS" pitchFamily="66"/>
              </a:rPr>
              <a:t>The students all came up with fascinating statistics on climate which motivated them to want to understand the problem</a:t>
            </a:r>
            <a:r>
              <a:rPr lang="en-US" sz="1800" i="1">
                <a:solidFill>
                  <a:srgbClr val="CAEEFB"/>
                </a:solidFill>
                <a:latin typeface="Comic Sans MS" pitchFamily="66"/>
              </a:rPr>
              <a:t>. </a:t>
            </a:r>
            <a:r>
              <a:rPr lang="en-US" sz="1800" b="1" i="1">
                <a:solidFill>
                  <a:srgbClr val="CAEEFB"/>
                </a:solidFill>
                <a:latin typeface="Comic Sans MS" pitchFamily="66"/>
              </a:rPr>
              <a:t>The students collaborated in group projects and produced well-informed data driven discussions across the classroom</a:t>
            </a:r>
            <a:r>
              <a:rPr lang="en-US" sz="1800" i="1">
                <a:solidFill>
                  <a:srgbClr val="CAEEFB"/>
                </a:solidFill>
                <a:latin typeface="Comic Sans MS" pitchFamily="66"/>
              </a:rPr>
              <a:t>. The sequence of lessons had many positive impacts, including: </a:t>
            </a:r>
            <a:endParaRPr lang="en-US" sz="1800">
              <a:solidFill>
                <a:srgbClr val="CAEEFB"/>
              </a:solidFill>
              <a:latin typeface="Comic Sans MS" pitchFamily="66"/>
            </a:endParaRPr>
          </a:p>
          <a:p>
            <a:pPr marL="0" lvl="0" indent="0">
              <a:spcBef>
                <a:spcPts val="0"/>
              </a:spcBef>
              <a:spcAft>
                <a:spcPts val="800"/>
              </a:spcAft>
              <a:buNone/>
            </a:pPr>
            <a:endParaRPr lang="en-US" sz="1800">
              <a:solidFill>
                <a:srgbClr val="CAEEFB"/>
              </a:solidFill>
              <a:latin typeface="Comic Sans MS" pitchFamily="66"/>
            </a:endParaRPr>
          </a:p>
          <a:p>
            <a:pPr marL="0" lvl="0" indent="-182880">
              <a:spcBef>
                <a:spcPts val="0"/>
              </a:spcBef>
              <a:spcAft>
                <a:spcPts val="800"/>
              </a:spcAft>
              <a:buFont typeface="Garamond" pitchFamily="18"/>
              <a:buChar char="◦"/>
            </a:pPr>
            <a:r>
              <a:rPr lang="en-US" sz="1800" b="1" i="1">
                <a:solidFill>
                  <a:srgbClr val="FBE3D6"/>
                </a:solidFill>
                <a:latin typeface="Comic Sans MS" pitchFamily="66"/>
              </a:rPr>
              <a:t>Develops critical thinking skills</a:t>
            </a:r>
            <a:r>
              <a:rPr lang="en-US" sz="1800" i="1">
                <a:solidFill>
                  <a:srgbClr val="FBE3D6"/>
                </a:solidFill>
                <a:latin typeface="Comic Sans MS" pitchFamily="66"/>
              </a:rPr>
              <a:t> by questioning assumptions, </a:t>
            </a:r>
          </a:p>
          <a:p>
            <a:pPr marL="0" lvl="0" indent="-182880">
              <a:spcBef>
                <a:spcPts val="0"/>
              </a:spcBef>
              <a:spcAft>
                <a:spcPts val="800"/>
              </a:spcAft>
              <a:buFont typeface="Garamond" pitchFamily="18"/>
              <a:buChar char="◦"/>
            </a:pPr>
            <a:r>
              <a:rPr lang="en-US" sz="1800" i="1">
                <a:solidFill>
                  <a:srgbClr val="FBE3D6"/>
                </a:solidFill>
                <a:latin typeface="Comic Sans MS" pitchFamily="66"/>
              </a:rPr>
              <a:t>challenging narratives and engaging in meaningful discussions. </a:t>
            </a:r>
            <a:endParaRPr lang="en-US" sz="1800">
              <a:solidFill>
                <a:srgbClr val="FBE3D6"/>
              </a:solidFill>
              <a:latin typeface="Comic Sans MS" pitchFamily="66"/>
            </a:endParaRPr>
          </a:p>
          <a:p>
            <a:pPr marL="0" lvl="0" indent="-182880">
              <a:spcBef>
                <a:spcPts val="0"/>
              </a:spcBef>
              <a:spcAft>
                <a:spcPts val="800"/>
              </a:spcAft>
              <a:buFont typeface="Garamond" pitchFamily="18"/>
              <a:buChar char="◦"/>
            </a:pPr>
            <a:r>
              <a:rPr lang="en-US" sz="1800" b="1" i="1">
                <a:solidFill>
                  <a:srgbClr val="FBE3D6"/>
                </a:solidFill>
                <a:latin typeface="Comic Sans MS" pitchFamily="66"/>
              </a:rPr>
              <a:t>Promotes social justice and equity</a:t>
            </a:r>
            <a:r>
              <a:rPr lang="en-US" sz="1800" i="1">
                <a:solidFill>
                  <a:srgbClr val="FBE3D6"/>
                </a:solidFill>
                <a:latin typeface="Comic Sans MS" pitchFamily="66"/>
              </a:rPr>
              <a:t> as students are informed and engaged in</a:t>
            </a:r>
          </a:p>
          <a:p>
            <a:pPr marL="0" lvl="0" indent="-182880">
              <a:spcBef>
                <a:spcPts val="0"/>
              </a:spcBef>
              <a:spcAft>
                <a:spcPts val="800"/>
              </a:spcAft>
              <a:buFont typeface="Garamond" pitchFamily="18"/>
              <a:buChar char="◦"/>
            </a:pPr>
            <a:r>
              <a:rPr lang="en-US" sz="1800" i="1">
                <a:solidFill>
                  <a:srgbClr val="FBE3D6"/>
                </a:solidFill>
                <a:latin typeface="Comic Sans MS" pitchFamily="66"/>
              </a:rPr>
              <a:t> socially responsible mathematical practices. </a:t>
            </a:r>
            <a:endParaRPr lang="en-US" sz="1800">
              <a:solidFill>
                <a:srgbClr val="FBE3D6"/>
              </a:solidFill>
              <a:latin typeface="Comic Sans MS" pitchFamily="66"/>
            </a:endParaRPr>
          </a:p>
          <a:p>
            <a:pPr marL="0" lvl="0" indent="-182880">
              <a:spcBef>
                <a:spcPts val="0"/>
              </a:spcBef>
              <a:spcAft>
                <a:spcPts val="800"/>
              </a:spcAft>
              <a:buFont typeface="Garamond" pitchFamily="18"/>
              <a:buChar char="◦"/>
            </a:pPr>
            <a:r>
              <a:rPr lang="en-US" sz="1800" b="1" i="1">
                <a:solidFill>
                  <a:srgbClr val="FBE3D6"/>
                </a:solidFill>
                <a:latin typeface="Comic Sans MS" pitchFamily="66"/>
              </a:rPr>
              <a:t>Enhances problem-solving skills</a:t>
            </a:r>
            <a:r>
              <a:rPr lang="en-US" sz="1800" i="1">
                <a:solidFill>
                  <a:srgbClr val="FBE3D6"/>
                </a:solidFill>
                <a:latin typeface="Comic Sans MS" pitchFamily="66"/>
              </a:rPr>
              <a:t> by learning to approach problems in a critical and reflective manner, students become better problem-solvers and are better equipped to tackle complex issues in a variety of fields. </a:t>
            </a:r>
            <a:endParaRPr lang="en-US" sz="1800">
              <a:solidFill>
                <a:srgbClr val="FBE3D6"/>
              </a:solidFill>
              <a:latin typeface="Comic Sans MS" pitchFamily="66"/>
            </a:endParaRPr>
          </a:p>
          <a:p>
            <a:pPr marL="0" lvl="0" indent="-182880">
              <a:spcBef>
                <a:spcPts val="0"/>
              </a:spcBef>
              <a:spcAft>
                <a:spcPts val="800"/>
              </a:spcAft>
              <a:buFont typeface="Garamond" pitchFamily="18"/>
              <a:buChar char="◦"/>
            </a:pPr>
            <a:r>
              <a:rPr lang="en-US" sz="1800" b="1" i="1">
                <a:solidFill>
                  <a:srgbClr val="FBE3D6"/>
                </a:solidFill>
                <a:latin typeface="Comic Sans MS" pitchFamily="66"/>
              </a:rPr>
              <a:t>Increases engagement and motivation</a:t>
            </a:r>
            <a:r>
              <a:rPr lang="en-US" sz="1800" i="1">
                <a:solidFill>
                  <a:srgbClr val="FBE3D6"/>
                </a:solidFill>
                <a:latin typeface="Comic Sans MS" pitchFamily="66"/>
              </a:rPr>
              <a:t> because they see the relevance and </a:t>
            </a:r>
          </a:p>
          <a:p>
            <a:pPr marL="0" lvl="0" indent="-182880">
              <a:spcBef>
                <a:spcPts val="0"/>
              </a:spcBef>
              <a:spcAft>
                <a:spcPts val="800"/>
              </a:spcAft>
              <a:buFont typeface="Garamond" pitchFamily="18"/>
              <a:buChar char="◦"/>
            </a:pPr>
            <a:r>
              <a:rPr lang="en-US" sz="1800" i="1">
                <a:solidFill>
                  <a:srgbClr val="FBE3D6"/>
                </a:solidFill>
                <a:latin typeface="Comic Sans MS" pitchFamily="66"/>
              </a:rPr>
              <a:t>importance of the subject matter to their lives and the world around them. </a:t>
            </a:r>
            <a:endParaRPr lang="en-US" sz="1800">
              <a:solidFill>
                <a:srgbClr val="FBE3D6"/>
              </a:solidFill>
              <a:latin typeface="Comic Sans MS" pitchFamily="66"/>
            </a:endParaRPr>
          </a:p>
          <a:p>
            <a:pPr marL="0" lvl="0" indent="-182880">
              <a:spcBef>
                <a:spcPts val="0"/>
              </a:spcBef>
              <a:spcAft>
                <a:spcPts val="800"/>
              </a:spcAft>
              <a:buFont typeface="Garamond" pitchFamily="18"/>
              <a:buChar char="◦"/>
            </a:pPr>
            <a:r>
              <a:rPr lang="en-US" sz="1800" b="1" i="1">
                <a:solidFill>
                  <a:srgbClr val="FBE3D6"/>
                </a:solidFill>
                <a:latin typeface="Comic Sans MS" pitchFamily="66"/>
              </a:rPr>
              <a:t>Fosters creativity and innovation</a:t>
            </a:r>
            <a:r>
              <a:rPr lang="en-US" sz="1800" i="1">
                <a:solidFill>
                  <a:srgbClr val="FBE3D6"/>
                </a:solidFill>
                <a:latin typeface="Comic Sans MS" pitchFamily="66"/>
              </a:rPr>
              <a:t> through approaching problems from multiple perspectives.</a:t>
            </a:r>
            <a:endParaRPr lang="en-US" sz="1800">
              <a:solidFill>
                <a:srgbClr val="FBE3D6"/>
              </a:solidFill>
              <a:latin typeface="Comic Sans MS" pitchFamily="66"/>
            </a:endParaRPr>
          </a:p>
          <a:p>
            <a:pPr marL="0" lvl="0" indent="0">
              <a:spcBef>
                <a:spcPts val="0"/>
              </a:spcBef>
              <a:spcAft>
                <a:spcPts val="800"/>
              </a:spcAft>
              <a:buNone/>
            </a:pPr>
            <a:endParaRPr lang="en-US" sz="1800"/>
          </a:p>
          <a:p>
            <a:pPr marL="0" lvl="0" indent="-182880">
              <a:spcBef>
                <a:spcPts val="0"/>
              </a:spcBef>
              <a:buFont typeface="Garamond" pitchFamily="18"/>
              <a:buChar char="◦"/>
            </a:pPr>
            <a:endParaRPr lang="en-US" sz="130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166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D9E5-4562-0BB6-95F2-3C640A4A950B}"/>
              </a:ext>
            </a:extLst>
          </p:cNvPr>
          <p:cNvSpPr txBox="1">
            <a:spLocks noGrp="1"/>
          </p:cNvSpPr>
          <p:nvPr>
            <p:ph type="title"/>
          </p:nvPr>
        </p:nvSpPr>
        <p:spPr>
          <a:xfrm>
            <a:off x="95536" y="0"/>
            <a:ext cx="11933176" cy="1541998"/>
          </a:xfrm>
        </p:spPr>
        <p:txBody>
          <a:bodyPr/>
          <a:lstStyle/>
          <a:p>
            <a:pPr lvl="0"/>
            <a:r>
              <a:rPr lang="en-GB" b="1">
                <a:solidFill>
                  <a:srgbClr val="7030A0"/>
                </a:solidFill>
                <a:latin typeface="Comic Sans MS" pitchFamily="66"/>
              </a:rPr>
              <a:t>PGCE Secondary mathematics student feedback</a:t>
            </a:r>
          </a:p>
        </p:txBody>
      </p:sp>
      <p:sp>
        <p:nvSpPr>
          <p:cNvPr id="3" name="Content Placeholder 2">
            <a:extLst>
              <a:ext uri="{FF2B5EF4-FFF2-40B4-BE49-F238E27FC236}">
                <a16:creationId xmlns:a16="http://schemas.microsoft.com/office/drawing/2014/main" id="{1A30AD13-5BC4-71C7-69CB-2763F2504D5B}"/>
              </a:ext>
            </a:extLst>
          </p:cNvPr>
          <p:cNvSpPr txBox="1">
            <a:spLocks noGrp="1"/>
          </p:cNvSpPr>
          <p:nvPr>
            <p:ph idx="1"/>
          </p:nvPr>
        </p:nvSpPr>
        <p:spPr>
          <a:xfrm>
            <a:off x="150126" y="1698168"/>
            <a:ext cx="9022229" cy="5159831"/>
          </a:xfrm>
        </p:spPr>
        <p:txBody>
          <a:bodyPr/>
          <a:lstStyle/>
          <a:p>
            <a:pPr marL="0" lvl="0" indent="0">
              <a:lnSpc>
                <a:spcPct val="70000"/>
              </a:lnSpc>
              <a:buNone/>
            </a:pPr>
            <a:r>
              <a:rPr lang="en-GB" sz="2000">
                <a:latin typeface="Comic Sans MS" pitchFamily="66"/>
              </a:rPr>
              <a:t>I think, where possible, I will embed critical maths education in all areas.  For instance I’m teaching about salaries to year 9 next week and will try to open a discussion about the two wages I have put on the board, a cleaner at £20k and a Software Engineer at £50k.  I am also experiencing similar things inadvertently in other lessons too, and it’s made me realise I wasn’t prepared for some questions - for example I started to teach lattice multiplication as a method of decimal multiplication and referred to it as Napier’s bones.  The first questions were “why is it called that?”, followed up by “Who was Napier?” - to which I couldn’t answer.  What I should’ve done in the lesson is google after I set some independent work but I’m going to try to think about that in advance for next time.</a:t>
            </a:r>
          </a:p>
          <a:p>
            <a:pPr marL="0" lvl="0" indent="0">
              <a:lnSpc>
                <a:spcPct val="70000"/>
              </a:lnSpc>
              <a:buNone/>
            </a:pPr>
            <a:br>
              <a:rPr lang="en-GB" sz="2000">
                <a:latin typeface="Comic Sans MS" pitchFamily="66"/>
              </a:rPr>
            </a:br>
            <a:r>
              <a:rPr lang="en-GB" sz="2000">
                <a:latin typeface="Comic Sans MS" pitchFamily="66"/>
              </a:rPr>
              <a:t>The implications for children is that if we don’t raise these, at least in part, then we have not done all we can to help prepare the students for the real world.  It may be that they forget everything, but that doesn’t matter.  It is important to include critical maths and social justice themes for the reasons above, as well as for the wider impacts and cross-curricular connections that could be made by doing so.  If we talk about Alan Turing in maths and History are doing a WW2 topic and do the same then we might start marking more connections in the brain and the students may remember more of the content.</a:t>
            </a:r>
          </a:p>
        </p:txBody>
      </p:sp>
      <p:pic>
        <p:nvPicPr>
          <p:cNvPr id="4" name="Picture 2" descr="A group of people with different outfits">
            <a:extLst>
              <a:ext uri="{FF2B5EF4-FFF2-40B4-BE49-F238E27FC236}">
                <a16:creationId xmlns:a16="http://schemas.microsoft.com/office/drawing/2014/main" id="{2107C42C-422A-DF4A-B613-5E82AF2DC400}"/>
              </a:ext>
            </a:extLst>
          </p:cNvPr>
          <p:cNvPicPr>
            <a:picLocks noChangeAspect="1"/>
          </p:cNvPicPr>
          <p:nvPr/>
        </p:nvPicPr>
        <p:blipFill>
          <a:blip r:embed="rId3"/>
          <a:srcRect l="8414" r="29243" b="2"/>
          <a:stretch>
            <a:fillRect/>
          </a:stretch>
        </p:blipFill>
        <p:spPr>
          <a:xfrm>
            <a:off x="9172355" y="3225353"/>
            <a:ext cx="3019650" cy="3632646"/>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3DE7-7BBF-D20B-118A-B7E14247B751}"/>
              </a:ext>
            </a:extLst>
          </p:cNvPr>
          <p:cNvSpPr txBox="1">
            <a:spLocks noGrp="1"/>
          </p:cNvSpPr>
          <p:nvPr>
            <p:ph type="title"/>
          </p:nvPr>
        </p:nvSpPr>
        <p:spPr>
          <a:xfrm>
            <a:off x="0" y="0"/>
            <a:ext cx="10330543" cy="1326776"/>
          </a:xfrm>
        </p:spPr>
        <p:txBody>
          <a:bodyPr/>
          <a:lstStyle/>
          <a:p>
            <a:pPr lvl="0"/>
            <a:r>
              <a:rPr lang="en-GB" b="1">
                <a:solidFill>
                  <a:srgbClr val="7030A0"/>
                </a:solidFill>
                <a:latin typeface="Comic Sans MS" pitchFamily="66"/>
              </a:rPr>
              <a:t>Females in mathematics and science</a:t>
            </a:r>
          </a:p>
        </p:txBody>
      </p:sp>
      <p:pic>
        <p:nvPicPr>
          <p:cNvPr id="3" name="Picture 2" descr="A group of people posing for the camera&#10;&#10;Description automatically generated">
            <a:extLst>
              <a:ext uri="{FF2B5EF4-FFF2-40B4-BE49-F238E27FC236}">
                <a16:creationId xmlns:a16="http://schemas.microsoft.com/office/drawing/2014/main" id="{20856B2D-E972-FBAA-260F-F3DC76547EC9}"/>
              </a:ext>
            </a:extLst>
          </p:cNvPr>
          <p:cNvPicPr>
            <a:picLocks noChangeAspect="1"/>
          </p:cNvPicPr>
          <p:nvPr/>
        </p:nvPicPr>
        <p:blipFill>
          <a:blip r:embed="rId5"/>
          <a:srcRect l="10047" r="7699"/>
          <a:stretch>
            <a:fillRect/>
          </a:stretch>
        </p:blipFill>
        <p:spPr>
          <a:xfrm>
            <a:off x="10429408" y="125473"/>
            <a:ext cx="1625455" cy="2402604"/>
          </a:xfrm>
          <a:prstGeom prst="rect">
            <a:avLst/>
          </a:prstGeom>
          <a:noFill/>
          <a:ln cap="flat">
            <a:noFill/>
          </a:ln>
        </p:spPr>
      </p:pic>
      <p:sp>
        <p:nvSpPr>
          <p:cNvPr id="4" name="Content Placeholder 2">
            <a:extLst>
              <a:ext uri="{FF2B5EF4-FFF2-40B4-BE49-F238E27FC236}">
                <a16:creationId xmlns:a16="http://schemas.microsoft.com/office/drawing/2014/main" id="{89289C82-4649-BC51-DAAB-9A8BA7A8ADDF}"/>
              </a:ext>
            </a:extLst>
          </p:cNvPr>
          <p:cNvSpPr txBox="1">
            <a:spLocks noGrp="1"/>
          </p:cNvSpPr>
          <p:nvPr>
            <p:ph idx="1"/>
          </p:nvPr>
        </p:nvSpPr>
        <p:spPr>
          <a:xfrm>
            <a:off x="137132" y="1578428"/>
            <a:ext cx="11597673" cy="5416046"/>
          </a:xfrm>
        </p:spPr>
        <p:txBody>
          <a:bodyPr>
            <a:noAutofit/>
          </a:bodyPr>
          <a:lstStyle/>
          <a:p>
            <a:pPr marL="0" lvl="0" indent="0">
              <a:buNone/>
            </a:pPr>
            <a:endParaRPr lang="en-GB" sz="2400"/>
          </a:p>
          <a:p>
            <a:pPr marL="0" lvl="0" indent="0">
              <a:buNone/>
            </a:pPr>
            <a:endParaRPr lang="en-GB" sz="2400"/>
          </a:p>
          <a:p>
            <a:pPr marL="0" lvl="0" indent="0">
              <a:buNone/>
            </a:pPr>
            <a:r>
              <a:rPr lang="en-GB" sz="2400">
                <a:latin typeface="Comic Sans MS" pitchFamily="66"/>
                <a:cs typeface="Times New Roman" pitchFamily="18"/>
              </a:rPr>
              <a:t>As a plenary to his lesson with a class of 13-year-olds, this student teacher linked the problem-solving activities that the class had worked on to Alan Turing’s code breaking and Katherine Johnson’s mathematical calculations that sent the first man into space. His pupils responded to his questions about their cultural relevance, and he explained to the class how Alan Turing experienced homophobic injustices whilst African American women, including Katherine Johnson, faced racism and fought for desegregating higher education. He linked this to human suffering and fairness.  </a:t>
            </a:r>
          </a:p>
          <a:p>
            <a:pPr marL="0" lvl="0" indent="0">
              <a:buNone/>
            </a:pPr>
            <a:endParaRPr lang="en-GB" sz="2000">
              <a:latin typeface="Comic Sans MS" pitchFamily="66"/>
              <a:cs typeface="Times New Roman" pitchFamily="18"/>
            </a:endParaRPr>
          </a:p>
          <a:p>
            <a:pPr marL="0" lvl="0" indent="0">
              <a:buNone/>
            </a:pPr>
            <a:r>
              <a:rPr lang="en-GB" sz="2000" b="1">
                <a:solidFill>
                  <a:srgbClr val="104862"/>
                </a:solidFill>
                <a:latin typeface="Comic Sans MS" pitchFamily="66"/>
                <a:hlinkClick r:id="rId6">
                  <a:extLst>
                    <a:ext uri="{A12FA001-AC4F-418D-AE19-62706E023703}">
                      <ahyp:hlinkClr xmlns:ahyp="http://schemas.microsoft.com/office/drawing/2018/hyperlinkcolor" val="tx"/>
                    </a:ext>
                  </a:extLst>
                </a:hlinkClick>
              </a:rPr>
              <a:t>more-than-half-of-british-girls-lack-confidence-learning-maths-poll-finds</a:t>
            </a:r>
            <a:endParaRPr lang="en-GB" sz="2000" b="1">
              <a:solidFill>
                <a:srgbClr val="104862"/>
              </a:solidFill>
              <a:latin typeface="Comic Sans MS" pitchFamily="66"/>
            </a:endParaRPr>
          </a:p>
          <a:p>
            <a:pPr marL="0" lvl="0" indent="0">
              <a:buNone/>
            </a:pPr>
            <a:r>
              <a:rPr lang="en-GB" sz="2000" b="1">
                <a:solidFill>
                  <a:srgbClr val="C04F15"/>
                </a:solidFill>
                <a:latin typeface="Comic Sans MS" pitchFamily="66"/>
              </a:rPr>
              <a:t>8 February 2024</a:t>
            </a:r>
          </a:p>
          <a:p>
            <a:pPr marL="0" lvl="0" indent="0">
              <a:buNone/>
            </a:pPr>
            <a:endParaRPr lang="en-GB" sz="2400"/>
          </a:p>
        </p:txBody>
      </p:sp>
      <p:pic>
        <p:nvPicPr>
          <p:cNvPr id="5" name="Online Media 4" title="Hidden Figures | Official Trailer [HD] | 20th Century FOX">
            <a:extLst>
              <a:ext uri="{FF2B5EF4-FFF2-40B4-BE49-F238E27FC236}">
                <a16:creationId xmlns:a16="http://schemas.microsoft.com/office/drawing/2014/main" id="{09768D28-756A-71E6-C5F4-8FB473BACE38}"/>
              </a:ext>
            </a:extLst>
          </p:cNvPr>
          <p:cNvPicPr>
            <a:picLocks noChangeAspect="1"/>
          </p:cNvPicPr>
          <p:nvPr>
            <a:videoFile r:link="rId1"/>
            <p:extLst>
              <p:ext uri="{DAA4B4D4-6D71-4841-9C94-3DE7FCFB9230}">
                <p14:media xmlns:p14="http://schemas.microsoft.com/office/powerpoint/2010/main" r:link="rId2"/>
              </p:ext>
            </p:extLst>
          </p:nvPr>
        </p:nvPicPr>
        <p:blipFill>
          <a:blip r:embed="rId7"/>
          <a:stretch>
            <a:fillRect/>
          </a:stretch>
        </p:blipFill>
        <p:spPr>
          <a:xfrm>
            <a:off x="9788459" y="5452000"/>
            <a:ext cx="2266413" cy="1280525"/>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stCondLst>
                    <p:cond delay="indefinite"/>
                  </p:stCondLst>
                  <p:endCondLst>
                    <p:cond evt="onNext" delay="0">
                      <p:tgtEl>
                        <p:sldTgt/>
                      </p:tgtEl>
                    </p:cond>
                    <p:cond evt="onPrev" delay="0">
                      <p:tgtEl>
                        <p:sldTgt/>
                      </p:tgtEl>
                    </p:cond>
                  </p:endCondLst>
                </p:cTn>
                <p:tgtEl>
                  <p:spTgt spid="5"/>
                </p:tgtEl>
              </p:cMediaNode>
            </p:video>
            <p:seq concurrent="1" nextAc="seek">
              <p:cTn id="8" dur="indefinite" nodeType="interactiveSeq">
                <p:stCondLst>
                  <p:cond evt="onClick" delay="0">
                    <p:tgtEl>
                      <p:spTgt spid="5"/>
                    </p:tgtEl>
                  </p:cond>
                </p:stCondLst>
                <p:childTnLst>
                  <p:par>
                    <p:cTn id="9" fill="hold">
                      <p:stCondLst>
                        <p:cond evt="onBegin" delay="0">
                          <p:tn val="8"/>
                        </p:cond>
                      </p:stCondLst>
                      <p:childTnLst>
                        <p:par>
                          <p:cTn id="10" fill="hold">
                            <p:stCondLst>
                              <p:cond delay="0"/>
                            </p:stCondLst>
                            <p:childTnLst>
                              <p:par>
                                <p:cTn id="11" presetID="2" presetClass="mediacall" presetSubtype="0" fill="hold" nodeType="clickEffect">
                                  <p:stCondLst>
                                    <p:cond delay="0"/>
                                  </p:stCondLst>
                                  <p:childTnLst>
                                    <p:cmd type="call" cmd="togglePause">
                                      <p:cBhvr>
                                        <p:cTn id="12"/>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169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7103-099A-FA0E-A2C4-D9892D090DD2}"/>
              </a:ext>
            </a:extLst>
          </p:cNvPr>
          <p:cNvSpPr txBox="1">
            <a:spLocks noGrp="1"/>
          </p:cNvSpPr>
          <p:nvPr>
            <p:ph type="title"/>
          </p:nvPr>
        </p:nvSpPr>
        <p:spPr>
          <a:xfrm>
            <a:off x="102357" y="272957"/>
            <a:ext cx="11251445" cy="1417731"/>
          </a:xfrm>
        </p:spPr>
        <p:txBody>
          <a:bodyPr/>
          <a:lstStyle/>
          <a:p>
            <a:pPr lvl="0"/>
            <a:r>
              <a:rPr lang="en-GB" b="1">
                <a:solidFill>
                  <a:srgbClr val="80350E"/>
                </a:solidFill>
                <a:latin typeface="Comic Sans MS" pitchFamily="66"/>
              </a:rPr>
              <a:t>PGCE secondary mathematics lesson on minimum wages</a:t>
            </a:r>
          </a:p>
        </p:txBody>
      </p:sp>
      <p:sp>
        <p:nvSpPr>
          <p:cNvPr id="3" name="Content Placeholder 2">
            <a:extLst>
              <a:ext uri="{FF2B5EF4-FFF2-40B4-BE49-F238E27FC236}">
                <a16:creationId xmlns:a16="http://schemas.microsoft.com/office/drawing/2014/main" id="{EA682B40-1218-3238-7360-F5E2040B1444}"/>
              </a:ext>
            </a:extLst>
          </p:cNvPr>
          <p:cNvSpPr txBox="1">
            <a:spLocks noGrp="1"/>
          </p:cNvSpPr>
          <p:nvPr>
            <p:ph idx="1"/>
          </p:nvPr>
        </p:nvSpPr>
        <p:spPr>
          <a:xfrm>
            <a:off x="102357" y="2556927"/>
            <a:ext cx="11376882" cy="4232830"/>
          </a:xfrm>
        </p:spPr>
        <p:txBody>
          <a:bodyPr/>
          <a:lstStyle/>
          <a:p>
            <a:pPr lvl="0"/>
            <a:r>
              <a:rPr lang="en-GB" b="1">
                <a:solidFill>
                  <a:srgbClr val="7030A0"/>
                </a:solidFill>
                <a:latin typeface="Comic Sans MS" pitchFamily="66"/>
              </a:rPr>
              <a:t>Multiplying decimals in the context of calculating minimum wages for different ages groups around the world (April 2024 and 2025):</a:t>
            </a:r>
          </a:p>
          <a:p>
            <a:pPr lvl="0"/>
            <a:endParaRPr lang="en-GB" b="1">
              <a:solidFill>
                <a:srgbClr val="7030A0"/>
              </a:solidFill>
              <a:latin typeface="Comic Sans MS" pitchFamily="66"/>
            </a:endParaRPr>
          </a:p>
          <a:p>
            <a:pPr lvl="0"/>
            <a:r>
              <a:rPr lang="en-GB" b="1">
                <a:solidFill>
                  <a:srgbClr val="7030A0"/>
                </a:solidFill>
                <a:latin typeface="Comic Sans MS" pitchFamily="66"/>
              </a:rPr>
              <a:t>Fiji: FJD 4.50 hour</a:t>
            </a:r>
          </a:p>
          <a:p>
            <a:pPr lvl="0"/>
            <a:r>
              <a:rPr lang="en-GB" b="1">
                <a:solidFill>
                  <a:srgbClr val="7030A0"/>
                </a:solidFill>
                <a:latin typeface="Comic Sans MS" pitchFamily="66"/>
              </a:rPr>
              <a:t>Papua New Guinea: PGK 3.50 hour</a:t>
            </a:r>
          </a:p>
          <a:p>
            <a:pPr lvl="0"/>
            <a:r>
              <a:rPr lang="en-GB" b="1">
                <a:solidFill>
                  <a:srgbClr val="7030A0"/>
                </a:solidFill>
                <a:latin typeface="Comic Sans MS" pitchFamily="66"/>
              </a:rPr>
              <a:t>Calculating exchange rates to compare to GB Pounds. </a:t>
            </a:r>
          </a:p>
          <a:p>
            <a:pPr lvl="0"/>
            <a:r>
              <a:rPr lang="en-GB" b="1">
                <a:solidFill>
                  <a:srgbClr val="7030A0"/>
                </a:solidFill>
                <a:latin typeface="Comic Sans MS" pitchFamily="66"/>
              </a:rPr>
              <a:t>Discussion and children’s comments….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688">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30680FB1-36E6-1190-035B-78BCEDDF6A9A}"/>
              </a:ext>
              <a:ext uri="{C183D7F6-B498-43B3-948B-1728B52AA6E4}">
                <adec:decorative xmlns:adec="http://schemas.microsoft.com/office/drawing/2017/decorative" val="1"/>
              </a:ext>
            </a:extLst>
          </p:cNvPr>
          <p:cNvPicPr>
            <a:picLocks noGrp="1" noChangeAspect="1"/>
          </p:cNvPicPr>
          <p:nvPr>
            <p:ph type="pic" idx="4294967295"/>
          </p:nvPr>
        </p:nvPicPr>
        <p:blipFill>
          <a:blip r:embed="rId3">
            <a:alphaModFix amt="25000"/>
          </a:blip>
          <a:srcRect t="4161" b="14997"/>
          <a:stretch>
            <a:fillRect/>
          </a:stretch>
        </p:blipFill>
        <p:spPr>
          <a:xfrm>
            <a:off x="18" y="9"/>
            <a:ext cx="12191978" cy="6857990"/>
          </a:xfrm>
        </p:spPr>
      </p:pic>
      <p:sp>
        <p:nvSpPr>
          <p:cNvPr id="3" name="Title 3">
            <a:extLst>
              <a:ext uri="{FF2B5EF4-FFF2-40B4-BE49-F238E27FC236}">
                <a16:creationId xmlns:a16="http://schemas.microsoft.com/office/drawing/2014/main" id="{25C32612-A487-83B3-3AD5-F68D6AC84A06}"/>
              </a:ext>
            </a:extLst>
          </p:cNvPr>
          <p:cNvSpPr txBox="1">
            <a:spLocks noGrp="1"/>
          </p:cNvSpPr>
          <p:nvPr>
            <p:ph type="title"/>
          </p:nvPr>
        </p:nvSpPr>
        <p:spPr>
          <a:xfrm>
            <a:off x="0" y="0"/>
            <a:ext cx="11957307" cy="2014194"/>
          </a:xfrm>
        </p:spPr>
        <p:txBody>
          <a:bodyPr anchor="ctr"/>
          <a:lstStyle/>
          <a:p>
            <a:pPr lvl="0">
              <a:spcBef>
                <a:spcPts val="0"/>
              </a:spcBef>
            </a:pPr>
            <a:r>
              <a:rPr lang="en-US" sz="3100">
                <a:solidFill>
                  <a:srgbClr val="F2F2F2"/>
                </a:solidFill>
                <a:latin typeface="Comic Sans MS" pitchFamily="66"/>
              </a:rPr>
              <a:t>BA Education: Year 2 Primary</a:t>
            </a:r>
            <a:br>
              <a:rPr lang="en-US" sz="3100">
                <a:solidFill>
                  <a:srgbClr val="F2F2F2"/>
                </a:solidFill>
                <a:latin typeface="Comic Sans MS" pitchFamily="66"/>
              </a:rPr>
            </a:br>
            <a:r>
              <a:rPr lang="en-US" sz="3100">
                <a:solidFill>
                  <a:srgbClr val="F2F2F2"/>
                </a:solidFill>
                <a:latin typeface="Comic Sans MS" pitchFamily="66"/>
              </a:rPr>
              <a:t>mathematics national curriculum links – l</a:t>
            </a:r>
            <a:r>
              <a:rPr lang="en-GB" sz="3100">
                <a:solidFill>
                  <a:srgbClr val="F2F2F2"/>
                </a:solidFill>
                <a:latin typeface="Comic Sans MS" pitchFamily="66"/>
              </a:rPr>
              <a:t>esson ideas</a:t>
            </a:r>
            <a:br>
              <a:rPr lang="en-US" sz="3100">
                <a:solidFill>
                  <a:srgbClr val="F2F2F2"/>
                </a:solidFill>
                <a:latin typeface="Comic Sans MS" pitchFamily="66"/>
              </a:rPr>
            </a:br>
            <a:br>
              <a:rPr lang="en-GB" sz="900">
                <a:solidFill>
                  <a:srgbClr val="F2F2F2"/>
                </a:solidFill>
              </a:rPr>
            </a:br>
            <a:endParaRPr lang="en-US" sz="2300">
              <a:solidFill>
                <a:srgbClr val="F2F2F2"/>
              </a:solidFill>
            </a:endParaRPr>
          </a:p>
        </p:txBody>
      </p:sp>
      <p:grpSp>
        <p:nvGrpSpPr>
          <p:cNvPr id="4" name="Rectangle 8">
            <a:extLst>
              <a:ext uri="{FF2B5EF4-FFF2-40B4-BE49-F238E27FC236}">
                <a16:creationId xmlns:a16="http://schemas.microsoft.com/office/drawing/2014/main" id="{642B6171-3C65-F548-57F0-6CC98C89138A}"/>
              </a:ext>
            </a:extLst>
          </p:cNvPr>
          <p:cNvGrpSpPr/>
          <p:nvPr/>
        </p:nvGrpSpPr>
        <p:grpSpPr>
          <a:xfrm>
            <a:off x="234689" y="1499616"/>
            <a:ext cx="11722617" cy="5047341"/>
            <a:chOff x="234689" y="1499616"/>
            <a:chExt cx="11722617" cy="5047341"/>
          </a:xfrm>
        </p:grpSpPr>
        <p:sp>
          <p:nvSpPr>
            <p:cNvPr id="5" name="Free-form: Shape 4">
              <a:extLst>
                <a:ext uri="{FF2B5EF4-FFF2-40B4-BE49-F238E27FC236}">
                  <a16:creationId xmlns:a16="http://schemas.microsoft.com/office/drawing/2014/main" id="{2FC35AD9-8F63-2FEB-798E-64982FCA532D}"/>
                </a:ext>
              </a:extLst>
            </p:cNvPr>
            <p:cNvSpPr/>
            <p:nvPr/>
          </p:nvSpPr>
          <p:spPr>
            <a:xfrm>
              <a:off x="340376" y="3861657"/>
              <a:ext cx="3073088" cy="2542955"/>
            </a:xfrm>
            <a:custGeom>
              <a:avLst/>
              <a:gdLst>
                <a:gd name="f0" fmla="val 10800000"/>
                <a:gd name="f1" fmla="val 5400000"/>
                <a:gd name="f2" fmla="val 180"/>
                <a:gd name="f3" fmla="val w"/>
                <a:gd name="f4" fmla="val h"/>
                <a:gd name="f5" fmla="val 0"/>
                <a:gd name="f6" fmla="val 3073091"/>
                <a:gd name="f7" fmla="val 2542954"/>
                <a:gd name="f8" fmla="+- 0 0 -90"/>
                <a:gd name="f9" fmla="*/ f3 1 3073091"/>
                <a:gd name="f10" fmla="*/ f4 1 2542954"/>
                <a:gd name="f11" fmla="+- f7 0 f5"/>
                <a:gd name="f12" fmla="+- f6 0 f5"/>
                <a:gd name="f13" fmla="*/ f8 f0 1"/>
                <a:gd name="f14" fmla="*/ f12 1 3073091"/>
                <a:gd name="f15" fmla="*/ f11 1 2542954"/>
                <a:gd name="f16" fmla="*/ 0 f12 1"/>
                <a:gd name="f17" fmla="*/ 0 f11 1"/>
                <a:gd name="f18" fmla="*/ 3073091 f12 1"/>
                <a:gd name="f19" fmla="*/ 2542954 f11 1"/>
                <a:gd name="f20" fmla="*/ f13 1 f2"/>
                <a:gd name="f21" fmla="*/ f16 1 3073091"/>
                <a:gd name="f22" fmla="*/ f17 1 2542954"/>
                <a:gd name="f23" fmla="*/ f18 1 3073091"/>
                <a:gd name="f24" fmla="*/ f19 1 254295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073091" h="2542954">
                  <a:moveTo>
                    <a:pt x="f5" y="f5"/>
                  </a:moveTo>
                  <a:lnTo>
                    <a:pt x="f6" y="f5"/>
                  </a:lnTo>
                  <a:lnTo>
                    <a:pt x="f6" y="f7"/>
                  </a:lnTo>
                  <a:lnTo>
                    <a:pt x="f5" y="f7"/>
                  </a:lnTo>
                  <a:lnTo>
                    <a:pt x="f5" y="f5"/>
                  </a:lnTo>
                  <a:close/>
                </a:path>
              </a:pathLst>
            </a:custGeom>
            <a:gradFill>
              <a:gsLst>
                <a:gs pos="0">
                  <a:srgbClr val="AC51A0"/>
                </a:gs>
                <a:gs pos="100000">
                  <a:srgbClr val="A62598"/>
                </a:gs>
              </a:gsLst>
              <a:lin ang="5400000"/>
            </a:gradFill>
            <a:ln cap="flat">
              <a:noFill/>
              <a:prstDash val="solid"/>
            </a:ln>
            <a:effectLst>
              <a:outerShdw dist="19046" dir="5400000" algn="tl">
                <a:srgbClr val="000000">
                  <a:alpha val="63000"/>
                </a:srgbClr>
              </a:outerShdw>
            </a:effectLst>
          </p:spPr>
          <p:txBody>
            <a:bodyPr vert="horz" wrap="square" lIns="76196" tIns="76196" rIns="76196" bIns="76196"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2000" b="0" i="0" u="sng" strike="noStrike" kern="1200" cap="none" spc="0" baseline="0">
                  <a:solidFill>
                    <a:srgbClr val="FFFFFF"/>
                  </a:solidFill>
                  <a:uFillTx/>
                  <a:latin typeface="Aptos"/>
                </a:rPr>
                <a:t>Saving sea turtles (plastic pollution); Landfill pollution, Plastic consumption, Pollution in the oceans and seas; litter in the ocean; litter picking; recycling; water pollution</a:t>
              </a:r>
              <a:endParaRPr lang="en-US" sz="2000" b="0" i="0" u="none" strike="noStrike" kern="1200" cap="none" spc="0" baseline="0">
                <a:solidFill>
                  <a:srgbClr val="FFFFFF"/>
                </a:solidFill>
                <a:uFillTx/>
                <a:latin typeface="Aptos"/>
              </a:endParaRPr>
            </a:p>
          </p:txBody>
        </p:sp>
        <p:sp>
          <p:nvSpPr>
            <p:cNvPr id="6" name="Free-form: Shape 5">
              <a:extLst>
                <a:ext uri="{FF2B5EF4-FFF2-40B4-BE49-F238E27FC236}">
                  <a16:creationId xmlns:a16="http://schemas.microsoft.com/office/drawing/2014/main" id="{43838AEF-587A-78E8-5B5C-70D54732A9F3}"/>
                </a:ext>
              </a:extLst>
            </p:cNvPr>
            <p:cNvSpPr/>
            <p:nvPr/>
          </p:nvSpPr>
          <p:spPr>
            <a:xfrm>
              <a:off x="3726106" y="3982952"/>
              <a:ext cx="2455566" cy="2564005"/>
            </a:xfrm>
            <a:custGeom>
              <a:avLst/>
              <a:gdLst>
                <a:gd name="f0" fmla="val 10800000"/>
                <a:gd name="f1" fmla="val 5400000"/>
                <a:gd name="f2" fmla="val 180"/>
                <a:gd name="f3" fmla="val w"/>
                <a:gd name="f4" fmla="val h"/>
                <a:gd name="f5" fmla="val 0"/>
                <a:gd name="f6" fmla="val 2455565"/>
                <a:gd name="f7" fmla="val 2564008"/>
                <a:gd name="f8" fmla="+- 0 0 -90"/>
                <a:gd name="f9" fmla="*/ f3 1 2455565"/>
                <a:gd name="f10" fmla="*/ f4 1 2564008"/>
                <a:gd name="f11" fmla="+- f7 0 f5"/>
                <a:gd name="f12" fmla="+- f6 0 f5"/>
                <a:gd name="f13" fmla="*/ f8 f0 1"/>
                <a:gd name="f14" fmla="*/ f12 1 2455565"/>
                <a:gd name="f15" fmla="*/ f11 1 2564008"/>
                <a:gd name="f16" fmla="*/ 0 f12 1"/>
                <a:gd name="f17" fmla="*/ 0 f11 1"/>
                <a:gd name="f18" fmla="*/ 2455565 f12 1"/>
                <a:gd name="f19" fmla="*/ 2564008 f11 1"/>
                <a:gd name="f20" fmla="*/ f13 1 f2"/>
                <a:gd name="f21" fmla="*/ f16 1 2455565"/>
                <a:gd name="f22" fmla="*/ f17 1 2564008"/>
                <a:gd name="f23" fmla="*/ f18 1 2455565"/>
                <a:gd name="f24" fmla="*/ f19 1 256400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455565" h="2564008">
                  <a:moveTo>
                    <a:pt x="f5" y="f5"/>
                  </a:moveTo>
                  <a:lnTo>
                    <a:pt x="f6" y="f5"/>
                  </a:lnTo>
                  <a:lnTo>
                    <a:pt x="f6" y="f7"/>
                  </a:lnTo>
                  <a:lnTo>
                    <a:pt x="f5" y="f7"/>
                  </a:lnTo>
                  <a:lnTo>
                    <a:pt x="f5" y="f5"/>
                  </a:lnTo>
                  <a:close/>
                </a:path>
              </a:pathLst>
            </a:custGeom>
            <a:gradFill>
              <a:gsLst>
                <a:gs pos="0">
                  <a:srgbClr val="7E51AD"/>
                </a:gs>
                <a:gs pos="100000">
                  <a:srgbClr val="6D26A7"/>
                </a:gs>
              </a:gsLst>
              <a:lin ang="5400000"/>
            </a:gradFill>
            <a:ln cap="flat">
              <a:noFill/>
              <a:prstDash val="solid"/>
            </a:ln>
            <a:effectLst>
              <a:outerShdw dist="19046" dir="5400000" algn="tl">
                <a:srgbClr val="000000">
                  <a:alpha val="63000"/>
                </a:srgbClr>
              </a:outerShdw>
            </a:effectLst>
          </p:spPr>
          <p:txBody>
            <a:bodyPr vert="horz" wrap="square" lIns="83823" tIns="83823" rIns="83823" bIns="83823" anchor="ctr" anchorCtr="1" compatLnSpc="1">
              <a:noAutofit/>
            </a:bodyPr>
            <a:lstStyle/>
            <a:p>
              <a:pPr marL="0" marR="0" lvl="0" indent="0" algn="ctr" defTabSz="977895" rtl="0" fontAlgn="auto" hangingPunct="1">
                <a:lnSpc>
                  <a:spcPct val="90000"/>
                </a:lnSpc>
                <a:spcBef>
                  <a:spcPts val="0"/>
                </a:spcBef>
                <a:spcAft>
                  <a:spcPts val="900"/>
                </a:spcAft>
                <a:buNone/>
                <a:tabLst/>
                <a:defRPr sz="1800" b="0" i="0" u="none" strike="noStrike" kern="0" cap="none" spc="0" baseline="0">
                  <a:solidFill>
                    <a:srgbClr val="000000"/>
                  </a:solidFill>
                  <a:uFillTx/>
                </a:defRPr>
              </a:pPr>
              <a:r>
                <a:rPr lang="en-GB" sz="2200" b="0" i="0" u="sng" strike="noStrike" kern="1200" cap="none" spc="0" baseline="0">
                  <a:solidFill>
                    <a:srgbClr val="FFFFFF"/>
                  </a:solidFill>
                  <a:uFillTx/>
                  <a:latin typeface="Aptos"/>
                </a:rPr>
                <a:t>Cost of living crisis, Fair trade and sustainability; Budgeting</a:t>
              </a:r>
              <a:endParaRPr lang="en-US" sz="2200" b="0" i="0" u="none" strike="noStrike" kern="1200" cap="none" spc="0" baseline="0">
                <a:solidFill>
                  <a:srgbClr val="FFFFFF"/>
                </a:solidFill>
                <a:uFillTx/>
                <a:latin typeface="Aptos"/>
              </a:endParaRPr>
            </a:p>
          </p:txBody>
        </p:sp>
        <p:sp>
          <p:nvSpPr>
            <p:cNvPr id="7" name="Free-form: Shape 6">
              <a:extLst>
                <a:ext uri="{FF2B5EF4-FFF2-40B4-BE49-F238E27FC236}">
                  <a16:creationId xmlns:a16="http://schemas.microsoft.com/office/drawing/2014/main" id="{1C90D2D4-DA8C-2C95-B350-F508B913470B}"/>
                </a:ext>
              </a:extLst>
            </p:cNvPr>
            <p:cNvSpPr/>
            <p:nvPr/>
          </p:nvSpPr>
          <p:spPr>
            <a:xfrm>
              <a:off x="2767358" y="1670060"/>
              <a:ext cx="3211290" cy="2208751"/>
            </a:xfrm>
            <a:custGeom>
              <a:avLst/>
              <a:gdLst>
                <a:gd name="f0" fmla="val 10800000"/>
                <a:gd name="f1" fmla="val 5400000"/>
                <a:gd name="f2" fmla="val 180"/>
                <a:gd name="f3" fmla="val w"/>
                <a:gd name="f4" fmla="val h"/>
                <a:gd name="f5" fmla="val 0"/>
                <a:gd name="f6" fmla="val 3211290"/>
                <a:gd name="f7" fmla="val 2208756"/>
                <a:gd name="f8" fmla="+- 0 0 -90"/>
                <a:gd name="f9" fmla="*/ f3 1 3211290"/>
                <a:gd name="f10" fmla="*/ f4 1 2208756"/>
                <a:gd name="f11" fmla="+- f7 0 f5"/>
                <a:gd name="f12" fmla="+- f6 0 f5"/>
                <a:gd name="f13" fmla="*/ f8 f0 1"/>
                <a:gd name="f14" fmla="*/ f12 1 3211290"/>
                <a:gd name="f15" fmla="*/ f11 1 2208756"/>
                <a:gd name="f16" fmla="*/ 0 f12 1"/>
                <a:gd name="f17" fmla="*/ 0 f11 1"/>
                <a:gd name="f18" fmla="*/ 3211290 f12 1"/>
                <a:gd name="f19" fmla="*/ 2208756 f11 1"/>
                <a:gd name="f20" fmla="*/ f13 1 f2"/>
                <a:gd name="f21" fmla="*/ f16 1 3211290"/>
                <a:gd name="f22" fmla="*/ f17 1 2208756"/>
                <a:gd name="f23" fmla="*/ f18 1 3211290"/>
                <a:gd name="f24" fmla="*/ f19 1 220875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211290" h="2208756">
                  <a:moveTo>
                    <a:pt x="f5" y="f5"/>
                  </a:moveTo>
                  <a:lnTo>
                    <a:pt x="f6" y="f5"/>
                  </a:lnTo>
                  <a:lnTo>
                    <a:pt x="f6" y="f7"/>
                  </a:lnTo>
                  <a:lnTo>
                    <a:pt x="f5" y="f7"/>
                  </a:lnTo>
                  <a:lnTo>
                    <a:pt x="f5" y="f5"/>
                  </a:lnTo>
                  <a:close/>
                </a:path>
              </a:pathLst>
            </a:custGeom>
            <a:gradFill>
              <a:gsLst>
                <a:gs pos="0">
                  <a:srgbClr val="5152AE"/>
                </a:gs>
                <a:gs pos="100000">
                  <a:srgbClr val="2628A8"/>
                </a:gs>
              </a:gsLst>
              <a:lin ang="5400000"/>
            </a:gradFill>
            <a:ln cap="flat">
              <a:noFill/>
              <a:prstDash val="solid"/>
            </a:ln>
            <a:effectLst>
              <a:outerShdw dist="19046" dir="5400000" algn="tl">
                <a:srgbClr val="000000">
                  <a:alpha val="63000"/>
                </a:srgbClr>
              </a:outerShdw>
            </a:effectLst>
          </p:spPr>
          <p:txBody>
            <a:bodyPr vert="horz" wrap="square" lIns="76196" tIns="76196" rIns="76196" bIns="76196"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2000" b="0" i="0" u="sng" strike="noStrike" kern="1200" cap="none" spc="0" baseline="0">
                  <a:solidFill>
                    <a:srgbClr val="FFFFFF"/>
                  </a:solidFill>
                  <a:uFillTx/>
                  <a:latin typeface="Aptos"/>
                </a:rPr>
                <a:t>Food miles; food poverty; Rate of inflation for food; Sharing food and resources - chocolate and fair trade; food waste; healthy diets</a:t>
              </a:r>
              <a:endParaRPr lang="en-US" sz="2000" b="0" i="0" u="none" strike="noStrike" kern="1200" cap="none" spc="0" baseline="0">
                <a:solidFill>
                  <a:srgbClr val="FFFFFF"/>
                </a:solidFill>
                <a:uFillTx/>
                <a:latin typeface="Aptos"/>
              </a:endParaRPr>
            </a:p>
          </p:txBody>
        </p:sp>
        <p:sp>
          <p:nvSpPr>
            <p:cNvPr id="8" name="Free-form: Shape 7">
              <a:extLst>
                <a:ext uri="{FF2B5EF4-FFF2-40B4-BE49-F238E27FC236}">
                  <a16:creationId xmlns:a16="http://schemas.microsoft.com/office/drawing/2014/main" id="{468971D2-3B6A-F462-1EA9-CCBE845C8B84}"/>
                </a:ext>
              </a:extLst>
            </p:cNvPr>
            <p:cNvSpPr/>
            <p:nvPr/>
          </p:nvSpPr>
          <p:spPr>
            <a:xfrm>
              <a:off x="234689" y="1518827"/>
              <a:ext cx="2455566" cy="1473336"/>
            </a:xfrm>
            <a:custGeom>
              <a:avLst/>
              <a:gdLst>
                <a:gd name="f0" fmla="val 10800000"/>
                <a:gd name="f1" fmla="val 5400000"/>
                <a:gd name="f2" fmla="val 180"/>
                <a:gd name="f3" fmla="val w"/>
                <a:gd name="f4" fmla="val h"/>
                <a:gd name="f5" fmla="val 0"/>
                <a:gd name="f6" fmla="val 2455565"/>
                <a:gd name="f7" fmla="val 1473339"/>
                <a:gd name="f8" fmla="+- 0 0 -90"/>
                <a:gd name="f9" fmla="*/ f3 1 2455565"/>
                <a:gd name="f10" fmla="*/ f4 1 1473339"/>
                <a:gd name="f11" fmla="+- f7 0 f5"/>
                <a:gd name="f12" fmla="+- f6 0 f5"/>
                <a:gd name="f13" fmla="*/ f8 f0 1"/>
                <a:gd name="f14" fmla="*/ f12 1 2455565"/>
                <a:gd name="f15" fmla="*/ f11 1 1473339"/>
                <a:gd name="f16" fmla="*/ 0 f12 1"/>
                <a:gd name="f17" fmla="*/ 0 f11 1"/>
                <a:gd name="f18" fmla="*/ 2455565 f12 1"/>
                <a:gd name="f19" fmla="*/ 1473339 f11 1"/>
                <a:gd name="f20" fmla="*/ f13 1 f2"/>
                <a:gd name="f21" fmla="*/ f16 1 2455565"/>
                <a:gd name="f22" fmla="*/ f17 1 1473339"/>
                <a:gd name="f23" fmla="*/ f18 1 2455565"/>
                <a:gd name="f24" fmla="*/ f19 1 147333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455565" h="1473339">
                  <a:moveTo>
                    <a:pt x="f5" y="f5"/>
                  </a:moveTo>
                  <a:lnTo>
                    <a:pt x="f6" y="f5"/>
                  </a:lnTo>
                  <a:lnTo>
                    <a:pt x="f6" y="f7"/>
                  </a:lnTo>
                  <a:lnTo>
                    <a:pt x="f5" y="f7"/>
                  </a:lnTo>
                  <a:lnTo>
                    <a:pt x="f5" y="f5"/>
                  </a:lnTo>
                  <a:close/>
                </a:path>
              </a:pathLst>
            </a:custGeom>
            <a:gradFill>
              <a:gsLst>
                <a:gs pos="0">
                  <a:srgbClr val="5182AF"/>
                </a:gs>
                <a:gs pos="100000">
                  <a:srgbClr val="2772A9"/>
                </a:gs>
              </a:gsLst>
              <a:lin ang="5400000"/>
            </a:gradFill>
            <a:ln cap="flat">
              <a:noFill/>
              <a:prstDash val="solid"/>
            </a:ln>
            <a:effectLst>
              <a:outerShdw dist="19046" dir="5400000" algn="tl">
                <a:srgbClr val="000000">
                  <a:alpha val="63000"/>
                </a:srgbClr>
              </a:outerShdw>
            </a:effectLst>
          </p:spPr>
          <p:txBody>
            <a:bodyPr vert="horz" wrap="square" lIns="83823" tIns="83823" rIns="83823" bIns="83823" anchor="ctr" anchorCtr="1" compatLnSpc="1">
              <a:noAutofit/>
            </a:bodyPr>
            <a:lstStyle/>
            <a:p>
              <a:pPr marL="0" marR="0" lvl="0" indent="0" algn="ctr" defTabSz="977895" rtl="0" fontAlgn="auto" hangingPunct="1">
                <a:lnSpc>
                  <a:spcPct val="90000"/>
                </a:lnSpc>
                <a:spcBef>
                  <a:spcPts val="0"/>
                </a:spcBef>
                <a:spcAft>
                  <a:spcPts val="900"/>
                </a:spcAft>
                <a:buNone/>
                <a:tabLst/>
                <a:defRPr sz="1800" b="0" i="0" u="none" strike="noStrike" kern="0" cap="none" spc="0" baseline="0">
                  <a:solidFill>
                    <a:srgbClr val="000000"/>
                  </a:solidFill>
                  <a:uFillTx/>
                </a:defRPr>
              </a:pPr>
              <a:r>
                <a:rPr lang="en-GB" sz="2200" b="0" i="0" u="sng" strike="noStrike" kern="1200" cap="none" spc="0" baseline="0">
                  <a:solidFill>
                    <a:srgbClr val="FFFFFF"/>
                  </a:solidFill>
                  <a:uFillTx/>
                  <a:latin typeface="Aptos"/>
                </a:rPr>
                <a:t>Fast fashion; homelessness</a:t>
              </a:r>
              <a:endParaRPr lang="en-US" sz="2200" b="0" i="0" u="none" strike="noStrike" kern="1200" cap="none" spc="0" baseline="0">
                <a:solidFill>
                  <a:srgbClr val="FFFFFF"/>
                </a:solidFill>
                <a:uFillTx/>
                <a:latin typeface="Aptos"/>
              </a:endParaRPr>
            </a:p>
          </p:txBody>
        </p:sp>
        <p:sp>
          <p:nvSpPr>
            <p:cNvPr id="9" name="Free-form: Shape 8">
              <a:extLst>
                <a:ext uri="{FF2B5EF4-FFF2-40B4-BE49-F238E27FC236}">
                  <a16:creationId xmlns:a16="http://schemas.microsoft.com/office/drawing/2014/main" id="{36C945C0-509A-0389-68F6-2C430E40030B}"/>
                </a:ext>
              </a:extLst>
            </p:cNvPr>
            <p:cNvSpPr/>
            <p:nvPr/>
          </p:nvSpPr>
          <p:spPr>
            <a:xfrm>
              <a:off x="9141924" y="1499616"/>
              <a:ext cx="2815382" cy="2258878"/>
            </a:xfrm>
            <a:custGeom>
              <a:avLst/>
              <a:gdLst>
                <a:gd name="f0" fmla="val 10800000"/>
                <a:gd name="f1" fmla="val 5400000"/>
                <a:gd name="f2" fmla="val 180"/>
                <a:gd name="f3" fmla="val w"/>
                <a:gd name="f4" fmla="val h"/>
                <a:gd name="f5" fmla="val 0"/>
                <a:gd name="f6" fmla="val 2815379"/>
                <a:gd name="f7" fmla="val 2258879"/>
                <a:gd name="f8" fmla="+- 0 0 -90"/>
                <a:gd name="f9" fmla="*/ f3 1 2815379"/>
                <a:gd name="f10" fmla="*/ f4 1 2258879"/>
                <a:gd name="f11" fmla="+- f7 0 f5"/>
                <a:gd name="f12" fmla="+- f6 0 f5"/>
                <a:gd name="f13" fmla="*/ f8 f0 1"/>
                <a:gd name="f14" fmla="*/ f12 1 2815379"/>
                <a:gd name="f15" fmla="*/ f11 1 2258879"/>
                <a:gd name="f16" fmla="*/ 0 f12 1"/>
                <a:gd name="f17" fmla="*/ 0 f11 1"/>
                <a:gd name="f18" fmla="*/ 2815379 f12 1"/>
                <a:gd name="f19" fmla="*/ 2258879 f11 1"/>
                <a:gd name="f20" fmla="*/ f13 1 f2"/>
                <a:gd name="f21" fmla="*/ f16 1 2815379"/>
                <a:gd name="f22" fmla="*/ f17 1 2258879"/>
                <a:gd name="f23" fmla="*/ f18 1 2815379"/>
                <a:gd name="f24" fmla="*/ f19 1 225887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815379" h="2258879">
                  <a:moveTo>
                    <a:pt x="f5" y="f5"/>
                  </a:moveTo>
                  <a:lnTo>
                    <a:pt x="f6" y="f5"/>
                  </a:lnTo>
                  <a:lnTo>
                    <a:pt x="f6" y="f7"/>
                  </a:lnTo>
                  <a:lnTo>
                    <a:pt x="f5" y="f7"/>
                  </a:lnTo>
                  <a:lnTo>
                    <a:pt x="f5" y="f5"/>
                  </a:lnTo>
                  <a:close/>
                </a:path>
              </a:pathLst>
            </a:custGeom>
            <a:gradFill>
              <a:gsLst>
                <a:gs pos="0">
                  <a:srgbClr val="52B0A1"/>
                </a:gs>
                <a:gs pos="100000">
                  <a:srgbClr val="27AB98"/>
                </a:gs>
              </a:gsLst>
              <a:lin ang="5400000"/>
            </a:gradFill>
            <a:ln cap="flat">
              <a:noFill/>
              <a:prstDash val="solid"/>
            </a:ln>
            <a:effectLst>
              <a:outerShdw dist="19046" dir="5400000" algn="tl">
                <a:srgbClr val="000000">
                  <a:alpha val="63000"/>
                </a:srgbClr>
              </a:outerShdw>
            </a:effectLst>
          </p:spPr>
          <p:txBody>
            <a:bodyPr vert="horz" wrap="square" lIns="83823" tIns="83823" rIns="83823" bIns="83823" anchor="ctr" anchorCtr="1" compatLnSpc="1">
              <a:noAutofit/>
            </a:bodyPr>
            <a:lstStyle/>
            <a:p>
              <a:pPr marL="0" marR="0" lvl="0" indent="0" algn="ctr" defTabSz="977895" rtl="0" fontAlgn="auto" hangingPunct="1">
                <a:lnSpc>
                  <a:spcPct val="90000"/>
                </a:lnSpc>
                <a:spcBef>
                  <a:spcPts val="0"/>
                </a:spcBef>
                <a:spcAft>
                  <a:spcPts val="900"/>
                </a:spcAft>
                <a:buNone/>
                <a:tabLst/>
                <a:defRPr sz="1800" b="0" i="0" u="none" strike="noStrike" kern="0" cap="none" spc="0" baseline="0">
                  <a:solidFill>
                    <a:srgbClr val="000000"/>
                  </a:solidFill>
                  <a:uFillTx/>
                </a:defRPr>
              </a:pPr>
              <a:r>
                <a:rPr lang="en-GB" sz="2200" b="0" i="0" u="sng" strike="noStrike" kern="1200" cap="none" spc="0" baseline="0">
                  <a:solidFill>
                    <a:srgbClr val="FFFFFF"/>
                  </a:solidFill>
                  <a:uFillTx/>
                  <a:latin typeface="Aptos"/>
                </a:rPr>
                <a:t>Air quality, Australian Forest fires, Turkish and Syrian Earthquake crisis; carbon emissions; carbon footprints</a:t>
              </a:r>
              <a:endParaRPr lang="en-US" sz="2200" b="0" i="0" u="none" strike="noStrike" kern="1200" cap="none" spc="0" baseline="0">
                <a:solidFill>
                  <a:srgbClr val="FFFFFF"/>
                </a:solidFill>
                <a:uFillTx/>
                <a:latin typeface="Aptos"/>
              </a:endParaRPr>
            </a:p>
          </p:txBody>
        </p:sp>
        <p:sp>
          <p:nvSpPr>
            <p:cNvPr id="10" name="Free-form: Shape 9">
              <a:extLst>
                <a:ext uri="{FF2B5EF4-FFF2-40B4-BE49-F238E27FC236}">
                  <a16:creationId xmlns:a16="http://schemas.microsoft.com/office/drawing/2014/main" id="{71DAFD37-6576-050B-3744-4AE5540650A3}"/>
                </a:ext>
              </a:extLst>
            </p:cNvPr>
            <p:cNvSpPr/>
            <p:nvPr/>
          </p:nvSpPr>
          <p:spPr>
            <a:xfrm>
              <a:off x="7446571" y="4364769"/>
              <a:ext cx="2858377" cy="2055516"/>
            </a:xfrm>
            <a:custGeom>
              <a:avLst/>
              <a:gdLst>
                <a:gd name="f0" fmla="val 10800000"/>
                <a:gd name="f1" fmla="val 5400000"/>
                <a:gd name="f2" fmla="val 180"/>
                <a:gd name="f3" fmla="val w"/>
                <a:gd name="f4" fmla="val h"/>
                <a:gd name="f5" fmla="val 0"/>
                <a:gd name="f6" fmla="val 2858376"/>
                <a:gd name="f7" fmla="val 2055514"/>
                <a:gd name="f8" fmla="+- 0 0 -90"/>
                <a:gd name="f9" fmla="*/ f3 1 2858376"/>
                <a:gd name="f10" fmla="*/ f4 1 2055514"/>
                <a:gd name="f11" fmla="+- f7 0 f5"/>
                <a:gd name="f12" fmla="+- f6 0 f5"/>
                <a:gd name="f13" fmla="*/ f8 f0 1"/>
                <a:gd name="f14" fmla="*/ f12 1 2858376"/>
                <a:gd name="f15" fmla="*/ f11 1 2055514"/>
                <a:gd name="f16" fmla="*/ 0 f12 1"/>
                <a:gd name="f17" fmla="*/ 0 f11 1"/>
                <a:gd name="f18" fmla="*/ 2858376 f12 1"/>
                <a:gd name="f19" fmla="*/ 2055514 f11 1"/>
                <a:gd name="f20" fmla="*/ f13 1 f2"/>
                <a:gd name="f21" fmla="*/ f16 1 2858376"/>
                <a:gd name="f22" fmla="*/ f17 1 2055514"/>
                <a:gd name="f23" fmla="*/ f18 1 2858376"/>
                <a:gd name="f24" fmla="*/ f19 1 20555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858376" h="2055514">
                  <a:moveTo>
                    <a:pt x="f5" y="f5"/>
                  </a:moveTo>
                  <a:lnTo>
                    <a:pt x="f6" y="f5"/>
                  </a:lnTo>
                  <a:lnTo>
                    <a:pt x="f6" y="f7"/>
                  </a:lnTo>
                  <a:lnTo>
                    <a:pt x="f5" y="f7"/>
                  </a:lnTo>
                  <a:lnTo>
                    <a:pt x="f5" y="f5"/>
                  </a:lnTo>
                  <a:close/>
                </a:path>
              </a:pathLst>
            </a:custGeom>
            <a:gradFill>
              <a:gsLst>
                <a:gs pos="0">
                  <a:srgbClr val="52B268"/>
                </a:gs>
                <a:gs pos="100000">
                  <a:srgbClr val="27AC4F"/>
                </a:gs>
              </a:gsLst>
              <a:lin ang="5400000"/>
            </a:gradFill>
            <a:ln cap="flat">
              <a:noFill/>
              <a:prstDash val="solid"/>
            </a:ln>
            <a:effectLst>
              <a:outerShdw dist="19046" dir="5400000" algn="tl">
                <a:srgbClr val="000000">
                  <a:alpha val="63000"/>
                </a:srgbClr>
              </a:outerShdw>
            </a:effectLst>
          </p:spPr>
          <p:txBody>
            <a:bodyPr vert="horz" wrap="square" lIns="83823" tIns="83823" rIns="83823" bIns="83823" anchor="ctr" anchorCtr="1" compatLnSpc="1">
              <a:noAutofit/>
            </a:bodyPr>
            <a:lstStyle/>
            <a:p>
              <a:pPr marL="0" marR="0" lvl="0" indent="0" algn="ctr" defTabSz="977895" rtl="0" fontAlgn="auto" hangingPunct="1">
                <a:lnSpc>
                  <a:spcPct val="90000"/>
                </a:lnSpc>
                <a:spcBef>
                  <a:spcPts val="0"/>
                </a:spcBef>
                <a:spcAft>
                  <a:spcPts val="900"/>
                </a:spcAft>
                <a:buNone/>
                <a:tabLst/>
                <a:defRPr sz="1800" b="0" i="0" u="none" strike="noStrike" kern="0" cap="none" spc="0" baseline="0">
                  <a:solidFill>
                    <a:srgbClr val="000000"/>
                  </a:solidFill>
                  <a:uFillTx/>
                </a:defRPr>
              </a:pPr>
              <a:r>
                <a:rPr lang="en-GB" sz="2200" b="0" i="0" u="sng" strike="noStrike" kern="1200" cap="none" spc="0" baseline="0">
                  <a:solidFill>
                    <a:srgbClr val="FFFFFF"/>
                  </a:solidFill>
                  <a:uFillTx/>
                  <a:latin typeface="Aptos"/>
                </a:rPr>
                <a:t>Biodiversity, endangered animals; creating a butterfly garden; dog rescue</a:t>
              </a:r>
              <a:endParaRPr lang="en-US" sz="2200" b="0" i="0" u="none" strike="noStrike" kern="1200" cap="none" spc="0" baseline="0">
                <a:solidFill>
                  <a:srgbClr val="FFFFFF"/>
                </a:solidFill>
                <a:uFillTx/>
                <a:latin typeface="Aptos"/>
              </a:endParaRPr>
            </a:p>
          </p:txBody>
        </p:sp>
        <p:sp>
          <p:nvSpPr>
            <p:cNvPr id="11" name="Free-form: Shape 10">
              <a:extLst>
                <a:ext uri="{FF2B5EF4-FFF2-40B4-BE49-F238E27FC236}">
                  <a16:creationId xmlns:a16="http://schemas.microsoft.com/office/drawing/2014/main" id="{51113A3A-248D-EC8F-1572-216CBABA5F6E}"/>
                </a:ext>
              </a:extLst>
            </p:cNvPr>
            <p:cNvSpPr/>
            <p:nvPr/>
          </p:nvSpPr>
          <p:spPr>
            <a:xfrm>
              <a:off x="6096012" y="1858847"/>
              <a:ext cx="2851894" cy="2465880"/>
            </a:xfrm>
            <a:custGeom>
              <a:avLst/>
              <a:gdLst>
                <a:gd name="f0" fmla="val 10800000"/>
                <a:gd name="f1" fmla="val 5400000"/>
                <a:gd name="f2" fmla="val 180"/>
                <a:gd name="f3" fmla="val w"/>
                <a:gd name="f4" fmla="val h"/>
                <a:gd name="f5" fmla="val 0"/>
                <a:gd name="f6" fmla="val 2851894"/>
                <a:gd name="f7" fmla="val 2465884"/>
                <a:gd name="f8" fmla="+- 0 0 -90"/>
                <a:gd name="f9" fmla="*/ f3 1 2851894"/>
                <a:gd name="f10" fmla="*/ f4 1 2465884"/>
                <a:gd name="f11" fmla="+- f7 0 f5"/>
                <a:gd name="f12" fmla="+- f6 0 f5"/>
                <a:gd name="f13" fmla="*/ f8 f0 1"/>
                <a:gd name="f14" fmla="*/ f12 1 2851894"/>
                <a:gd name="f15" fmla="*/ f11 1 2465884"/>
                <a:gd name="f16" fmla="*/ 0 f12 1"/>
                <a:gd name="f17" fmla="*/ 0 f11 1"/>
                <a:gd name="f18" fmla="*/ 2851894 f12 1"/>
                <a:gd name="f19" fmla="*/ 2465884 f11 1"/>
                <a:gd name="f20" fmla="*/ f13 1 f2"/>
                <a:gd name="f21" fmla="*/ f16 1 2851894"/>
                <a:gd name="f22" fmla="*/ f17 1 2465884"/>
                <a:gd name="f23" fmla="*/ f18 1 2851894"/>
                <a:gd name="f24" fmla="*/ f19 1 246588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851894" h="2465884">
                  <a:moveTo>
                    <a:pt x="f5" y="f5"/>
                  </a:moveTo>
                  <a:lnTo>
                    <a:pt x="f6" y="f5"/>
                  </a:lnTo>
                  <a:lnTo>
                    <a:pt x="f6" y="f7"/>
                  </a:lnTo>
                  <a:lnTo>
                    <a:pt x="f5" y="f7"/>
                  </a:lnTo>
                  <a:lnTo>
                    <a:pt x="f5" y="f5"/>
                  </a:lnTo>
                  <a:close/>
                </a:path>
              </a:pathLst>
            </a:custGeom>
            <a:gradFill>
              <a:gsLst>
                <a:gs pos="0">
                  <a:srgbClr val="66B352"/>
                </a:gs>
                <a:gs pos="100000">
                  <a:srgbClr val="4BAD28"/>
                </a:gs>
              </a:gsLst>
              <a:lin ang="5400000"/>
            </a:gradFill>
            <a:ln cap="flat">
              <a:noFill/>
              <a:prstDash val="solid"/>
            </a:ln>
            <a:effectLst>
              <a:outerShdw dist="19046" dir="5400000" algn="tl">
                <a:srgbClr val="000000">
                  <a:alpha val="63000"/>
                </a:srgbClr>
              </a:outerShdw>
            </a:effectLst>
          </p:spPr>
          <p:txBody>
            <a:bodyPr vert="horz" wrap="square" lIns="76196" tIns="76196" rIns="76196" bIns="76196"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2000" b="0" i="0" u="sng" strike="noStrike" kern="1200" cap="none" spc="0" baseline="0">
                  <a:solidFill>
                    <a:srgbClr val="FFFFFF"/>
                  </a:solidFill>
                  <a:uFillTx/>
                  <a:latin typeface="Aptos"/>
                </a:rPr>
                <a:t>Environments around the world - mountains, rainforests and cities; Deforestation, Climate change, Rising sea levels; global warming and melting ice caps</a:t>
              </a:r>
              <a:endParaRPr lang="en-US" sz="2000" b="0" i="0" u="none" strike="noStrike" kern="1200" cap="none" spc="0" baseline="0">
                <a:solidFill>
                  <a:srgbClr val="FFFFFF"/>
                </a:solidFill>
                <a:uFillTx/>
                <a:latin typeface="Aptos"/>
              </a:endParaRPr>
            </a:p>
          </p:txBody>
        </p:sp>
      </p:gr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1689">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60B4B549-FC2C-276C-CD94-3FEAF275D9EB}"/>
              </a:ext>
            </a:extLst>
          </p:cNvPr>
          <p:cNvSpPr txBox="1">
            <a:spLocks noGrp="1"/>
          </p:cNvSpPr>
          <p:nvPr>
            <p:ph type="body" idx="4294967295"/>
          </p:nvPr>
        </p:nvSpPr>
        <p:spPr>
          <a:xfrm>
            <a:off x="761996" y="1904996"/>
            <a:ext cx="5333996" cy="3276596"/>
          </a:xfrm>
        </p:spPr>
        <p:txBody>
          <a:bodyPr/>
          <a:lstStyle/>
          <a:p>
            <a:endParaRPr lang="en-GB"/>
          </a:p>
        </p:txBody>
      </p:sp>
      <p:graphicFrame>
        <p:nvGraphicFramePr>
          <p:cNvPr id="3" name="Table 6">
            <a:extLst>
              <a:ext uri="{FF2B5EF4-FFF2-40B4-BE49-F238E27FC236}">
                <a16:creationId xmlns:a16="http://schemas.microsoft.com/office/drawing/2014/main" id="{5C84D8D3-256C-7D3D-5F50-829A0D817203}"/>
              </a:ext>
            </a:extLst>
          </p:cNvPr>
          <p:cNvGraphicFramePr>
            <a:graphicFrameLocks noGrp="1"/>
          </p:cNvGraphicFramePr>
          <p:nvPr/>
        </p:nvGraphicFramePr>
        <p:xfrm>
          <a:off x="0" y="0"/>
          <a:ext cx="12192006" cy="6858000"/>
        </p:xfrm>
        <a:graphic>
          <a:graphicData uri="http://schemas.openxmlformats.org/drawingml/2006/table">
            <a:tbl>
              <a:tblPr firstRow="1" firstCol="1" bandRow="1">
                <a:effectLst/>
                <a:tableStyleId>{5C22544A-7EE6-4342-B048-85BDC9FD1C3A}</a:tableStyleId>
              </a:tblPr>
              <a:tblGrid>
                <a:gridCol w="1059615">
                  <a:extLst>
                    <a:ext uri="{9D8B030D-6E8A-4147-A177-3AD203B41FA5}">
                      <a16:colId xmlns:a16="http://schemas.microsoft.com/office/drawing/2014/main" val="628725920"/>
                    </a:ext>
                  </a:extLst>
                </a:gridCol>
                <a:gridCol w="3743105">
                  <a:extLst>
                    <a:ext uri="{9D8B030D-6E8A-4147-A177-3AD203B41FA5}">
                      <a16:colId xmlns:a16="http://schemas.microsoft.com/office/drawing/2014/main" val="64522828"/>
                    </a:ext>
                  </a:extLst>
                </a:gridCol>
                <a:gridCol w="7389284">
                  <a:extLst>
                    <a:ext uri="{9D8B030D-6E8A-4147-A177-3AD203B41FA5}">
                      <a16:colId xmlns:a16="http://schemas.microsoft.com/office/drawing/2014/main" val="81388414"/>
                    </a:ext>
                  </a:extLst>
                </a:gridCol>
              </a:tblGrid>
              <a:tr h="451823">
                <a:tc>
                  <a:txBody>
                    <a:bodyPr/>
                    <a:lstStyle/>
                    <a:p>
                      <a:pPr lvl="0">
                        <a:lnSpc>
                          <a:spcPct val="107000"/>
                        </a:lnSpc>
                        <a:spcAft>
                          <a:spcPts val="800"/>
                        </a:spcAft>
                      </a:pPr>
                      <a:r>
                        <a:rPr lang="en-GB" sz="900" kern="1200">
                          <a:latin typeface="Comic Sans MS" pitchFamily="66"/>
                        </a:rPr>
                        <a:t>Student teachers’ lesson activity</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National curriculum links and co-creation of activity with pupils</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Student teachers’ comments / hyperlinks</a:t>
                      </a:r>
                      <a:endParaRPr lang="en-GB" sz="900" kern="1200">
                        <a:latin typeface="Comic Sans MS" pitchFamily="66"/>
                        <a:ea typeface="Calibri" pitchFamily="34"/>
                        <a:cs typeface="Times New Roman" pitchFamily="18"/>
                      </a:endParaRPr>
                    </a:p>
                  </a:txBody>
                  <a:tcPr marL="17318" marR="17318" marT="0" marB="0"/>
                </a:tc>
                <a:extLst>
                  <a:ext uri="{0D108BD9-81ED-4DB2-BD59-A6C34878D82A}">
                    <a16:rowId xmlns:a16="http://schemas.microsoft.com/office/drawing/2014/main" val="541906662"/>
                  </a:ext>
                </a:extLst>
              </a:tr>
              <a:tr h="1387035">
                <a:tc>
                  <a:txBody>
                    <a:bodyPr/>
                    <a:lstStyle/>
                    <a:p>
                      <a:pPr lvl="0">
                        <a:lnSpc>
                          <a:spcPct val="107000"/>
                        </a:lnSpc>
                        <a:spcAft>
                          <a:spcPts val="800"/>
                        </a:spcAft>
                      </a:pPr>
                      <a:r>
                        <a:rPr lang="en-GB" sz="900" kern="1200">
                          <a:latin typeface="Comic Sans MS" pitchFamily="66"/>
                        </a:rPr>
                        <a:t>Landfill pollution</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2D and 3D shapes in rubbish, measurement, area of land needed for landfill, large numbers, estimation, prediction, surface area and volume of greenhouse made up of recycled plastic bottles </a:t>
                      </a:r>
                      <a:endParaRPr lang="en-GB" sz="900" kern="1200">
                        <a:latin typeface="Comic Sans MS" pitchFamily="66"/>
                        <a:ea typeface="Calibri" pitchFamily="34"/>
                        <a:cs typeface="Times New Roman" pitchFamily="18"/>
                      </a:endParaRPr>
                    </a:p>
                  </a:txBody>
                  <a:tcPr marL="17318" marR="17318" marT="0" marB="0"/>
                </a:tc>
                <a:tc>
                  <a:txBody>
                    <a:bodyPr/>
                    <a:lstStyle/>
                    <a:p>
                      <a:pPr lvl="0" fontAlgn="auto"/>
                      <a:r>
                        <a:rPr lang="en-US" sz="900" kern="1200">
                          <a:latin typeface="Comic Sans MS" pitchFamily="66"/>
                        </a:rPr>
                        <a:t>Landfill is one of the biggest concerns of climate change​.</a:t>
                      </a:r>
                      <a:endParaRPr lang="en-GB" sz="900" kern="1200">
                        <a:latin typeface="Comic Sans MS" pitchFamily="66"/>
                      </a:endParaRPr>
                    </a:p>
                    <a:p>
                      <a:pPr lvl="0" fontAlgn="auto"/>
                      <a:r>
                        <a:rPr lang="en-US" sz="900" kern="1200">
                          <a:latin typeface="Comic Sans MS" pitchFamily="66"/>
                        </a:rPr>
                        <a:t> </a:t>
                      </a:r>
                      <a:endParaRPr lang="en-GB" sz="900" kern="1200">
                        <a:latin typeface="Comic Sans MS" pitchFamily="66"/>
                      </a:endParaRPr>
                    </a:p>
                    <a:p>
                      <a:pPr lvl="0" fontAlgn="auto"/>
                      <a:r>
                        <a:rPr lang="en-US" sz="900" kern="1200">
                          <a:latin typeface="Comic Sans MS" pitchFamily="66"/>
                        </a:rPr>
                        <a:t>Water filters through the waste in landfill and forms leachate – a highly toxic, foul-smelling liquid. Materials such as PVC and e-waste leach toxic chemicals as they break down.</a:t>
                      </a:r>
                      <a:endParaRPr lang="en-GB" sz="900" kern="1200">
                        <a:latin typeface="Comic Sans MS" pitchFamily="66"/>
                      </a:endParaRPr>
                    </a:p>
                    <a:p>
                      <a:pPr lvl="0" fontAlgn="auto"/>
                      <a:r>
                        <a:rPr lang="en-US" sz="900" kern="1200">
                          <a:latin typeface="Comic Sans MS" pitchFamily="66"/>
                        </a:rPr>
                        <a:t>​</a:t>
                      </a:r>
                      <a:endParaRPr lang="en-GB" sz="900" kern="1200">
                        <a:latin typeface="Comic Sans MS" pitchFamily="66"/>
                      </a:endParaRPr>
                    </a:p>
                    <a:p>
                      <a:pPr lvl="0" fontAlgn="auto"/>
                      <a:r>
                        <a:rPr lang="en-US" sz="900" kern="1200">
                          <a:latin typeface="Comic Sans MS" pitchFamily="66"/>
                        </a:rPr>
                        <a:t>Landfill sites release methane, a greenhouse gas that's between 28 and 34 times more potent than carbon dioxide.​</a:t>
                      </a:r>
                      <a:endParaRPr lang="en-GB" sz="900" kern="1200">
                        <a:latin typeface="Comic Sans MS" pitchFamily="66"/>
                      </a:endParaRPr>
                    </a:p>
                    <a:p>
                      <a:pPr lvl="0" fontAlgn="auto"/>
                      <a:r>
                        <a:rPr lang="en-US" sz="900" kern="1200">
                          <a:latin typeface="Comic Sans MS" pitchFamily="66"/>
                        </a:rPr>
                        <a:t> </a:t>
                      </a:r>
                      <a:endParaRPr lang="en-GB" sz="900" kern="1200">
                        <a:latin typeface="Comic Sans MS" pitchFamily="66"/>
                      </a:endParaRPr>
                    </a:p>
                    <a:p>
                      <a:pPr lvl="0" fontAlgn="auto"/>
                      <a:r>
                        <a:rPr lang="en-US" sz="900" kern="1200">
                          <a:latin typeface="Comic Sans MS" pitchFamily="66"/>
                        </a:rPr>
                        <a:t>Take up habitats for animals.</a:t>
                      </a:r>
                      <a:endParaRPr lang="en-GB" sz="900" kern="1200">
                        <a:latin typeface="Comic Sans MS" pitchFamily="66"/>
                      </a:endParaRPr>
                    </a:p>
                    <a:p>
                      <a:pPr lvl="0" fontAlgn="auto"/>
                      <a:r>
                        <a:rPr lang="en-GB" sz="900" kern="1200">
                          <a:latin typeface="Comic Sans MS" pitchFamily="66"/>
                        </a:rPr>
                        <a:t> </a:t>
                      </a:r>
                      <a:endParaRPr lang="en-GB" sz="900" kern="1200">
                        <a:latin typeface="Comic Sans MS" pitchFamily="66"/>
                        <a:ea typeface="Times New Roman" pitchFamily="18"/>
                        <a:cs typeface="Times New Roman" pitchFamily="18"/>
                      </a:endParaRPr>
                    </a:p>
                  </a:txBody>
                  <a:tcPr marL="17318" marR="17318" marT="0" marB="0"/>
                </a:tc>
                <a:extLst>
                  <a:ext uri="{0D108BD9-81ED-4DB2-BD59-A6C34878D82A}">
                    <a16:rowId xmlns:a16="http://schemas.microsoft.com/office/drawing/2014/main" val="531627675"/>
                  </a:ext>
                </a:extLst>
              </a:tr>
              <a:tr h="1666073">
                <a:tc>
                  <a:txBody>
                    <a:bodyPr/>
                    <a:lstStyle/>
                    <a:p>
                      <a:pPr lvl="0">
                        <a:lnSpc>
                          <a:spcPct val="107000"/>
                        </a:lnSpc>
                        <a:spcAft>
                          <a:spcPts val="800"/>
                        </a:spcAft>
                      </a:pPr>
                      <a:r>
                        <a:rPr lang="en-GB" sz="900" kern="1200">
                          <a:latin typeface="Comic Sans MS" pitchFamily="66"/>
                        </a:rPr>
                        <a:t>Recycling</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bar graphs interpretation; data collection percentages, averages (mean, median and mode) - co-creation of activities with pupils to increase recycling; trends; plastic packaging waste; shape 2D and 3D); graphs and pie-charts; fractions.</a:t>
                      </a:r>
                      <a:endParaRPr lang="en-GB" sz="900" kern="1200">
                        <a:latin typeface="Comic Sans MS" pitchFamily="66"/>
                        <a:ea typeface="Calibri" pitchFamily="34"/>
                        <a:cs typeface="Times New Roman" pitchFamily="18"/>
                      </a:endParaRPr>
                    </a:p>
                  </a:txBody>
                  <a:tcPr marL="17318" marR="17318" marT="0" marB="0"/>
                </a:tc>
                <a:tc>
                  <a:txBody>
                    <a:bodyPr/>
                    <a:lstStyle/>
                    <a:p>
                      <a:pPr lvl="0" fontAlgn="auto"/>
                      <a:r>
                        <a:rPr lang="en-US" sz="900" kern="1200">
                          <a:latin typeface="Comic Sans MS" pitchFamily="66"/>
                        </a:rPr>
                        <a:t>Litter picking for half an hour each week over a half term/ prolonged period. ​</a:t>
                      </a:r>
                      <a:endParaRPr lang="en-GB" sz="900" kern="1200">
                        <a:latin typeface="Comic Sans MS" pitchFamily="66"/>
                      </a:endParaRPr>
                    </a:p>
                    <a:p>
                      <a:pPr lvl="0" fontAlgn="auto"/>
                      <a:r>
                        <a:rPr lang="en-US" sz="900" kern="1200">
                          <a:latin typeface="Comic Sans MS" pitchFamily="66"/>
                        </a:rPr>
                        <a:t>Collecting data from this activity, such as how many bags collected.​</a:t>
                      </a:r>
                      <a:endParaRPr lang="en-GB" sz="900" kern="1200">
                        <a:latin typeface="Comic Sans MS" pitchFamily="66"/>
                      </a:endParaRPr>
                    </a:p>
                    <a:p>
                      <a:pPr lvl="0" fontAlgn="auto"/>
                      <a:r>
                        <a:rPr lang="en-US" sz="900" kern="1200">
                          <a:latin typeface="Comic Sans MS" pitchFamily="66"/>
                        </a:rPr>
                        <a:t>They would do this in school or in the local area just outside. ​</a:t>
                      </a:r>
                      <a:endParaRPr lang="en-GB" sz="900" kern="1200">
                        <a:latin typeface="Comic Sans MS" pitchFamily="66"/>
                      </a:endParaRPr>
                    </a:p>
                    <a:p>
                      <a:pPr lvl="0" fontAlgn="auto"/>
                      <a:r>
                        <a:rPr lang="en-US" sz="900" kern="1200">
                          <a:latin typeface="Comic Sans MS" pitchFamily="66"/>
                        </a:rPr>
                        <a:t> </a:t>
                      </a:r>
                      <a:endParaRPr lang="en-GB" sz="900" kern="1200">
                        <a:latin typeface="Comic Sans MS" pitchFamily="66"/>
                      </a:endParaRPr>
                    </a:p>
                    <a:p>
                      <a:pPr lvl="0" fontAlgn="auto"/>
                      <a:r>
                        <a:rPr lang="en-US" sz="900" kern="1200">
                          <a:latin typeface="Comic Sans MS" pitchFamily="66"/>
                        </a:rPr>
                        <a:t>Finding out how many bins are nearby and petitioning to add more so that there is less litter. ​</a:t>
                      </a:r>
                      <a:endParaRPr lang="en-GB" sz="900" kern="1200">
                        <a:latin typeface="Comic Sans MS" pitchFamily="66"/>
                      </a:endParaRPr>
                    </a:p>
                    <a:p>
                      <a:pPr lvl="0" fontAlgn="auto"/>
                      <a:r>
                        <a:rPr lang="en-US" sz="900" kern="1200">
                          <a:latin typeface="Comic Sans MS" pitchFamily="66"/>
                        </a:rPr>
                        <a:t>Sorting it out and finding out what percentage you can recycle. ​</a:t>
                      </a:r>
                      <a:endParaRPr lang="en-GB" sz="900" kern="1200">
                        <a:latin typeface="Comic Sans MS" pitchFamily="66"/>
                      </a:endParaRPr>
                    </a:p>
                    <a:p>
                      <a:pPr lvl="0">
                        <a:lnSpc>
                          <a:spcPct val="107000"/>
                        </a:lnSpc>
                        <a:spcAft>
                          <a:spcPts val="800"/>
                        </a:spcAft>
                      </a:pPr>
                      <a:r>
                        <a:rPr lang="en-GB" sz="900" kern="1200">
                          <a:latin typeface="Comic Sans MS" pitchFamily="66"/>
                        </a:rPr>
                        <a:t> </a:t>
                      </a:r>
                    </a:p>
                    <a:p>
                      <a:pPr lvl="0">
                        <a:lnSpc>
                          <a:spcPct val="107000"/>
                        </a:lnSpc>
                        <a:spcAft>
                          <a:spcPts val="800"/>
                        </a:spcAft>
                      </a:pPr>
                      <a:r>
                        <a:rPr lang="en-GB" sz="900" kern="1200">
                          <a:latin typeface="Comic Sans MS" pitchFamily="66"/>
                        </a:rPr>
                        <a:t>Litter picks around the school.</a:t>
                      </a:r>
                      <a:endParaRPr lang="en-GB" sz="900" kern="1200">
                        <a:latin typeface="Comic Sans MS" pitchFamily="66"/>
                        <a:ea typeface="Calibri" pitchFamily="34"/>
                        <a:cs typeface="Times New Roman" pitchFamily="18"/>
                      </a:endParaRPr>
                    </a:p>
                  </a:txBody>
                  <a:tcPr marL="17318" marR="17318" marT="0" marB="0"/>
                </a:tc>
                <a:extLst>
                  <a:ext uri="{0D108BD9-81ED-4DB2-BD59-A6C34878D82A}">
                    <a16:rowId xmlns:a16="http://schemas.microsoft.com/office/drawing/2014/main" val="111108895"/>
                  </a:ext>
                </a:extLst>
              </a:tr>
              <a:tr h="983053">
                <a:tc>
                  <a:txBody>
                    <a:bodyPr/>
                    <a:lstStyle/>
                    <a:p>
                      <a:pPr lvl="0">
                        <a:lnSpc>
                          <a:spcPct val="107000"/>
                        </a:lnSpc>
                        <a:spcAft>
                          <a:spcPts val="800"/>
                        </a:spcAft>
                      </a:pPr>
                      <a:r>
                        <a:rPr lang="en-GB" sz="900" kern="1200">
                          <a:latin typeface="Comic Sans MS" pitchFamily="66"/>
                        </a:rPr>
                        <a:t>Plastic consumption</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percentages, decimals, line and bar graphs, estimation, pattern spotting, reading and writing large numbers, weight grams and kilograms)</a:t>
                      </a:r>
                      <a:endParaRPr lang="en-GB" sz="900" kern="1200">
                        <a:latin typeface="Comic Sans MS" pitchFamily="66"/>
                        <a:ea typeface="Calibri" pitchFamily="34"/>
                        <a:cs typeface="Times New Roman" pitchFamily="18"/>
                      </a:endParaRPr>
                    </a:p>
                  </a:txBody>
                  <a:tcPr marL="17318" marR="17318" marT="0" marB="0"/>
                </a:tc>
                <a:tc>
                  <a:txBody>
                    <a:bodyPr/>
                    <a:lstStyle/>
                    <a:p>
                      <a:pPr lvl="0" fontAlgn="auto"/>
                      <a:r>
                        <a:rPr lang="en-GB" sz="900" kern="1200">
                          <a:latin typeface="Comic Sans MS" pitchFamily="66"/>
                        </a:rPr>
                        <a:t>Effects of plastic on humans - It is said apples and pears have an average of 195,500 and 189,500 particles per gram respectively, whereas vegetables like broccoli and carrots average more than 100,000 plastic fragments per gram. How much plastic in total would you consume in total from eating these fruits and vegetables?</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How many more plastic fragments do apples contain compared to broccoli?</a:t>
                      </a:r>
                      <a:r>
                        <a:rPr lang="en-US" sz="900" kern="1200">
                          <a:latin typeface="Comic Sans MS" pitchFamily="66"/>
                        </a:rPr>
                        <a:t>​</a:t>
                      </a:r>
                      <a:endParaRPr lang="en-GB" sz="900" kern="1200">
                        <a:latin typeface="Comic Sans MS" pitchFamily="66"/>
                        <a:ea typeface="Times New Roman" pitchFamily="18"/>
                        <a:cs typeface="Times New Roman" pitchFamily="18"/>
                      </a:endParaRPr>
                    </a:p>
                  </a:txBody>
                  <a:tcPr marL="17318" marR="17318" marT="0" marB="0"/>
                </a:tc>
                <a:extLst>
                  <a:ext uri="{0D108BD9-81ED-4DB2-BD59-A6C34878D82A}">
                    <a16:rowId xmlns:a16="http://schemas.microsoft.com/office/drawing/2014/main" val="423515010"/>
                  </a:ext>
                </a:extLst>
              </a:tr>
              <a:tr h="1235281">
                <a:tc>
                  <a:txBody>
                    <a:bodyPr/>
                    <a:lstStyle/>
                    <a:p>
                      <a:pPr lvl="0">
                        <a:lnSpc>
                          <a:spcPct val="107000"/>
                        </a:lnSpc>
                        <a:spcAft>
                          <a:spcPts val="800"/>
                        </a:spcAft>
                      </a:pPr>
                      <a:r>
                        <a:rPr lang="en-GB" sz="900" kern="1200">
                          <a:latin typeface="Comic Sans MS" pitchFamily="66"/>
                        </a:rPr>
                        <a:t>Rising sea levels</a:t>
                      </a:r>
                    </a:p>
                    <a:p>
                      <a:pPr lvl="0">
                        <a:lnSpc>
                          <a:spcPct val="107000"/>
                        </a:lnSpc>
                        <a:spcAft>
                          <a:spcPts val="800"/>
                        </a:spcAft>
                      </a:pPr>
                      <a:r>
                        <a:rPr lang="en-GB" sz="900" kern="1200">
                          <a:latin typeface="Comic Sans MS" pitchFamily="66"/>
                        </a:rPr>
                        <a:t> </a:t>
                      </a:r>
                      <a:endParaRPr lang="en-GB" sz="900" kern="1200">
                        <a:latin typeface="Comic Sans MS" pitchFamily="66"/>
                        <a:ea typeface="Calibri" pitchFamily="34"/>
                        <a:cs typeface="Times New Roman" pitchFamily="18"/>
                      </a:endParaRPr>
                    </a:p>
                  </a:txBody>
                  <a:tcPr marL="17318" marR="17318" marT="0" marB="0"/>
                </a:tc>
                <a:tc>
                  <a:txBody>
                    <a:bodyPr/>
                    <a:lstStyle/>
                    <a:p>
                      <a:pPr lvl="0" fontAlgn="auto"/>
                      <a:r>
                        <a:rPr lang="en-GB" sz="900" kern="1200">
                          <a:latin typeface="Comic Sans MS" pitchFamily="66"/>
                        </a:rPr>
                        <a:t>Units of measurement – feet, metres, centimetres.</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a:t>
                      </a:r>
                    </a:p>
                    <a:p>
                      <a:pPr lvl="0" fontAlgn="auto"/>
                      <a:r>
                        <a:rPr lang="en-GB" sz="900" kern="1200">
                          <a:latin typeface="Comic Sans MS" pitchFamily="66"/>
                        </a:rPr>
                        <a:t>Measures of central tendency – mean, mode, median, range.</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a:t>
                      </a:r>
                    </a:p>
                    <a:p>
                      <a:pPr lvl="0" fontAlgn="auto"/>
                      <a:r>
                        <a:rPr lang="en-GB" sz="900" kern="1200">
                          <a:latin typeface="Comic Sans MS" pitchFamily="66"/>
                        </a:rPr>
                        <a:t>Use of tables and graphs.</a:t>
                      </a:r>
                      <a:r>
                        <a:rPr lang="en-US" sz="900" kern="1200">
                          <a:latin typeface="Comic Sans MS" pitchFamily="66"/>
                        </a:rPr>
                        <a:t>​</a:t>
                      </a:r>
                      <a:endParaRPr lang="en-GB" sz="900" kern="1200">
                        <a:latin typeface="Comic Sans MS" pitchFamily="66"/>
                        <a:ea typeface="Times New Roman" pitchFamily="18"/>
                        <a:cs typeface="Times New Roman" pitchFamily="18"/>
                      </a:endParaRPr>
                    </a:p>
                  </a:txBody>
                  <a:tcPr marL="17318" marR="17318" marT="0" marB="0"/>
                </a:tc>
                <a:tc>
                  <a:txBody>
                    <a:bodyPr/>
                    <a:lstStyle/>
                    <a:p>
                      <a:pPr lvl="0" fontAlgn="auto"/>
                      <a:r>
                        <a:rPr lang="en-GB" sz="900" kern="1200">
                          <a:latin typeface="Comic Sans MS" pitchFamily="66"/>
                        </a:rPr>
                        <a:t>In England, sea levels are rising by 3-5mm a year</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a:t>
                      </a:r>
                    </a:p>
                    <a:p>
                      <a:pPr lvl="0" fontAlgn="auto"/>
                      <a:r>
                        <a:rPr lang="en-GB" sz="900" kern="1200">
                          <a:latin typeface="Comic Sans MS" pitchFamily="66"/>
                        </a:rPr>
                        <a:t>In China, sea levels are rising by 4mm a year</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a:t>
                      </a:r>
                    </a:p>
                    <a:p>
                      <a:pPr lvl="0" fontAlgn="auto"/>
                      <a:r>
                        <a:rPr lang="en-GB" sz="900" kern="1200">
                          <a:latin typeface="Comic Sans MS" pitchFamily="66"/>
                        </a:rPr>
                        <a:t>In Australia, sea levels are rising by 2-5mm a year</a:t>
                      </a:r>
                      <a:r>
                        <a:rPr lang="en-US" sz="900" kern="1200">
                          <a:latin typeface="Comic Sans MS" pitchFamily="66"/>
                        </a:rPr>
                        <a:t>​.</a:t>
                      </a:r>
                      <a:endParaRPr lang="en-GB" sz="900" kern="1200">
                        <a:latin typeface="Comic Sans MS" pitchFamily="66"/>
                      </a:endParaRPr>
                    </a:p>
                    <a:p>
                      <a:pPr lvl="0" fontAlgn="auto"/>
                      <a:r>
                        <a:rPr lang="en-GB" sz="900" kern="1200">
                          <a:latin typeface="Comic Sans MS" pitchFamily="66"/>
                        </a:rPr>
                        <a:t>​</a:t>
                      </a:r>
                    </a:p>
                    <a:p>
                      <a:pPr lvl="0" fontAlgn="auto"/>
                      <a:r>
                        <a:rPr lang="en-GB" sz="900" kern="1200">
                          <a:latin typeface="Comic Sans MS" pitchFamily="66"/>
                        </a:rPr>
                        <a:t>Using multiple examples from different countries, children can then find the mean, mode, median and range. </a:t>
                      </a:r>
                      <a:r>
                        <a:rPr lang="en-US" sz="900" kern="1200">
                          <a:latin typeface="Comic Sans MS" pitchFamily="66"/>
                        </a:rPr>
                        <a:t>​</a:t>
                      </a:r>
                      <a:endParaRPr lang="en-GB" sz="900" kern="1200">
                        <a:latin typeface="Comic Sans MS" pitchFamily="66"/>
                      </a:endParaRPr>
                    </a:p>
                    <a:p>
                      <a:pPr lvl="0">
                        <a:lnSpc>
                          <a:spcPct val="107000"/>
                        </a:lnSpc>
                        <a:spcAft>
                          <a:spcPts val="800"/>
                        </a:spcAft>
                      </a:pPr>
                      <a:r>
                        <a:rPr lang="en-GB" sz="900" kern="1200">
                          <a:latin typeface="Comic Sans MS" pitchFamily="66"/>
                        </a:rPr>
                        <a:t> </a:t>
                      </a:r>
                      <a:endParaRPr lang="en-GB" sz="900" kern="1200">
                        <a:latin typeface="Comic Sans MS" pitchFamily="66"/>
                        <a:ea typeface="Calibri" pitchFamily="34"/>
                        <a:cs typeface="Times New Roman" pitchFamily="18"/>
                      </a:endParaRPr>
                    </a:p>
                  </a:txBody>
                  <a:tcPr marL="17318" marR="17318" marT="0" marB="0"/>
                </a:tc>
                <a:extLst>
                  <a:ext uri="{0D108BD9-81ED-4DB2-BD59-A6C34878D82A}">
                    <a16:rowId xmlns:a16="http://schemas.microsoft.com/office/drawing/2014/main" val="67825961"/>
                  </a:ext>
                </a:extLst>
              </a:tr>
              <a:tr h="1134733">
                <a:tc>
                  <a:txBody>
                    <a:bodyPr/>
                    <a:lstStyle/>
                    <a:p>
                      <a:pPr lvl="0">
                        <a:lnSpc>
                          <a:spcPct val="107000"/>
                        </a:lnSpc>
                        <a:spcAft>
                          <a:spcPts val="800"/>
                        </a:spcAft>
                      </a:pPr>
                      <a:r>
                        <a:rPr lang="en-GB" sz="900" kern="1200">
                          <a:latin typeface="Comic Sans MS" pitchFamily="66"/>
                        </a:rPr>
                        <a:t>Deforestation</a:t>
                      </a:r>
                    </a:p>
                    <a:p>
                      <a:pPr lvl="0">
                        <a:lnSpc>
                          <a:spcPct val="107000"/>
                        </a:lnSpc>
                        <a:spcAft>
                          <a:spcPts val="800"/>
                        </a:spcAft>
                      </a:pPr>
                      <a:r>
                        <a:rPr lang="en-GB" sz="900" kern="1200">
                          <a:latin typeface="Comic Sans MS" pitchFamily="66"/>
                        </a:rPr>
                        <a:t> </a:t>
                      </a:r>
                      <a:endParaRPr lang="en-GB" sz="900" kern="1200">
                        <a:latin typeface="Comic Sans MS" pitchFamily="66"/>
                        <a:ea typeface="Calibri" pitchFamily="34"/>
                        <a:cs typeface="Times New Roman" pitchFamily="18"/>
                      </a:endParaRPr>
                    </a:p>
                  </a:txBody>
                  <a:tcPr marL="17318" marR="17318" marT="0" marB="0"/>
                </a:tc>
                <a:tc>
                  <a:txBody>
                    <a:bodyPr/>
                    <a:lstStyle/>
                    <a:p>
                      <a:pPr lvl="0">
                        <a:lnSpc>
                          <a:spcPct val="107000"/>
                        </a:lnSpc>
                        <a:spcAft>
                          <a:spcPts val="800"/>
                        </a:spcAft>
                      </a:pPr>
                      <a:r>
                        <a:rPr lang="en-GB" sz="900" kern="1200">
                          <a:latin typeface="Comic Sans MS" pitchFamily="66"/>
                        </a:rPr>
                        <a:t>Shapes, estimation, height, measure; reflection; shapes and curves; symmetry.​</a:t>
                      </a:r>
                    </a:p>
                    <a:p>
                      <a:pPr lvl="0">
                        <a:lnSpc>
                          <a:spcPct val="107000"/>
                        </a:lnSpc>
                        <a:spcAft>
                          <a:spcPts val="800"/>
                        </a:spcAft>
                      </a:pPr>
                      <a:r>
                        <a:rPr lang="en-GB" sz="900" kern="1200">
                          <a:latin typeface="Comic Sans MS" pitchFamily="66"/>
                        </a:rPr>
                        <a:t> </a:t>
                      </a:r>
                    </a:p>
                    <a:p>
                      <a:pPr lvl="0" fontAlgn="auto"/>
                      <a:r>
                        <a:rPr lang="en-US" sz="900" kern="1200">
                          <a:latin typeface="Comic Sans MS" pitchFamily="66"/>
                        </a:rPr>
                        <a:t>geography </a:t>
                      </a:r>
                      <a:endParaRPr lang="en-GB" sz="900" kern="1200">
                        <a:latin typeface="Comic Sans MS" pitchFamily="66"/>
                      </a:endParaRPr>
                    </a:p>
                    <a:p>
                      <a:pPr lvl="0">
                        <a:lnSpc>
                          <a:spcPct val="107000"/>
                        </a:lnSpc>
                        <a:spcAft>
                          <a:spcPts val="800"/>
                        </a:spcAft>
                      </a:pPr>
                      <a:r>
                        <a:rPr lang="en-GB" sz="900" kern="1200">
                          <a:latin typeface="Comic Sans MS" pitchFamily="66"/>
                        </a:rPr>
                        <a:t> </a:t>
                      </a:r>
                      <a:endParaRPr lang="en-GB" sz="900" kern="1200">
                        <a:latin typeface="Comic Sans MS" pitchFamily="66"/>
                        <a:ea typeface="Calibri" pitchFamily="34"/>
                        <a:cs typeface="Times New Roman" pitchFamily="18"/>
                      </a:endParaRPr>
                    </a:p>
                  </a:txBody>
                  <a:tcPr marL="17318" marR="17318" marT="0" marB="0"/>
                </a:tc>
                <a:tc>
                  <a:txBody>
                    <a:bodyPr/>
                    <a:lstStyle/>
                    <a:p>
                      <a:pPr lvl="0" fontAlgn="auto"/>
                      <a:r>
                        <a:rPr lang="en-US" sz="900" kern="1200">
                          <a:latin typeface="Comic Sans MS" pitchFamily="66"/>
                        </a:rPr>
                        <a:t>Deforestation is an issue which affects both human life and other species such as jaguars and orangutans. This affects their homes as well as causing high noise levels. The number of trees we have now are almost half the amount there was when humans first evolved meaning up to 15 billion trees are being cut down each year across the world which is affecting the climate due to the lack of trees, not as much carbon dioxide can be absorbed which is contributing to global warming by 10% (WWF, 2019)​</a:t>
                      </a:r>
                      <a:endParaRPr lang="en-GB" sz="900" kern="1200">
                        <a:latin typeface="Comic Sans MS" pitchFamily="66"/>
                      </a:endParaRPr>
                    </a:p>
                    <a:p>
                      <a:pPr lvl="0" fontAlgn="auto"/>
                      <a:r>
                        <a:rPr lang="en-GB" sz="900" kern="1200">
                          <a:latin typeface="Comic Sans MS" pitchFamily="66"/>
                        </a:rPr>
                        <a:t>Find the age of a living tree using mathematics.​</a:t>
                      </a:r>
                    </a:p>
                    <a:p>
                      <a:pPr lvl="0" fontAlgn="auto"/>
                      <a:r>
                        <a:rPr lang="en-GB" sz="900" kern="1200">
                          <a:latin typeface="Comic Sans MS" pitchFamily="66"/>
                        </a:rPr>
                        <a:t>Bringing mathematics into forest schools.</a:t>
                      </a:r>
                      <a:endParaRPr lang="en-GB" sz="900" kern="1200">
                        <a:latin typeface="Comic Sans MS" pitchFamily="66"/>
                        <a:ea typeface="Times New Roman" pitchFamily="18"/>
                        <a:cs typeface="Times New Roman" pitchFamily="18"/>
                      </a:endParaRPr>
                    </a:p>
                  </a:txBody>
                  <a:tcPr marL="17318" marR="17318" marT="0" marB="0"/>
                </a:tc>
                <a:extLst>
                  <a:ext uri="{0D108BD9-81ED-4DB2-BD59-A6C34878D82A}">
                    <a16:rowId xmlns:a16="http://schemas.microsoft.com/office/drawing/2014/main" val="370355187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1887</Words>
  <Application>Microsoft Office PowerPoint</Application>
  <PresentationFormat>Widescreen</PresentationFormat>
  <Paragraphs>118</Paragraphs>
  <Slides>8</Slides>
  <Notes>7</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Aptos</vt:lpstr>
      <vt:lpstr>Aptos Display</vt:lpstr>
      <vt:lpstr>Arial</vt:lpstr>
      <vt:lpstr>Calibri</vt:lpstr>
      <vt:lpstr>Comic Sans MS</vt:lpstr>
      <vt:lpstr>Garamond</vt:lpstr>
      <vt:lpstr>Segoe UI</vt:lpstr>
      <vt:lpstr>Office Theme</vt:lpstr>
      <vt:lpstr>York St. John University   Secondary PGCE Mathematics and BA Honours Primary Education 19 June 2025  Teaching mathematics for social justice – students’ lesson ideas  </vt:lpstr>
      <vt:lpstr>Year 10  lesson on climate change:   Children’s feedback</vt:lpstr>
      <vt:lpstr>PGCE student teacher reflections</vt:lpstr>
      <vt:lpstr>PGCE Secondary mathematics student feedback</vt:lpstr>
      <vt:lpstr>Females in mathematics and science</vt:lpstr>
      <vt:lpstr>PGCE secondary mathematics lesson on minimum wages</vt:lpstr>
      <vt:lpstr>BA Education: Year 2 Primary mathematics national curriculum links – lesson ideas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Manjinder Jagdev</dc:creator>
  <cp:lastModifiedBy>Pete Wright (Staff)</cp:lastModifiedBy>
  <cp:revision>1</cp:revision>
  <dcterms:created xsi:type="dcterms:W3CDTF">2025-06-02T14:31:19Z</dcterms:created>
  <dcterms:modified xsi:type="dcterms:W3CDTF">2025-06-20T10:56:50Z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2025-06-20T10:55:46Z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4f96e749-b95e-4c5d-9d7e-fa9dba17f07a</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