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05" r:id="rId3"/>
    <p:sldId id="318" r:id="rId4"/>
    <p:sldId id="320" r:id="rId5"/>
    <p:sldId id="329" r:id="rId6"/>
    <p:sldId id="326" r:id="rId7"/>
    <p:sldId id="330" r:id="rId8"/>
    <p:sldId id="331" r:id="rId9"/>
    <p:sldId id="332" r:id="rId10"/>
    <p:sldId id="333" r:id="rId11"/>
    <p:sldId id="335" r:id="rId12"/>
    <p:sldId id="327" r:id="rId13"/>
    <p:sldId id="328" r:id="rId14"/>
    <p:sldId id="322" r:id="rId15"/>
    <p:sldId id="319" r:id="rId16"/>
    <p:sldId id="336" r:id="rId17"/>
    <p:sldId id="337" r:id="rId18"/>
  </p:sldIdLst>
  <p:sldSz cx="9144000" cy="6858000" type="screen4x3"/>
  <p:notesSz cx="6858000" cy="987425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3300"/>
    <a:srgbClr val="00FFFF"/>
    <a:srgbClr val="F9F5E3"/>
    <a:srgbClr val="FF9933"/>
    <a:srgbClr val="FFFFCC"/>
    <a:srgbClr val="FFFF99"/>
    <a:srgbClr val="EF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867F4E-D00E-4441-9B95-309A126F2755}" v="1" dt="2025-07-23T08:56:09.9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71134" autoAdjust="0"/>
  </p:normalViewPr>
  <p:slideViewPr>
    <p:cSldViewPr>
      <p:cViewPr varScale="1">
        <p:scale>
          <a:sx n="83" d="100"/>
          <a:sy n="83" d="100"/>
        </p:scale>
        <p:origin x="245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949BA701-C6BC-4281-8F38-29C10E347FF1}"/>
    <pc:docChg chg="undo custSel addSld delSld modSld sldOrd delMainMaster">
      <pc:chgData name="Pete Wright (Staff)" userId="b7ce7c8a-bb04-43ee-a74c-0b3ee141521b" providerId="ADAL" clId="{949BA701-C6BC-4281-8F38-29C10E347FF1}" dt="2024-10-28T18:48:29.438" v="6855" actId="948"/>
      <pc:docMkLst>
        <pc:docMk/>
      </pc:docMkLst>
      <pc:sldChg chg="modSp mod">
        <pc:chgData name="Pete Wright (Staff)" userId="b7ce7c8a-bb04-43ee-a74c-0b3ee141521b" providerId="ADAL" clId="{949BA701-C6BC-4281-8F38-29C10E347FF1}" dt="2024-10-22T14:19:00.139" v="236" actId="1076"/>
        <pc:sldMkLst>
          <pc:docMk/>
          <pc:sldMk cId="0" sldId="256"/>
        </pc:sldMkLst>
      </pc:sldChg>
      <pc:sldChg chg="del">
        <pc:chgData name="Pete Wright (Staff)" userId="b7ce7c8a-bb04-43ee-a74c-0b3ee141521b" providerId="ADAL" clId="{949BA701-C6BC-4281-8F38-29C10E347FF1}" dt="2024-10-28T11:29:17.607" v="4891" actId="47"/>
        <pc:sldMkLst>
          <pc:docMk/>
          <pc:sldMk cId="0" sldId="270"/>
        </pc:sldMkLst>
      </pc:sldChg>
      <pc:sldChg chg="delSp del ord">
        <pc:chgData name="Pete Wright (Staff)" userId="b7ce7c8a-bb04-43ee-a74c-0b3ee141521b" providerId="ADAL" clId="{949BA701-C6BC-4281-8F38-29C10E347FF1}" dt="2024-10-28T11:18:07.860" v="4666" actId="47"/>
        <pc:sldMkLst>
          <pc:docMk/>
          <pc:sldMk cId="0" sldId="275"/>
        </pc:sldMkLst>
      </pc:sldChg>
      <pc:sldChg chg="del">
        <pc:chgData name="Pete Wright (Staff)" userId="b7ce7c8a-bb04-43ee-a74c-0b3ee141521b" providerId="ADAL" clId="{949BA701-C6BC-4281-8F38-29C10E347FF1}" dt="2024-10-28T11:29:09.368" v="4886" actId="47"/>
        <pc:sldMkLst>
          <pc:docMk/>
          <pc:sldMk cId="0" sldId="279"/>
        </pc:sldMkLst>
      </pc:sldChg>
      <pc:sldChg chg="del">
        <pc:chgData name="Pete Wright (Staff)" userId="b7ce7c8a-bb04-43ee-a74c-0b3ee141521b" providerId="ADAL" clId="{949BA701-C6BC-4281-8F38-29C10E347FF1}" dt="2024-10-28T11:18:18.500" v="4667" actId="47"/>
        <pc:sldMkLst>
          <pc:docMk/>
          <pc:sldMk cId="0" sldId="282"/>
        </pc:sldMkLst>
      </pc:sldChg>
      <pc:sldChg chg="del">
        <pc:chgData name="Pete Wright (Staff)" userId="b7ce7c8a-bb04-43ee-a74c-0b3ee141521b" providerId="ADAL" clId="{949BA701-C6BC-4281-8F38-29C10E347FF1}" dt="2024-10-28T11:28:35.322" v="4875" actId="47"/>
        <pc:sldMkLst>
          <pc:docMk/>
          <pc:sldMk cId="0" sldId="283"/>
        </pc:sldMkLst>
      </pc:sldChg>
      <pc:sldChg chg="del">
        <pc:chgData name="Pete Wright (Staff)" userId="b7ce7c8a-bb04-43ee-a74c-0b3ee141521b" providerId="ADAL" clId="{949BA701-C6BC-4281-8F38-29C10E347FF1}" dt="2024-10-28T11:28:41.564" v="4882" actId="47"/>
        <pc:sldMkLst>
          <pc:docMk/>
          <pc:sldMk cId="0" sldId="284"/>
        </pc:sldMkLst>
      </pc:sldChg>
      <pc:sldChg chg="del">
        <pc:chgData name="Pete Wright (Staff)" userId="b7ce7c8a-bb04-43ee-a74c-0b3ee141521b" providerId="ADAL" clId="{949BA701-C6BC-4281-8F38-29C10E347FF1}" dt="2024-10-28T12:06:38.527" v="5916" actId="47"/>
        <pc:sldMkLst>
          <pc:docMk/>
          <pc:sldMk cId="0" sldId="286"/>
        </pc:sldMkLst>
      </pc:sldChg>
      <pc:sldChg chg="del">
        <pc:chgData name="Pete Wright (Staff)" userId="b7ce7c8a-bb04-43ee-a74c-0b3ee141521b" providerId="ADAL" clId="{949BA701-C6BC-4281-8F38-29C10E347FF1}" dt="2024-10-28T11:28:38.087" v="4878" actId="47"/>
        <pc:sldMkLst>
          <pc:docMk/>
          <pc:sldMk cId="0" sldId="290"/>
        </pc:sldMkLst>
      </pc:sldChg>
      <pc:sldChg chg="del">
        <pc:chgData name="Pete Wright (Staff)" userId="b7ce7c8a-bb04-43ee-a74c-0b3ee141521b" providerId="ADAL" clId="{949BA701-C6BC-4281-8F38-29C10E347FF1}" dt="2024-10-28T11:28:38.991" v="4879" actId="47"/>
        <pc:sldMkLst>
          <pc:docMk/>
          <pc:sldMk cId="0" sldId="291"/>
        </pc:sldMkLst>
      </pc:sldChg>
      <pc:sldChg chg="del">
        <pc:chgData name="Pete Wright (Staff)" userId="b7ce7c8a-bb04-43ee-a74c-0b3ee141521b" providerId="ADAL" clId="{949BA701-C6BC-4281-8F38-29C10E347FF1}" dt="2024-10-28T11:28:36.279" v="4876" actId="47"/>
        <pc:sldMkLst>
          <pc:docMk/>
          <pc:sldMk cId="0" sldId="293"/>
        </pc:sldMkLst>
      </pc:sldChg>
      <pc:sldChg chg="del">
        <pc:chgData name="Pete Wright (Staff)" userId="b7ce7c8a-bb04-43ee-a74c-0b3ee141521b" providerId="ADAL" clId="{949BA701-C6BC-4281-8F38-29C10E347FF1}" dt="2024-10-28T11:29:15.512" v="4888" actId="47"/>
        <pc:sldMkLst>
          <pc:docMk/>
          <pc:sldMk cId="0" sldId="297"/>
        </pc:sldMkLst>
      </pc:sldChg>
      <pc:sldChg chg="del">
        <pc:chgData name="Pete Wright (Staff)" userId="b7ce7c8a-bb04-43ee-a74c-0b3ee141521b" providerId="ADAL" clId="{949BA701-C6BC-4281-8F38-29C10E347FF1}" dt="2024-10-28T11:29:11.070" v="4887" actId="47"/>
        <pc:sldMkLst>
          <pc:docMk/>
          <pc:sldMk cId="0" sldId="298"/>
        </pc:sldMkLst>
      </pc:sldChg>
      <pc:sldChg chg="del">
        <pc:chgData name="Pete Wright (Staff)" userId="b7ce7c8a-bb04-43ee-a74c-0b3ee141521b" providerId="ADAL" clId="{949BA701-C6BC-4281-8F38-29C10E347FF1}" dt="2024-10-28T11:29:16.266" v="4889" actId="47"/>
        <pc:sldMkLst>
          <pc:docMk/>
          <pc:sldMk cId="0" sldId="300"/>
        </pc:sldMkLst>
      </pc:sldChg>
      <pc:sldChg chg="del">
        <pc:chgData name="Pete Wright (Staff)" userId="b7ce7c8a-bb04-43ee-a74c-0b3ee141521b" providerId="ADAL" clId="{949BA701-C6BC-4281-8F38-29C10E347FF1}" dt="2024-10-28T11:29:16.951" v="4890" actId="47"/>
        <pc:sldMkLst>
          <pc:docMk/>
          <pc:sldMk cId="0" sldId="301"/>
        </pc:sldMkLst>
      </pc:sldChg>
      <pc:sldChg chg="del">
        <pc:chgData name="Pete Wright (Staff)" userId="b7ce7c8a-bb04-43ee-a74c-0b3ee141521b" providerId="ADAL" clId="{949BA701-C6BC-4281-8F38-29C10E347FF1}" dt="2024-10-28T11:29:18.553" v="4892" actId="47"/>
        <pc:sldMkLst>
          <pc:docMk/>
          <pc:sldMk cId="0" sldId="302"/>
        </pc:sldMkLst>
      </pc:sldChg>
      <pc:sldChg chg="del">
        <pc:chgData name="Pete Wright (Staff)" userId="b7ce7c8a-bb04-43ee-a74c-0b3ee141521b" providerId="ADAL" clId="{949BA701-C6BC-4281-8F38-29C10E347FF1}" dt="2024-10-28T11:29:08.606" v="4885" actId="47"/>
        <pc:sldMkLst>
          <pc:docMk/>
          <pc:sldMk cId="0" sldId="304"/>
        </pc:sldMkLst>
      </pc:sldChg>
      <pc:sldChg chg="delSp modSp mod">
        <pc:chgData name="Pete Wright (Staff)" userId="b7ce7c8a-bb04-43ee-a74c-0b3ee141521b" providerId="ADAL" clId="{949BA701-C6BC-4281-8F38-29C10E347FF1}" dt="2024-10-22T14:48:05.918" v="578" actId="1076"/>
        <pc:sldMkLst>
          <pc:docMk/>
          <pc:sldMk cId="0" sldId="305"/>
        </pc:sldMkLst>
      </pc:sldChg>
      <pc:sldChg chg="del">
        <pc:chgData name="Pete Wright (Staff)" userId="b7ce7c8a-bb04-43ee-a74c-0b3ee141521b" providerId="ADAL" clId="{949BA701-C6BC-4281-8F38-29C10E347FF1}" dt="2024-10-28T11:28:37.213" v="4877" actId="47"/>
        <pc:sldMkLst>
          <pc:docMk/>
          <pc:sldMk cId="0" sldId="306"/>
        </pc:sldMkLst>
      </pc:sldChg>
      <pc:sldChg chg="del">
        <pc:chgData name="Pete Wright (Staff)" userId="b7ce7c8a-bb04-43ee-a74c-0b3ee141521b" providerId="ADAL" clId="{949BA701-C6BC-4281-8F38-29C10E347FF1}" dt="2024-10-28T11:28:39.885" v="4880" actId="47"/>
        <pc:sldMkLst>
          <pc:docMk/>
          <pc:sldMk cId="0" sldId="307"/>
        </pc:sldMkLst>
      </pc:sldChg>
      <pc:sldChg chg="del">
        <pc:chgData name="Pete Wright (Staff)" userId="b7ce7c8a-bb04-43ee-a74c-0b3ee141521b" providerId="ADAL" clId="{949BA701-C6BC-4281-8F38-29C10E347FF1}" dt="2024-10-28T11:28:42.852" v="4883" actId="47"/>
        <pc:sldMkLst>
          <pc:docMk/>
          <pc:sldMk cId="0" sldId="310"/>
        </pc:sldMkLst>
      </pc:sldChg>
      <pc:sldChg chg="del">
        <pc:chgData name="Pete Wright (Staff)" userId="b7ce7c8a-bb04-43ee-a74c-0b3ee141521b" providerId="ADAL" clId="{949BA701-C6BC-4281-8F38-29C10E347FF1}" dt="2024-10-28T12:04:29.689" v="5738" actId="47"/>
        <pc:sldMkLst>
          <pc:docMk/>
          <pc:sldMk cId="0" sldId="311"/>
        </pc:sldMkLst>
      </pc:sldChg>
      <pc:sldChg chg="del">
        <pc:chgData name="Pete Wright (Staff)" userId="b7ce7c8a-bb04-43ee-a74c-0b3ee141521b" providerId="ADAL" clId="{949BA701-C6BC-4281-8F38-29C10E347FF1}" dt="2024-10-28T11:28:40.693" v="4881" actId="47"/>
        <pc:sldMkLst>
          <pc:docMk/>
          <pc:sldMk cId="0" sldId="314"/>
        </pc:sldMkLst>
      </pc:sldChg>
      <pc:sldChg chg="del">
        <pc:chgData name="Pete Wright (Staff)" userId="b7ce7c8a-bb04-43ee-a74c-0b3ee141521b" providerId="ADAL" clId="{949BA701-C6BC-4281-8F38-29C10E347FF1}" dt="2024-10-28T11:59:24.820" v="5596" actId="47"/>
        <pc:sldMkLst>
          <pc:docMk/>
          <pc:sldMk cId="0" sldId="315"/>
        </pc:sldMkLst>
      </pc:sldChg>
      <pc:sldChg chg="del">
        <pc:chgData name="Pete Wright (Staff)" userId="b7ce7c8a-bb04-43ee-a74c-0b3ee141521b" providerId="ADAL" clId="{949BA701-C6BC-4281-8F38-29C10E347FF1}" dt="2024-10-28T11:28:55.635" v="4884" actId="47"/>
        <pc:sldMkLst>
          <pc:docMk/>
          <pc:sldMk cId="0" sldId="317"/>
        </pc:sldMkLst>
      </pc:sldChg>
      <pc:sldChg chg="modSp add mod">
        <pc:chgData name="Pete Wright (Staff)" userId="b7ce7c8a-bb04-43ee-a74c-0b3ee141521b" providerId="ADAL" clId="{949BA701-C6BC-4281-8F38-29C10E347FF1}" dt="2024-10-22T14:53:48.283" v="772" actId="20577"/>
        <pc:sldMkLst>
          <pc:docMk/>
          <pc:sldMk cId="2184260512" sldId="318"/>
        </pc:sldMkLst>
      </pc:sldChg>
      <pc:sldChg chg="modSp add mod ord">
        <pc:chgData name="Pete Wright (Staff)" userId="b7ce7c8a-bb04-43ee-a74c-0b3ee141521b" providerId="ADAL" clId="{949BA701-C6BC-4281-8F38-29C10E347FF1}" dt="2024-10-28T14:32:14.103" v="6318" actId="20577"/>
        <pc:sldMkLst>
          <pc:docMk/>
          <pc:sldMk cId="3046045562" sldId="319"/>
        </pc:sldMkLst>
      </pc:sldChg>
      <pc:sldChg chg="addSp modSp add mod">
        <pc:chgData name="Pete Wright (Staff)" userId="b7ce7c8a-bb04-43ee-a74c-0b3ee141521b" providerId="ADAL" clId="{949BA701-C6BC-4281-8F38-29C10E347FF1}" dt="2024-10-28T11:27:27.625" v="4869" actId="1076"/>
        <pc:sldMkLst>
          <pc:docMk/>
          <pc:sldMk cId="1823452516" sldId="320"/>
        </pc:sldMkLst>
      </pc:sldChg>
      <pc:sldChg chg="modSp add del mod">
        <pc:chgData name="Pete Wright (Staff)" userId="b7ce7c8a-bb04-43ee-a74c-0b3ee141521b" providerId="ADAL" clId="{949BA701-C6BC-4281-8F38-29C10E347FF1}" dt="2024-10-28T11:27:55.597" v="4870" actId="2696"/>
        <pc:sldMkLst>
          <pc:docMk/>
          <pc:sldMk cId="3519715526" sldId="321"/>
        </pc:sldMkLst>
      </pc:sldChg>
      <pc:sldChg chg="addSp delSp modSp add mod modAnim">
        <pc:chgData name="Pete Wright (Staff)" userId="b7ce7c8a-bb04-43ee-a74c-0b3ee141521b" providerId="ADAL" clId="{949BA701-C6BC-4281-8F38-29C10E347FF1}" dt="2024-10-28T12:27:48.035" v="6267" actId="1076"/>
        <pc:sldMkLst>
          <pc:docMk/>
          <pc:sldMk cId="634167879" sldId="322"/>
        </pc:sldMkLst>
      </pc:sldChg>
      <pc:sldChg chg="modSp add del mod ord">
        <pc:chgData name="Pete Wright (Staff)" userId="b7ce7c8a-bb04-43ee-a74c-0b3ee141521b" providerId="ADAL" clId="{949BA701-C6BC-4281-8F38-29C10E347FF1}" dt="2024-10-28T11:48:37.334" v="5206" actId="2696"/>
        <pc:sldMkLst>
          <pc:docMk/>
          <pc:sldMk cId="1670226054" sldId="323"/>
        </pc:sldMkLst>
      </pc:sldChg>
      <pc:sldChg chg="modSp add del mod">
        <pc:chgData name="Pete Wright (Staff)" userId="b7ce7c8a-bb04-43ee-a74c-0b3ee141521b" providerId="ADAL" clId="{949BA701-C6BC-4281-8F38-29C10E347FF1}" dt="2024-10-28T09:44:42.154" v="1864" actId="2696"/>
        <pc:sldMkLst>
          <pc:docMk/>
          <pc:sldMk cId="2953388702" sldId="324"/>
        </pc:sldMkLst>
      </pc:sldChg>
      <pc:sldChg chg="modSp add del mod">
        <pc:chgData name="Pete Wright (Staff)" userId="b7ce7c8a-bb04-43ee-a74c-0b3ee141521b" providerId="ADAL" clId="{949BA701-C6BC-4281-8F38-29C10E347FF1}" dt="2024-10-28T09:44:47.469" v="1865" actId="2696"/>
        <pc:sldMkLst>
          <pc:docMk/>
          <pc:sldMk cId="55674814" sldId="325"/>
        </pc:sldMkLst>
      </pc:sldChg>
      <pc:sldChg chg="addSp modSp add mod ord">
        <pc:chgData name="Pete Wright (Staff)" userId="b7ce7c8a-bb04-43ee-a74c-0b3ee141521b" providerId="ADAL" clId="{949BA701-C6BC-4281-8F38-29C10E347FF1}" dt="2024-10-28T11:27:06.551" v="4866" actId="1076"/>
        <pc:sldMkLst>
          <pc:docMk/>
          <pc:sldMk cId="1990807005" sldId="326"/>
        </pc:sldMkLst>
      </pc:sldChg>
      <pc:sldChg chg="new del">
        <pc:chgData name="Pete Wright (Staff)" userId="b7ce7c8a-bb04-43ee-a74c-0b3ee141521b" providerId="ADAL" clId="{949BA701-C6BC-4281-8F38-29C10E347FF1}" dt="2024-10-22T15:23:45.266" v="1154" actId="2696"/>
        <pc:sldMkLst>
          <pc:docMk/>
          <pc:sldMk cId="2472077675" sldId="326"/>
        </pc:sldMkLst>
      </pc:sldChg>
      <pc:sldChg chg="modSp add mod">
        <pc:chgData name="Pete Wright (Staff)" userId="b7ce7c8a-bb04-43ee-a74c-0b3ee141521b" providerId="ADAL" clId="{949BA701-C6BC-4281-8F38-29C10E347FF1}" dt="2024-10-28T12:03:25.241" v="5737" actId="1076"/>
        <pc:sldMkLst>
          <pc:docMk/>
          <pc:sldMk cId="1271354026" sldId="327"/>
        </pc:sldMkLst>
      </pc:sldChg>
      <pc:sldChg chg="modSp add mod ord modAnim">
        <pc:chgData name="Pete Wright (Staff)" userId="b7ce7c8a-bb04-43ee-a74c-0b3ee141521b" providerId="ADAL" clId="{949BA701-C6BC-4281-8F38-29C10E347FF1}" dt="2024-10-28T11:48:31.810" v="5205"/>
        <pc:sldMkLst>
          <pc:docMk/>
          <pc:sldMk cId="1311180630" sldId="328"/>
        </pc:sldMkLst>
      </pc:sldChg>
      <pc:sldChg chg="modSp add mod">
        <pc:chgData name="Pete Wright (Staff)" userId="b7ce7c8a-bb04-43ee-a74c-0b3ee141521b" providerId="ADAL" clId="{949BA701-C6BC-4281-8F38-29C10E347FF1}" dt="2024-10-28T16:12:23.106" v="6635" actId="1076"/>
        <pc:sldMkLst>
          <pc:docMk/>
          <pc:sldMk cId="779915846" sldId="329"/>
        </pc:sldMkLst>
      </pc:sldChg>
      <pc:sldChg chg="addSp delSp modSp add mod">
        <pc:chgData name="Pete Wright (Staff)" userId="b7ce7c8a-bb04-43ee-a74c-0b3ee141521b" providerId="ADAL" clId="{949BA701-C6BC-4281-8F38-29C10E347FF1}" dt="2024-10-28T12:30:59.909" v="6315" actId="20577"/>
        <pc:sldMkLst>
          <pc:docMk/>
          <pc:sldMk cId="2575132" sldId="330"/>
        </pc:sldMkLst>
      </pc:sldChg>
      <pc:sldChg chg="addSp delSp modSp add mod">
        <pc:chgData name="Pete Wright (Staff)" userId="b7ce7c8a-bb04-43ee-a74c-0b3ee141521b" providerId="ADAL" clId="{949BA701-C6BC-4281-8F38-29C10E347FF1}" dt="2024-10-28T12:29:38.743" v="6290" actId="5793"/>
        <pc:sldMkLst>
          <pc:docMk/>
          <pc:sldMk cId="535329027" sldId="331"/>
        </pc:sldMkLst>
      </pc:sldChg>
      <pc:sldChg chg="addSp delSp modSp add mod ord">
        <pc:chgData name="Pete Wright (Staff)" userId="b7ce7c8a-bb04-43ee-a74c-0b3ee141521b" providerId="ADAL" clId="{949BA701-C6BC-4281-8F38-29C10E347FF1}" dt="2024-10-28T11:26:36.246" v="4860" actId="1076"/>
        <pc:sldMkLst>
          <pc:docMk/>
          <pc:sldMk cId="2096955844" sldId="332"/>
        </pc:sldMkLst>
      </pc:sldChg>
      <pc:sldChg chg="addSp delSp modSp add mod">
        <pc:chgData name="Pete Wright (Staff)" userId="b7ce7c8a-bb04-43ee-a74c-0b3ee141521b" providerId="ADAL" clId="{949BA701-C6BC-4281-8F38-29C10E347FF1}" dt="2024-10-28T18:47:52.384" v="6849" actId="20577"/>
        <pc:sldMkLst>
          <pc:docMk/>
          <pc:sldMk cId="1673282860" sldId="333"/>
        </pc:sldMkLst>
      </pc:sldChg>
      <pc:sldChg chg="delSp modSp add del mod">
        <pc:chgData name="Pete Wright (Staff)" userId="b7ce7c8a-bb04-43ee-a74c-0b3ee141521b" providerId="ADAL" clId="{949BA701-C6BC-4281-8F38-29C10E347FF1}" dt="2024-10-28T11:23:06.414" v="4759" actId="47"/>
        <pc:sldMkLst>
          <pc:docMk/>
          <pc:sldMk cId="680855893" sldId="334"/>
        </pc:sldMkLst>
      </pc:sldChg>
      <pc:sldChg chg="delSp modSp add mod">
        <pc:chgData name="Pete Wright (Staff)" userId="b7ce7c8a-bb04-43ee-a74c-0b3ee141521b" providerId="ADAL" clId="{949BA701-C6BC-4281-8F38-29C10E347FF1}" dt="2024-10-28T18:48:29.438" v="6855" actId="948"/>
        <pc:sldMkLst>
          <pc:docMk/>
          <pc:sldMk cId="2550495303" sldId="335"/>
        </pc:sldMkLst>
      </pc:sldChg>
      <pc:sldChg chg="modSp add mod">
        <pc:chgData name="Pete Wright (Staff)" userId="b7ce7c8a-bb04-43ee-a74c-0b3ee141521b" providerId="ADAL" clId="{949BA701-C6BC-4281-8F38-29C10E347FF1}" dt="2024-10-28T12:15:18.021" v="6221" actId="20577"/>
        <pc:sldMkLst>
          <pc:docMk/>
          <pc:sldMk cId="1876165068" sldId="336"/>
        </pc:sldMkLst>
      </pc:sldChg>
      <pc:sldChg chg="modSp add mod">
        <pc:chgData name="Pete Wright (Staff)" userId="b7ce7c8a-bb04-43ee-a74c-0b3ee141521b" providerId="ADAL" clId="{949BA701-C6BC-4281-8F38-29C10E347FF1}" dt="2024-10-28T16:13:59.260" v="6687" actId="20577"/>
        <pc:sldMkLst>
          <pc:docMk/>
          <pc:sldMk cId="433380392" sldId="337"/>
        </pc:sldMkLst>
      </pc:sldChg>
      <pc:sldMasterChg chg="del delSldLayout">
        <pc:chgData name="Pete Wright (Staff)" userId="b7ce7c8a-bb04-43ee-a74c-0b3ee141521b" providerId="ADAL" clId="{949BA701-C6BC-4281-8F38-29C10E347FF1}" dt="2024-10-28T11:29:17.607" v="4891" actId="47"/>
        <pc:sldMasterMkLst>
          <pc:docMk/>
          <pc:sldMasterMk cId="0" sldId="2147483660"/>
        </pc:sldMasterMkLst>
        <pc:sldLayoutChg chg="del">
          <pc:chgData name="Pete Wright (Staff)" userId="b7ce7c8a-bb04-43ee-a74c-0b3ee141521b" providerId="ADAL" clId="{949BA701-C6BC-4281-8F38-29C10E347FF1}" dt="2024-10-28T11:29:17.607" v="4891" actId="47"/>
          <pc:sldLayoutMkLst>
            <pc:docMk/>
            <pc:sldMasterMk cId="0" sldId="2147483660"/>
            <pc:sldLayoutMk cId="3669480920" sldId="2147483695"/>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1228071572" sldId="2147483696"/>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2940690567" sldId="2147483697"/>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2747719205" sldId="2147483698"/>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800274023" sldId="2147483699"/>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1477014246" sldId="2147483700"/>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2361612045" sldId="2147483701"/>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416064347" sldId="2147483702"/>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1154574509" sldId="2147483703"/>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2073269471" sldId="2147483704"/>
          </pc:sldLayoutMkLst>
        </pc:sldLayoutChg>
        <pc:sldLayoutChg chg="del">
          <pc:chgData name="Pete Wright (Staff)" userId="b7ce7c8a-bb04-43ee-a74c-0b3ee141521b" providerId="ADAL" clId="{949BA701-C6BC-4281-8F38-29C10E347FF1}" dt="2024-10-28T11:29:17.607" v="4891" actId="47"/>
          <pc:sldLayoutMkLst>
            <pc:docMk/>
            <pc:sldMasterMk cId="0" sldId="2147483660"/>
            <pc:sldLayoutMk cId="1954254536" sldId="2147483705"/>
          </pc:sldLayoutMkLst>
        </pc:sldLayoutChg>
      </pc:sldMasterChg>
      <pc:sldMasterChg chg="del delSldLayout">
        <pc:chgData name="Pete Wright (Staff)" userId="b7ce7c8a-bb04-43ee-a74c-0b3ee141521b" providerId="ADAL" clId="{949BA701-C6BC-4281-8F38-29C10E347FF1}" dt="2024-10-28T12:04:29.689" v="5738" actId="47"/>
        <pc:sldMasterMkLst>
          <pc:docMk/>
          <pc:sldMasterMk cId="0" sldId="2147483683"/>
        </pc:sldMasterMkLst>
        <pc:sldLayoutChg chg="del">
          <pc:chgData name="Pete Wright (Staff)" userId="b7ce7c8a-bb04-43ee-a74c-0b3ee141521b" providerId="ADAL" clId="{949BA701-C6BC-4281-8F38-29C10E347FF1}" dt="2024-10-28T12:04:29.689" v="5738" actId="47"/>
          <pc:sldLayoutMkLst>
            <pc:docMk/>
            <pc:sldMasterMk cId="0" sldId="2147483683"/>
            <pc:sldLayoutMk cId="3960435336" sldId="2147483706"/>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3747153512" sldId="2147483707"/>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443790339" sldId="2147483708"/>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17104323" sldId="2147483709"/>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2563773394" sldId="2147483710"/>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783358458" sldId="2147483711"/>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2118880808" sldId="2147483712"/>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3955667556" sldId="2147483713"/>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943137292" sldId="2147483714"/>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4253506079" sldId="2147483715"/>
          </pc:sldLayoutMkLst>
        </pc:sldLayoutChg>
        <pc:sldLayoutChg chg="del">
          <pc:chgData name="Pete Wright (Staff)" userId="b7ce7c8a-bb04-43ee-a74c-0b3ee141521b" providerId="ADAL" clId="{949BA701-C6BC-4281-8F38-29C10E347FF1}" dt="2024-10-28T12:04:29.689" v="5738" actId="47"/>
          <pc:sldLayoutMkLst>
            <pc:docMk/>
            <pc:sldMasterMk cId="0" sldId="2147483683"/>
            <pc:sldLayoutMk cId="1116293257" sldId="2147483716"/>
          </pc:sldLayoutMkLst>
        </pc:sldLayoutChg>
      </pc:sldMasterChg>
    </pc:docChg>
  </pc:docChgLst>
  <pc:docChgLst>
    <pc:chgData name="Pete Wright (Staff)" userId="b7ce7c8a-bb04-43ee-a74c-0b3ee141521b" providerId="ADAL" clId="{60867F4E-D00E-4441-9B95-309A126F2755}"/>
    <pc:docChg chg="modSld">
      <pc:chgData name="Pete Wright (Staff)" userId="b7ce7c8a-bb04-43ee-a74c-0b3ee141521b" providerId="ADAL" clId="{60867F4E-D00E-4441-9B95-309A126F2755}" dt="2025-07-23T08:56:08.741" v="32" actId="20577"/>
      <pc:docMkLst>
        <pc:docMk/>
      </pc:docMkLst>
      <pc:sldChg chg="modNotesTx">
        <pc:chgData name="Pete Wright (Staff)" userId="b7ce7c8a-bb04-43ee-a74c-0b3ee141521b" providerId="ADAL" clId="{60867F4E-D00E-4441-9B95-309A126F2755}" dt="2025-07-23T08:56:08.741" v="32" actId="20577"/>
        <pc:sldMkLst>
          <pc:docMk/>
          <pc:sldMk cId="1823452516" sldId="320"/>
        </pc:sldMkLst>
      </pc:sldChg>
    </pc:docChg>
  </pc:docChgLst>
  <pc:docChgLst>
    <pc:chgData name="Pete Wright (Staff)" userId="b7ce7c8a-bb04-43ee-a74c-0b3ee141521b" providerId="ADAL" clId="{E41E8CDD-E1F1-4BF2-806C-8780206B4F5D}"/>
    <pc:docChg chg="undo custSel modSld modMainMaster modNotesMaster modShowInfo">
      <pc:chgData name="Pete Wright (Staff)" userId="b7ce7c8a-bb04-43ee-a74c-0b3ee141521b" providerId="ADAL" clId="{E41E8CDD-E1F1-4BF2-806C-8780206B4F5D}" dt="2025-01-27T18:06:33.899" v="1243" actId="20577"/>
      <pc:docMkLst>
        <pc:docMk/>
      </pc:docMkLst>
      <pc:sldChg chg="modSp mod modNotesTx">
        <pc:chgData name="Pete Wright (Staff)" userId="b7ce7c8a-bb04-43ee-a74c-0b3ee141521b" providerId="ADAL" clId="{E41E8CDD-E1F1-4BF2-806C-8780206B4F5D}" dt="2025-01-27T18:06:33.899" v="1243" actId="20577"/>
        <pc:sldMkLst>
          <pc:docMk/>
          <pc:sldMk cId="0" sldId="256"/>
        </pc:sldMkLst>
      </pc:sldChg>
      <pc:sldChg chg="modSp modNotes modNotesTx">
        <pc:chgData name="Pete Wright (Staff)" userId="b7ce7c8a-bb04-43ee-a74c-0b3ee141521b" providerId="ADAL" clId="{E41E8CDD-E1F1-4BF2-806C-8780206B4F5D}" dt="2025-01-27T16:16:11.367" v="361" actId="20577"/>
        <pc:sldMkLst>
          <pc:docMk/>
          <pc:sldMk cId="0" sldId="305"/>
        </pc:sldMkLst>
      </pc:sldChg>
      <pc:sldChg chg="modSp modNotes modNotesTx">
        <pc:chgData name="Pete Wright (Staff)" userId="b7ce7c8a-bb04-43ee-a74c-0b3ee141521b" providerId="ADAL" clId="{E41E8CDD-E1F1-4BF2-806C-8780206B4F5D}" dt="2025-01-27T16:17:34.097" v="378" actId="5793"/>
        <pc:sldMkLst>
          <pc:docMk/>
          <pc:sldMk cId="2184260512" sldId="318"/>
        </pc:sldMkLst>
      </pc:sldChg>
      <pc:sldChg chg="modSp modNotes modNotesTx">
        <pc:chgData name="Pete Wright (Staff)" userId="b7ce7c8a-bb04-43ee-a74c-0b3ee141521b" providerId="ADAL" clId="{E41E8CDD-E1F1-4BF2-806C-8780206B4F5D}" dt="2025-01-27T16:40:11.094" v="836" actId="5793"/>
        <pc:sldMkLst>
          <pc:docMk/>
          <pc:sldMk cId="3046045562" sldId="319"/>
        </pc:sldMkLst>
      </pc:sldChg>
      <pc:sldChg chg="modSp modNotes modNotesTx">
        <pc:chgData name="Pete Wright (Staff)" userId="b7ce7c8a-bb04-43ee-a74c-0b3ee141521b" providerId="ADAL" clId="{E41E8CDD-E1F1-4BF2-806C-8780206B4F5D}" dt="2025-01-27T16:18:38.468" v="386" actId="5793"/>
        <pc:sldMkLst>
          <pc:docMk/>
          <pc:sldMk cId="1823452516" sldId="320"/>
        </pc:sldMkLst>
      </pc:sldChg>
      <pc:sldChg chg="modSp modNotes modNotesTx">
        <pc:chgData name="Pete Wright (Staff)" userId="b7ce7c8a-bb04-43ee-a74c-0b3ee141521b" providerId="ADAL" clId="{E41E8CDD-E1F1-4BF2-806C-8780206B4F5D}" dt="2025-01-27T16:39:42.262" v="832" actId="5793"/>
        <pc:sldMkLst>
          <pc:docMk/>
          <pc:sldMk cId="634167879" sldId="322"/>
        </pc:sldMkLst>
      </pc:sldChg>
      <pc:sldChg chg="modSp modNotes modNotesTx">
        <pc:chgData name="Pete Wright (Staff)" userId="b7ce7c8a-bb04-43ee-a74c-0b3ee141521b" providerId="ADAL" clId="{E41E8CDD-E1F1-4BF2-806C-8780206B4F5D}" dt="2025-01-27T16:25:51.095" v="599" actId="20577"/>
        <pc:sldMkLst>
          <pc:docMk/>
          <pc:sldMk cId="1990807005" sldId="326"/>
        </pc:sldMkLst>
      </pc:sldChg>
      <pc:sldChg chg="modSp modNotes modNotesTx">
        <pc:chgData name="Pete Wright (Staff)" userId="b7ce7c8a-bb04-43ee-a74c-0b3ee141521b" providerId="ADAL" clId="{E41E8CDD-E1F1-4BF2-806C-8780206B4F5D}" dt="2025-01-27T16:34:07.438" v="708" actId="20577"/>
        <pc:sldMkLst>
          <pc:docMk/>
          <pc:sldMk cId="1271354026" sldId="327"/>
        </pc:sldMkLst>
      </pc:sldChg>
      <pc:sldChg chg="modSp modNotes modNotesTx">
        <pc:chgData name="Pete Wright (Staff)" userId="b7ce7c8a-bb04-43ee-a74c-0b3ee141521b" providerId="ADAL" clId="{E41E8CDD-E1F1-4BF2-806C-8780206B4F5D}" dt="2025-01-27T16:37:53.927" v="769" actId="20577"/>
        <pc:sldMkLst>
          <pc:docMk/>
          <pc:sldMk cId="1311180630" sldId="328"/>
        </pc:sldMkLst>
      </pc:sldChg>
      <pc:sldChg chg="modSp modNotes modNotesTx">
        <pc:chgData name="Pete Wright (Staff)" userId="b7ce7c8a-bb04-43ee-a74c-0b3ee141521b" providerId="ADAL" clId="{E41E8CDD-E1F1-4BF2-806C-8780206B4F5D}" dt="2025-01-27T16:19:36.458" v="394" actId="313"/>
        <pc:sldMkLst>
          <pc:docMk/>
          <pc:sldMk cId="779915846" sldId="329"/>
        </pc:sldMkLst>
      </pc:sldChg>
      <pc:sldChg chg="modSp modNotes modNotesTx">
        <pc:chgData name="Pete Wright (Staff)" userId="b7ce7c8a-bb04-43ee-a74c-0b3ee141521b" providerId="ADAL" clId="{E41E8CDD-E1F1-4BF2-806C-8780206B4F5D}" dt="2025-01-27T16:23:00.411" v="504" actId="20577"/>
        <pc:sldMkLst>
          <pc:docMk/>
          <pc:sldMk cId="2575132" sldId="330"/>
        </pc:sldMkLst>
      </pc:sldChg>
      <pc:sldChg chg="modSp modNotes modNotesTx">
        <pc:chgData name="Pete Wright (Staff)" userId="b7ce7c8a-bb04-43ee-a74c-0b3ee141521b" providerId="ADAL" clId="{E41E8CDD-E1F1-4BF2-806C-8780206B4F5D}" dt="2025-01-27T16:26:02.949" v="609" actId="20577"/>
        <pc:sldMkLst>
          <pc:docMk/>
          <pc:sldMk cId="535329027" sldId="331"/>
        </pc:sldMkLst>
      </pc:sldChg>
      <pc:sldChg chg="modSp modNotes modNotesTx">
        <pc:chgData name="Pete Wright (Staff)" userId="b7ce7c8a-bb04-43ee-a74c-0b3ee141521b" providerId="ADAL" clId="{E41E8CDD-E1F1-4BF2-806C-8780206B4F5D}" dt="2025-01-27T16:26:16.106" v="610" actId="20577"/>
        <pc:sldMkLst>
          <pc:docMk/>
          <pc:sldMk cId="2096955844" sldId="332"/>
        </pc:sldMkLst>
      </pc:sldChg>
      <pc:sldChg chg="modSp mod modNotes modNotesTx">
        <pc:chgData name="Pete Wright (Staff)" userId="b7ce7c8a-bb04-43ee-a74c-0b3ee141521b" providerId="ADAL" clId="{E41E8CDD-E1F1-4BF2-806C-8780206B4F5D}" dt="2025-01-27T16:28:41.883" v="650" actId="20577"/>
        <pc:sldMkLst>
          <pc:docMk/>
          <pc:sldMk cId="1673282860" sldId="333"/>
        </pc:sldMkLst>
      </pc:sldChg>
      <pc:sldChg chg="modSp modNotes modNotesTx">
        <pc:chgData name="Pete Wright (Staff)" userId="b7ce7c8a-bb04-43ee-a74c-0b3ee141521b" providerId="ADAL" clId="{E41E8CDD-E1F1-4BF2-806C-8780206B4F5D}" dt="2025-01-27T16:33:20.161" v="693" actId="6549"/>
        <pc:sldMkLst>
          <pc:docMk/>
          <pc:sldMk cId="2550495303" sldId="335"/>
        </pc:sldMkLst>
      </pc:sldChg>
      <pc:sldChg chg="modSp modNotes modNotesTx">
        <pc:chgData name="Pete Wright (Staff)" userId="b7ce7c8a-bb04-43ee-a74c-0b3ee141521b" providerId="ADAL" clId="{E41E8CDD-E1F1-4BF2-806C-8780206B4F5D}" dt="2025-01-27T16:40:51.360" v="844" actId="5793"/>
        <pc:sldMkLst>
          <pc:docMk/>
          <pc:sldMk cId="1876165068" sldId="336"/>
        </pc:sldMkLst>
      </pc:sldChg>
      <pc:sldChg chg="modSp mod modNotes modNotesTx">
        <pc:chgData name="Pete Wright (Staff)" userId="b7ce7c8a-bb04-43ee-a74c-0b3ee141521b" providerId="ADAL" clId="{E41E8CDD-E1F1-4BF2-806C-8780206B4F5D}" dt="2025-01-27T16:43:29.114" v="845"/>
        <pc:sldMkLst>
          <pc:docMk/>
          <pc:sldMk cId="433380392" sldId="337"/>
        </pc:sldMkLst>
      </pc:sldChg>
      <pc:sldMasterChg chg="modSp modSldLayout">
        <pc:chgData name="Pete Wright (Staff)" userId="b7ce7c8a-bb04-43ee-a74c-0b3ee141521b" providerId="ADAL" clId="{E41E8CDD-E1F1-4BF2-806C-8780206B4F5D}" dt="2025-01-20T13:14:47.107" v="5"/>
        <pc:sldMasterMkLst>
          <pc:docMk/>
          <pc:sldMasterMk cId="0" sldId="2147483648"/>
        </pc:sldMasterMkLst>
        <pc:sldLayoutChg chg="modSp">
          <pc:chgData name="Pete Wright (Staff)" userId="b7ce7c8a-bb04-43ee-a74c-0b3ee141521b" providerId="ADAL" clId="{E41E8CDD-E1F1-4BF2-806C-8780206B4F5D}" dt="2025-01-20T13:14:47.107" v="5"/>
          <pc:sldLayoutMkLst>
            <pc:docMk/>
            <pc:sldMasterMk cId="0" sldId="2147483648"/>
            <pc:sldLayoutMk cId="3862106012" sldId="2147483684"/>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720636660" sldId="2147483686"/>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3281097340" sldId="2147483687"/>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2672846236" sldId="2147483688"/>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3706843498" sldId="2147483691"/>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494755939" sldId="2147483692"/>
          </pc:sldLayoutMkLst>
        </pc:sldLayoutChg>
        <pc:sldLayoutChg chg="modSp">
          <pc:chgData name="Pete Wright (Staff)" userId="b7ce7c8a-bb04-43ee-a74c-0b3ee141521b" providerId="ADAL" clId="{E41E8CDD-E1F1-4BF2-806C-8780206B4F5D}" dt="2025-01-20T13:14:47.107" v="5"/>
          <pc:sldLayoutMkLst>
            <pc:docMk/>
            <pc:sldMasterMk cId="0" sldId="2147483648"/>
            <pc:sldLayoutMk cId="233781287" sldId="214748369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EA1B59-C104-1C0E-5EAC-58252B9C95D9}"/>
              </a:ext>
            </a:extLst>
          </p:cNvPr>
          <p:cNvSpPr>
            <a:spLocks noGrp="1"/>
          </p:cNvSpPr>
          <p:nvPr>
            <p:ph type="hdr" sz="quarter"/>
          </p:nvPr>
        </p:nvSpPr>
        <p:spPr>
          <a:xfrm>
            <a:off x="0" y="0"/>
            <a:ext cx="2971800" cy="493713"/>
          </a:xfrm>
          <a:prstGeom prst="rect">
            <a:avLst/>
          </a:prstGeom>
        </p:spPr>
        <p:txBody>
          <a:bodyPr vert="horz" lIns="91440" tIns="45720" rIns="91440" bIns="45720" rtlCol="0"/>
          <a:lstStyle>
            <a:lvl1pPr algn="l" eaLnBrk="1" hangingPunct="1">
              <a:defRPr sz="1200">
                <a:cs typeface="Arial" charset="0"/>
              </a:defRPr>
            </a:lvl1pPr>
          </a:lstStyle>
          <a:p>
            <a:pPr>
              <a:defRPr/>
            </a:pPr>
            <a:endParaRPr lang="en-GB"/>
          </a:p>
        </p:txBody>
      </p:sp>
      <p:sp>
        <p:nvSpPr>
          <p:cNvPr id="3" name="Date Placeholder 2">
            <a:extLst>
              <a:ext uri="{FF2B5EF4-FFF2-40B4-BE49-F238E27FC236}">
                <a16:creationId xmlns:a16="http://schemas.microsoft.com/office/drawing/2014/main" id="{EC1C6AFA-C223-53ED-77E5-6C90DE4C291B}"/>
              </a:ext>
            </a:extLst>
          </p:cNvPr>
          <p:cNvSpPr>
            <a:spLocks noGrp="1"/>
          </p:cNvSpPr>
          <p:nvPr>
            <p:ph type="dt" idx="1"/>
          </p:nvPr>
        </p:nvSpPr>
        <p:spPr>
          <a:xfrm>
            <a:off x="3884613" y="0"/>
            <a:ext cx="2971800" cy="493713"/>
          </a:xfrm>
          <a:prstGeom prst="rect">
            <a:avLst/>
          </a:prstGeom>
        </p:spPr>
        <p:txBody>
          <a:bodyPr vert="horz" lIns="91440" tIns="45720" rIns="91440" bIns="45720" rtlCol="0"/>
          <a:lstStyle>
            <a:lvl1pPr algn="r" eaLnBrk="1" hangingPunct="1">
              <a:defRPr sz="1200">
                <a:cs typeface="Arial" charset="0"/>
              </a:defRPr>
            </a:lvl1pPr>
          </a:lstStyle>
          <a:p>
            <a:pPr>
              <a:defRPr/>
            </a:pPr>
            <a:fld id="{A2C2EEB1-6EEF-4C68-8609-96DB3099A317}" type="datetimeFigureOut">
              <a:rPr lang="en-GB"/>
              <a:pPr>
                <a:defRPr/>
              </a:pPr>
              <a:t>23/07/2025</a:t>
            </a:fld>
            <a:endParaRPr lang="en-GB"/>
          </a:p>
        </p:txBody>
      </p:sp>
      <p:sp>
        <p:nvSpPr>
          <p:cNvPr id="4" name="Slide Image Placeholder 3">
            <a:extLst>
              <a:ext uri="{FF2B5EF4-FFF2-40B4-BE49-F238E27FC236}">
                <a16:creationId xmlns:a16="http://schemas.microsoft.com/office/drawing/2014/main" id="{BB66D010-2933-F8AD-BB98-90ADAB64130E}"/>
              </a:ext>
            </a:extLst>
          </p:cNvPr>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04E28348-4B23-959B-B0AA-55825C93EC29}"/>
              </a:ext>
            </a:extLst>
          </p:cNvPr>
          <p:cNvSpPr>
            <a:spLocks noGrp="1"/>
          </p:cNvSpPr>
          <p:nvPr>
            <p:ph type="body" sz="quarter" idx="3"/>
          </p:nvPr>
        </p:nvSpPr>
        <p:spPr>
          <a:xfrm>
            <a:off x="685800" y="4691063"/>
            <a:ext cx="5486400" cy="4443412"/>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F6F07057-7BD9-5CA1-C22A-7FE53E63F9FF}"/>
              </a:ext>
            </a:extLst>
          </p:cNvPr>
          <p:cNvSpPr>
            <a:spLocks noGrp="1"/>
          </p:cNvSpPr>
          <p:nvPr>
            <p:ph type="ftr" sz="quarter" idx="4"/>
          </p:nvPr>
        </p:nvSpPr>
        <p:spPr>
          <a:xfrm>
            <a:off x="0" y="9378950"/>
            <a:ext cx="2971800" cy="493713"/>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C2398A48-2A31-A1AD-AD82-6DE5B8026807}"/>
              </a:ext>
            </a:extLst>
          </p:cNvPr>
          <p:cNvSpPr>
            <a:spLocks noGrp="1"/>
          </p:cNvSpPr>
          <p:nvPr>
            <p:ph type="sldNum" sz="quarter" idx="5"/>
          </p:nvPr>
        </p:nvSpPr>
        <p:spPr>
          <a:xfrm>
            <a:off x="3884613" y="9378950"/>
            <a:ext cx="2971800" cy="49371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C48B3FB-E18B-4AC8-A5FE-17D5722B3A8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Explain background to resources and where they can be found.</a:t>
            </a:r>
            <a:endParaRPr lang="en-GB" dirty="0"/>
          </a:p>
        </p:txBody>
      </p:sp>
      <p:sp>
        <p:nvSpPr>
          <p:cNvPr id="4" name="Slide Number Placeholder 3"/>
          <p:cNvSpPr>
            <a:spLocks noGrp="1"/>
          </p:cNvSpPr>
          <p:nvPr>
            <p:ph type="sldNum" sz="quarter" idx="5"/>
          </p:nvPr>
        </p:nvSpPr>
        <p:spPr/>
        <p:txBody>
          <a:bodyPr/>
          <a:lstStyle/>
          <a:p>
            <a:pPr>
              <a:defRPr/>
            </a:pPr>
            <a:fld id="{EC48B3FB-E18B-4AC8-A5FE-17D5722B3A88}" type="slidenum">
              <a:rPr lang="en-GB" altLang="en-US" smtClean="0"/>
              <a:pPr>
                <a:defRPr/>
              </a:pPr>
              <a:t>1</a:t>
            </a:fld>
            <a:endParaRPr lang="en-GB" altLang="en-US"/>
          </a:p>
        </p:txBody>
      </p:sp>
    </p:spTree>
    <p:extLst>
      <p:ext uri="{BB962C8B-B14F-4D97-AF65-F5344CB8AC3E}">
        <p14:creationId xmlns:p14="http://schemas.microsoft.com/office/powerpoint/2010/main" val="60730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9B1EE72-BE35-40AC-3CAE-726100D2E29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E88D056-4DE0-3F04-C418-51F8CF1162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dirty="0">
                <a:effectLst/>
                <a:latin typeface="Aptos" panose="020B0004020202020204" pitchFamily="34" charset="0"/>
                <a:ea typeface="Aptos" panose="020B0004020202020204" pitchFamily="34" charset="0"/>
                <a:cs typeface="Times New Roman" panose="02020603050405020304" pitchFamily="18" charset="0"/>
              </a:rPr>
              <a:t>Outline features of the workshop.</a:t>
            </a:r>
            <a:endParaRPr lang="en-GB" altLang="en-US" dirty="0"/>
          </a:p>
        </p:txBody>
      </p:sp>
      <p:sp>
        <p:nvSpPr>
          <p:cNvPr id="7172" name="Slide Number Placeholder 3">
            <a:extLst>
              <a:ext uri="{FF2B5EF4-FFF2-40B4-BE49-F238E27FC236}">
                <a16:creationId xmlns:a16="http://schemas.microsoft.com/office/drawing/2014/main" id="{0AA2CACB-21F2-02B4-C1C8-619AC7770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1985-AA09-2BEA-D9EE-69DF82F5D26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D73FBF0-E744-75E8-25E5-EA9E0E112701}"/>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39DE1BB-F1C3-1257-E535-FA7EB8FE4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participants to reflect on current thinking.</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Ensure that they record their ideas to refer back to at the end of the session.</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89D9A39E-540B-D1F1-BF0F-29368985CF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3</a:t>
            </a:fld>
            <a:endParaRPr lang="en-GB" altLang="en-US"/>
          </a:p>
        </p:txBody>
      </p:sp>
    </p:spTree>
    <p:extLst>
      <p:ext uri="{BB962C8B-B14F-4D97-AF65-F5344CB8AC3E}">
        <p14:creationId xmlns:p14="http://schemas.microsoft.com/office/powerpoint/2010/main" val="18950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0B8E-4DF7-B4E9-134A-8F5CAACB501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46CEEB53-0115-4046-2AD5-57DBD7AC6105}"/>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7676C76F-3EFB-C40E-31CF-5E8776977E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Show participants the two discussion prompts [slide 4].</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first prompt is a scan of a real label from a Sports Direct store.</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second prompt is a screen capture from a real website advertisement.</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might have to read aloud some of the small writing in the second ‘Swift Money’ prompt (the key piece of information in the ‘small print’ has been enlarged).</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Ask participants what they notice and what they think this has to do with mathematics and social justice.</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Specific mathematical questions for prompt 1: Approximately what percentage has this item been discounted by? How do you know?</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Specific mathematical question for prompt 2: If you borrow £50 and can’t pay any of it back for one year, how much would you repay altogether? (note APR = Annual Percentage Rate = amount of interest you pay if you pay everything back after one year)</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Possible follow-up questions: Is there anything factually incorrect? How is the information misleading? How is this problematic? What kind of mathematical understanding would prevent people from being ‘taken in’ by such information?</a:t>
            </a:r>
          </a:p>
          <a:p>
            <a:r>
              <a:rPr lang="en-GB" sz="1800" dirty="0">
                <a:effectLst/>
                <a:latin typeface="Aptos" panose="020B0004020202020204" pitchFamily="34" charset="0"/>
                <a:ea typeface="Aptos" panose="020B0004020202020204" pitchFamily="34" charset="0"/>
                <a:cs typeface="Times New Roman" panose="02020603050405020304" pitchFamily="18" charset="0"/>
              </a:rPr>
              <a:t>The key point to come out of this discussion is that a critical mathematical understanding can prevent people from being misled.</a:t>
            </a:r>
          </a:p>
          <a:p>
            <a:r>
              <a:rPr lang="en-GB" altLang="en-US" sz="1800" dirty="0">
                <a:effectLst/>
                <a:latin typeface="Aptos" panose="020B0004020202020204" pitchFamily="34" charset="0"/>
                <a:cs typeface="Times New Roman" panose="02020603050405020304" pitchFamily="18" charset="0"/>
              </a:rPr>
              <a:t>Additional prompt (if needed) -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following (4 minute) video ‘How statistics can be misleading’ outlines how Simpson’s Paradox can lead to incorrect conclusions being drawn from data:</a:t>
            </a:r>
          </a:p>
          <a:p>
            <a:r>
              <a:rPr lang="en-GB" sz="1200" kern="100">
                <a:effectLst/>
                <a:latin typeface="Aptos" panose="020B0004020202020204" pitchFamily="34" charset="0"/>
                <a:ea typeface="Aptos" panose="020B0004020202020204" pitchFamily="34" charset="0"/>
                <a:cs typeface="Times New Roman" panose="02020603050405020304" pitchFamily="18" charset="0"/>
              </a:rPr>
              <a:t>https://www.youtube.com/watch?v=sxYrzzy3cq8</a:t>
            </a:r>
          </a:p>
          <a:p>
            <a:endParaRPr lang="en-GB" altLang="en-US" dirty="0"/>
          </a:p>
        </p:txBody>
      </p:sp>
      <p:sp>
        <p:nvSpPr>
          <p:cNvPr id="7172" name="Slide Number Placeholder 3">
            <a:extLst>
              <a:ext uri="{FF2B5EF4-FFF2-40B4-BE49-F238E27FC236}">
                <a16:creationId xmlns:a16="http://schemas.microsoft.com/office/drawing/2014/main" id="{38AA35D1-2B18-E8BC-05B8-260871E436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4</a:t>
            </a:fld>
            <a:endParaRPr lang="en-GB" altLang="en-US"/>
          </a:p>
        </p:txBody>
      </p:sp>
    </p:spTree>
    <p:extLst>
      <p:ext uri="{BB962C8B-B14F-4D97-AF65-F5344CB8AC3E}">
        <p14:creationId xmlns:p14="http://schemas.microsoft.com/office/powerpoint/2010/main" val="1161651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3045F-3E63-92D5-A1F8-D16BE6F333E1}"/>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6EBB659D-F430-371C-AF5A-1742CC5DB19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5D8CEED-A1B8-A81E-3664-24A5EDF31E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Choose one or other of the activities depending on the composition of your audience.</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won’t have time to do both activities (which would lead to duplication of ideas).</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‘Making a fair choice’ is targeted mainly at primary school students.</a:t>
            </a:r>
          </a:p>
          <a:p>
            <a:r>
              <a:rPr lang="en-GB" sz="1800" dirty="0">
                <a:effectLst/>
                <a:latin typeface="Aptos" panose="020B0004020202020204" pitchFamily="34" charset="0"/>
                <a:ea typeface="Aptos" panose="020B0004020202020204" pitchFamily="34" charset="0"/>
                <a:cs typeface="Times New Roman" panose="02020603050405020304" pitchFamily="18" charset="0"/>
              </a:rPr>
              <a:t>‘Counting the votes’ is targeted mainly at secondary school students.</a:t>
            </a:r>
            <a:endParaRPr lang="en-GB" altLang="en-US" dirty="0"/>
          </a:p>
        </p:txBody>
      </p:sp>
      <p:sp>
        <p:nvSpPr>
          <p:cNvPr id="7172" name="Slide Number Placeholder 3">
            <a:extLst>
              <a:ext uri="{FF2B5EF4-FFF2-40B4-BE49-F238E27FC236}">
                <a16:creationId xmlns:a16="http://schemas.microsoft.com/office/drawing/2014/main" id="{095BB202-DF4D-5474-AE35-81C4E889E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5</a:t>
            </a:fld>
            <a:endParaRPr lang="en-GB" altLang="en-US"/>
          </a:p>
        </p:txBody>
      </p:sp>
    </p:spTree>
    <p:extLst>
      <p:ext uri="{BB962C8B-B14F-4D97-AF65-F5344CB8AC3E}">
        <p14:creationId xmlns:p14="http://schemas.microsoft.com/office/powerpoint/2010/main" val="2779003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C2B99-5A65-995D-06BF-1F0CE1DEDF52}"/>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932139B4-A101-D8A0-77FC-1E48ABC8385A}"/>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2C091321-EEC6-905B-A560-78B5A29823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Allow participants to discuss the initial prompt [slide 6] in pairs/small groups before inviting feedback.</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Once one outcome has been suggested and justified, ask whether other outcomes can be justified – it should be possible to argue for each of the three games.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participants to give reasons for their ideas [slides 6/7] .</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B2DCE993-79B1-8BEA-63D6-186232F5A2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6</a:t>
            </a:fld>
            <a:endParaRPr lang="en-GB" altLang="en-US"/>
          </a:p>
        </p:txBody>
      </p:sp>
    </p:spTree>
    <p:extLst>
      <p:ext uri="{BB962C8B-B14F-4D97-AF65-F5344CB8AC3E}">
        <p14:creationId xmlns:p14="http://schemas.microsoft.com/office/powerpoint/2010/main" val="2816982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93DA9-B4A6-6ED3-61BE-0292CE81D51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5B28564-05D1-8CA8-52B3-C9F7E4BBC996}"/>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7F7349FB-EB93-ED49-BCAB-1763ABF19D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Divide participants into small groups of 3 to 4 to discuss the second prompt [slide 7].</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Circulate to pose prompt questions to facilitate discussions and to identify ‘good ideas’ to call upon during feedback discussion.</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Invite one person from each group to feedback ideas from their group’s discussion.</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Build on people’s ideas, make connections between them and refer back to ideas using the contributor’s name (i.e. ‘X’s idea’) or the names of the contributing group.</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Further prompts (if needed) might include [slides 6 and 7]:</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should be given greater weight: first/second/third preferences?</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Is it OK for students to allocate their counters using different methods?</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Should there be only one ‘winner’ in this case?</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Should students’ counters be identifiable?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Appendix 1 (in the facilitators’ notes document) could be used by students to try out their ideas in a different context.</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30F51CD3-60EA-4090-E45F-DC09B898DA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7</a:t>
            </a:fld>
            <a:endParaRPr lang="en-GB" altLang="en-US"/>
          </a:p>
        </p:txBody>
      </p:sp>
    </p:spTree>
    <p:extLst>
      <p:ext uri="{BB962C8B-B14F-4D97-AF65-F5344CB8AC3E}">
        <p14:creationId xmlns:p14="http://schemas.microsoft.com/office/powerpoint/2010/main" val="31636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910B-0A5A-007C-3262-AC2F73166E73}"/>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5AC9FEC-047E-AD49-7DD5-368C2516F3EB}"/>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227CBEA3-9A64-8097-1148-9A205E55E7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Compare discussion to current method for electing MPs.</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Check understanding by asking: </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This is like every voter having how many counters?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Further prompts (if needed) might include:</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What is meant by ‘fair’?</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How would only having one counter limit your choice?</a:t>
            </a:r>
            <a:endParaRPr lang="en-GB" altLang="en-US" dirty="0"/>
          </a:p>
        </p:txBody>
      </p:sp>
      <p:sp>
        <p:nvSpPr>
          <p:cNvPr id="7172" name="Slide Number Placeholder 3">
            <a:extLst>
              <a:ext uri="{FF2B5EF4-FFF2-40B4-BE49-F238E27FC236}">
                <a16:creationId xmlns:a16="http://schemas.microsoft.com/office/drawing/2014/main" id="{1592BF15-275A-99E1-2E23-1A4A1F0A73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8</a:t>
            </a:fld>
            <a:endParaRPr lang="en-GB" altLang="en-US"/>
          </a:p>
        </p:txBody>
      </p:sp>
    </p:spTree>
    <p:extLst>
      <p:ext uri="{BB962C8B-B14F-4D97-AF65-F5344CB8AC3E}">
        <p14:creationId xmlns:p14="http://schemas.microsoft.com/office/powerpoint/2010/main" val="84265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87018-82B5-CA22-66B0-83346AB2B052}"/>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6EB58E3A-4E99-BB1B-875F-0C8A1B53B60B}"/>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932C45F-C804-24D0-F49A-A0BCCA2CDF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a:t>Allow participants to discuss the initial prompt [slide 9] in pairs/small groups before inviting feedback.</a:t>
            </a:r>
          </a:p>
          <a:p>
            <a:pPr eaLnBrk="1" hangingPunct="1">
              <a:spcBef>
                <a:spcPct val="0"/>
              </a:spcBef>
            </a:pPr>
            <a:r>
              <a:rPr lang="en-GB" altLang="en-US" dirty="0"/>
              <a:t>Appendix 2 (in the facilitators’ notes document) can be used to provide a more accessible prompt for discussion.</a:t>
            </a:r>
          </a:p>
          <a:p>
            <a:pPr eaLnBrk="1" hangingPunct="1">
              <a:spcBef>
                <a:spcPct val="0"/>
              </a:spcBef>
            </a:pPr>
            <a:r>
              <a:rPr lang="en-GB" altLang="en-US" dirty="0"/>
              <a:t>Once one outcome has been suggested and justified, ask whether other outcomes can be justified – it should be possible to argue for each of Cleopatra, Bobby, Tango.</a:t>
            </a:r>
          </a:p>
          <a:p>
            <a:pPr eaLnBrk="1" hangingPunct="1">
              <a:spcBef>
                <a:spcPct val="0"/>
              </a:spcBef>
            </a:pPr>
            <a:r>
              <a:rPr lang="en-GB" altLang="en-US" dirty="0"/>
              <a:t>Encourage participants to give reasons for their ideas [slides 9 to 11].</a:t>
            </a:r>
          </a:p>
        </p:txBody>
      </p:sp>
      <p:sp>
        <p:nvSpPr>
          <p:cNvPr id="7172" name="Slide Number Placeholder 3">
            <a:extLst>
              <a:ext uri="{FF2B5EF4-FFF2-40B4-BE49-F238E27FC236}">
                <a16:creationId xmlns:a16="http://schemas.microsoft.com/office/drawing/2014/main" id="{5C1EBDF5-9DF8-8E61-EF74-3464A3B072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9</a:t>
            </a:fld>
            <a:endParaRPr lang="en-GB" altLang="en-US"/>
          </a:p>
        </p:txBody>
      </p:sp>
    </p:spTree>
    <p:extLst>
      <p:ext uri="{BB962C8B-B14F-4D97-AF65-F5344CB8AC3E}">
        <p14:creationId xmlns:p14="http://schemas.microsoft.com/office/powerpoint/2010/main" val="2594936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B9C4-5B63-B5B4-C5F3-74CFE7F76F6E}"/>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E6A67DF-5D58-4E61-E6A9-F9F9223C7DB2}"/>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146AAF94-D41E-EA84-5630-179097D2FC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dirty="0">
                <a:effectLst/>
                <a:latin typeface="Aptos" panose="020B0004020202020204" pitchFamily="34" charset="0"/>
                <a:ea typeface="Aptos" panose="020B0004020202020204" pitchFamily="34" charset="0"/>
                <a:cs typeface="Times New Roman" panose="02020603050405020304" pitchFamily="18" charset="0"/>
              </a:rPr>
              <a:t>Invite participants to read about the Borda count.</a:t>
            </a:r>
          </a:p>
          <a:p>
            <a:pPr eaLnBrk="1" hangingPunct="1">
              <a:spcBef>
                <a:spcPct val="0"/>
              </a:spcBef>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Check understanding by asking questions such as:</a:t>
            </a:r>
          </a:p>
          <a:p>
            <a:pPr eaLnBrk="1" hangingPunct="1">
              <a:spcBef>
                <a:spcPct val="0"/>
              </a:spcBef>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How many points will Cosmos be awarded altogether under the Borda count with arithmetic weighting? … geometric weighting?</a:t>
            </a:r>
            <a:endParaRPr lang="en-GB" sz="1100" i="0" kern="100" dirty="0">
              <a:effectLst/>
              <a:latin typeface="Aptos" panose="020B0004020202020204" pitchFamily="34" charset="0"/>
              <a:ea typeface="Aptos" panose="020B0004020202020204" pitchFamily="34" charset="0"/>
              <a:cs typeface="Times New Roman" panose="02020603050405020304" pitchFamily="18" charset="0"/>
            </a:endParaRPr>
          </a:p>
          <a:p>
            <a:pPr eaLnBrk="1" hangingPunct="1">
              <a:spcBef>
                <a:spcPct val="0"/>
              </a:spcBef>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How many points would be awarded for a first preference if there were 6 choices …  under the Borda count with arithmetic weighting? … geometric weighting?</a:t>
            </a:r>
            <a:endParaRPr lang="en-GB" sz="1100" i="0" kern="100" dirty="0">
              <a:effectLst/>
              <a:latin typeface="Aptos" panose="020B0004020202020204" pitchFamily="34" charset="0"/>
              <a:ea typeface="Aptos" panose="020B0004020202020204" pitchFamily="34" charset="0"/>
              <a:cs typeface="Times New Roman" panose="02020603050405020304" pitchFamily="18" charset="0"/>
            </a:endParaRPr>
          </a:p>
          <a:p>
            <a:pPr eaLnBrk="1" hangingPunct="1">
              <a:spcBef>
                <a:spcPct val="0"/>
              </a:spcBef>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method gives greater weighting to first/second/third preferences?</a:t>
            </a:r>
            <a:endParaRPr lang="en-GB" sz="1100" i="0" kern="100" dirty="0">
              <a:effectLst/>
              <a:latin typeface="Aptos" panose="020B0004020202020204" pitchFamily="34" charset="0"/>
              <a:ea typeface="Aptos" panose="020B0004020202020204" pitchFamily="34" charset="0"/>
              <a:cs typeface="Times New Roman" panose="02020603050405020304" pitchFamily="18" charset="0"/>
            </a:endParaRPr>
          </a:p>
          <a:p>
            <a:pPr eaLnBrk="1" hangingPunct="1">
              <a:spcBef>
                <a:spcPct val="0"/>
              </a:spcBef>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What would happen if no fourth/fifth preference was expressed?</a:t>
            </a:r>
          </a:p>
          <a:p>
            <a:pPr eaLnBrk="1" hangingPunct="1">
              <a:spcBef>
                <a:spcPct val="0"/>
              </a:spcBef>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Invite participants to check which films are chosen  using the Borda count with arithmetic and weighting. Check for consensus and confidence (without giving answer).</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2C2AA4F4-2550-9577-1874-D88D91382B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10</a:t>
            </a:fld>
            <a:endParaRPr lang="en-GB" altLang="en-US"/>
          </a:p>
        </p:txBody>
      </p:sp>
    </p:spTree>
    <p:extLst>
      <p:ext uri="{BB962C8B-B14F-4D97-AF65-F5344CB8AC3E}">
        <p14:creationId xmlns:p14="http://schemas.microsoft.com/office/powerpoint/2010/main" val="2251794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247C2-8482-7869-98DB-D2D63A2CEE36}"/>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4C5D6B2-5A12-D0FC-C95A-DD4741302095}"/>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8A06AF39-EA94-1743-8699-3942816F8C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Divide participants into small groups of 3 to 4 to discuss the second prompt.</a:t>
            </a:r>
          </a:p>
          <a:p>
            <a:pPr marL="0" lvl="0" indent="0">
              <a:lnSpc>
                <a:spcPct val="107000"/>
              </a:lnSpc>
              <a:buFont typeface="Symbol" panose="05050102010706020507" pitchFamily="18" charset="2"/>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Circulate to pose prompt questions to facilitate discussions and to identify ‘good ideas’ to call upon during feedback discussion.</a:t>
            </a:r>
          </a:p>
          <a:p>
            <a:pPr marL="0" lvl="0" indent="0">
              <a:lnSpc>
                <a:spcPct val="107000"/>
              </a:lnSpc>
              <a:buFont typeface="Symbol" panose="05050102010706020507" pitchFamily="18" charset="2"/>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Invite one person from each group to feedback ideas from their group’s discussion.</a:t>
            </a:r>
          </a:p>
          <a:p>
            <a:pPr marL="0" lvl="0" indent="0">
              <a:lnSpc>
                <a:spcPct val="107000"/>
              </a:lnSpc>
              <a:spcAft>
                <a:spcPts val="800"/>
              </a:spcAft>
              <a:buFont typeface="Symbol" panose="05050102010706020507" pitchFamily="18" charset="2"/>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Build on people’s ideas, make connections between them and refer back to ideas using the contributor’s name (i.e. ‘X’s idea’) or the names of the contributing group.</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Further prompts (if needed) might include [slides 10 and 11]:</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Does it make any difference what the first term in the sequence is?</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What about the common difference/ratio?</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preferences should be given greater weighting?</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type of sequences would facilitate this?</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Compare discussion of ideas to the Borda count methods.</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Further prompts (if needed) might include:</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What is meant by ‘fair’ and ‘fairer’?</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How easy would it be to apply each sequence?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Appendix 3 (in the facilitators’ notes document) could be used by students to try out their ideas in a different context.</a:t>
            </a:r>
          </a:p>
          <a:p>
            <a:pPr eaLnBrk="1" hangingPunct="1">
              <a:spcBef>
                <a:spcPct val="0"/>
              </a:spcBef>
            </a:pPr>
            <a:endParaRPr lang="en-GB" sz="900" kern="100" dirty="0">
              <a:effectLst/>
              <a:latin typeface="Aptos" panose="020B0004020202020204" pitchFamily="34" charset="0"/>
              <a:ea typeface="Aptos" panose="020B0004020202020204" pitchFamily="34" charset="0"/>
              <a:cs typeface="Times New Roman" panose="02020603050405020304" pitchFamily="18" charset="0"/>
            </a:endParaRP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8F2DD5C5-166A-4C9F-80B9-DE20A2B36A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11</a:t>
            </a:fld>
            <a:endParaRPr lang="en-GB" altLang="en-US"/>
          </a:p>
        </p:txBody>
      </p:sp>
    </p:spTree>
    <p:extLst>
      <p:ext uri="{BB962C8B-B14F-4D97-AF65-F5344CB8AC3E}">
        <p14:creationId xmlns:p14="http://schemas.microsoft.com/office/powerpoint/2010/main" val="315474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68B34-F902-83BA-9A5D-EAAD2C05033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07CA600-B756-2D57-CD55-4D670CB752D8}"/>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84ADF6C4-1E78-1A89-75E5-CC3BE00777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Reflect on the pedagogies modelled/employed during the activity [slide 12] including:</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Questioning rather than explaining.</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Facilitating group work and discussion.</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Attributing ideas to individuals or groups.</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Encouraging justification and argumentation.</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Providing open-ended prompts with multiple solutions.</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Establishing strong links between mathematical ideas and social justice issues.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Encourage participants to consider how they would adapt the classroom activity to their own situation [slide 12].</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6DD83275-CCB9-8E6F-16C8-AE21C16A85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12</a:t>
            </a:fld>
            <a:endParaRPr lang="en-GB" altLang="en-US"/>
          </a:p>
        </p:txBody>
      </p:sp>
    </p:spTree>
    <p:extLst>
      <p:ext uri="{BB962C8B-B14F-4D97-AF65-F5344CB8AC3E}">
        <p14:creationId xmlns:p14="http://schemas.microsoft.com/office/powerpoint/2010/main" val="1561480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8D46B-93E1-2EC7-E5BC-1776AB0BD02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984AEF5A-C72B-83FA-A7C9-C95F60DF2D9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F8732C5E-D9AF-2C36-F7B8-F49160C18A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Present the conceptualisation of TMSJ [slide 13].</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Appendix 4 (in the facilitators’ notes document) can be used to provide a more accessible prompt for discussion.</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This is taken from one of Pete’s chapters in the recently published book: </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Towards a socially just mathematics curriculum</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[see reference on slide 17].</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Ask for comments using the following as prompt questions (if needed):</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Is there anything there that surprises you … reassures you?</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Does this resonate with any other theories/reading you have encountered?</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You could ask participants to consider the final question in pairs/small groups before feeding back: </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D</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iscuss how the conceptualisation relates to the classroom activity.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The following points might come up in the discussion:</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The first element resonates with the pedagogies modelled during the classroom activity (see above) – establishing strong links between mathematics and social justice creates more meaning and increases engagement of all learners.</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The context of making decisions/voting has the potential to resonate with learners’ real-life situations given the choices are of direct relevance to them – links are made between real life decision making and democratic choices.</a:t>
            </a:r>
          </a:p>
          <a:p>
            <a:pPr marL="0" lvl="0" indent="0">
              <a:lnSpc>
                <a:spcPct val="107000"/>
              </a:lnSpc>
              <a:buFontTx/>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Providing open-ended prompts in which students have opportunities to make decisions, e.g. in deciding a fairer way of allocating the counters (‘Making a fair choice’ activity) or deciding which sequence to use to allocate points to preferences (‘Counting the votes’ activity) helps develop individual/collective agentic behaviours. Attributing contributions to individuals/groups helps develop students’  sense of agency.</a:t>
            </a:r>
          </a:p>
          <a:p>
            <a:pPr marL="0" lvl="0" indent="0">
              <a:lnSpc>
                <a:spcPct val="107000"/>
              </a:lnSpc>
              <a:buFontTx/>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So far, there is little content in the activities that relates to challenging myths and processes leading to inequity [one strategy for how this can be done is discussed on slide 14]. Discussing the teacher’s pedagogic rationale with students, i.e. making pedagogy more ‘visible’ [see slide 12], has the potential to help students understand better what it means to be successful in mathematics.</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63264649-FEE1-5A4A-3006-7D93712EDA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13</a:t>
            </a:fld>
            <a:endParaRPr lang="en-GB" altLang="en-US"/>
          </a:p>
        </p:txBody>
      </p:sp>
    </p:spTree>
    <p:extLst>
      <p:ext uri="{BB962C8B-B14F-4D97-AF65-F5344CB8AC3E}">
        <p14:creationId xmlns:p14="http://schemas.microsoft.com/office/powerpoint/2010/main" val="2292921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E276-B7C9-4387-2269-4BE869DB0DE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5AC8C8E-33DB-DD9D-E288-987DB0CBD7F3}"/>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8A12423-CB2C-A28B-5B7C-BBCAC65116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Present the ten statements to participants and ask them to discuss in pairs/small group the extent to which they agree with them [see slide 14]. </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You might ask:</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statement do you most strongly agree with? Why?</a:t>
            </a:r>
          </a:p>
          <a:p>
            <a:pPr marL="0" lvl="0" indent="0">
              <a:lnSpc>
                <a:spcPct val="107000"/>
              </a:lnSpc>
              <a:buFont typeface="Symbol" panose="05050102010706020507" pitchFamily="18" charset="2"/>
              <a:buNone/>
            </a:pP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Which statement do you most strongly disagree with? Why?</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Use Appendix 5 (in the facilitators’ notes document), with the statements cut out, to facilitate collaborative working (it helps if the statements can be moved around during discussion).</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Take brief feedback from participants on the key points of their discussions.</a:t>
            </a:r>
          </a:p>
          <a:p>
            <a:pPr marL="0" lvl="0" indent="0">
              <a:lnSpc>
                <a:spcPct val="107000"/>
              </a:lnSpc>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Some of the statements might be considered ‘discourses’, i.e. statements that are commonly presented as ‘truths’ without questioning whether there is any evidence to support them. They may or may not be considered ‘myths’ (which might depend upon the readers’ differing philosophies of education).</a:t>
            </a:r>
          </a:p>
          <a:p>
            <a:pPr marL="0" lvl="0" indent="0">
              <a:lnSpc>
                <a:spcPct val="107000"/>
              </a:lnSpc>
              <a:spcAft>
                <a:spcPts val="800"/>
              </a:spcAft>
              <a:buFont typeface="Symbol" panose="05050102010706020507" pitchFamily="18" charset="2"/>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Consider how the statements could be used with students as part of a classroom activity. </a:t>
            </a:r>
            <a:r>
              <a:rPr lang="en-GB" sz="1100" i="1" kern="100" dirty="0">
                <a:effectLst/>
                <a:latin typeface="Aptos" panose="020B0004020202020204" pitchFamily="34" charset="0"/>
                <a:ea typeface="Aptos" panose="020B0004020202020204" pitchFamily="34" charset="0"/>
                <a:cs typeface="Times New Roman" panose="02020603050405020304" pitchFamily="18" charset="0"/>
              </a:rPr>
              <a:t>What would be the purpose of (or justification for) such an activity?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F1E2DC75-6870-5F97-5F7F-48C096D0DB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14</a:t>
            </a:fld>
            <a:endParaRPr lang="en-GB" altLang="en-US"/>
          </a:p>
        </p:txBody>
      </p:sp>
    </p:spTree>
    <p:extLst>
      <p:ext uri="{BB962C8B-B14F-4D97-AF65-F5344CB8AC3E}">
        <p14:creationId xmlns:p14="http://schemas.microsoft.com/office/powerpoint/2010/main" val="1065733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9406-4DF6-751B-AB34-3BBA172AA6CE}"/>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A8F6203-BF72-7B55-856E-329449CC315F}"/>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B9A2E968-89E9-2677-0765-1D74319D46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Ask participants to reflect on the same question that was posed during the Introduction and to compare how their thinking has changed [slide 15].</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them to record their responses to the other questions on slide 15 so that they can refer to these after the workshop (once they are back in their professional setting).</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Invite some participants to share their thoughts with the whole group (if they wish).</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A294AE97-717D-A13C-F855-B678366145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101140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5F8A5-A082-2494-3C9A-19715C241A8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BC48882-A059-35B3-8537-98EA6136D2DE}"/>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0AEFB83-612A-9644-62F0-245EAD2CDB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participants to generate an action plan for how they will try out ideas from the workshop in developing their own practice [see questions on slide].</a:t>
            </a:r>
          </a:p>
          <a:p>
            <a:pPr marL="0" lvl="0" indent="0">
              <a:lnSpc>
                <a:spcPct val="107000"/>
              </a:lnSpc>
              <a:spcAft>
                <a:spcPts val="800"/>
              </a:spcAft>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Emphasise principles underpinning effective professional development, i.e. prolonged engagement with ideas, critical reflection on existing practice, engaging with theory, relating theories closely to practice, collaboration with colleagues, recognising classroom constraints and opportunities, evaluating the impact on students.</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12ED020C-56A2-BAB7-611C-14A7A2E48F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16</a:t>
            </a:fld>
            <a:endParaRPr lang="en-GB" altLang="en-US"/>
          </a:p>
        </p:txBody>
      </p:sp>
    </p:spTree>
    <p:extLst>
      <p:ext uri="{BB962C8B-B14F-4D97-AF65-F5344CB8AC3E}">
        <p14:creationId xmlns:p14="http://schemas.microsoft.com/office/powerpoint/2010/main" val="360763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DE6F1-E59E-AB30-0336-5F1A3A05CB05}"/>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AA2EC69-B718-C86C-51C2-5E45BE090766}"/>
              </a:ext>
            </a:extLst>
          </p:cNvPr>
          <p:cNvSpPr>
            <a:spLocks noGrp="1" noRot="1" noChangeAspect="1" noTextEdit="1"/>
          </p:cNvSpPr>
          <p:nvPr>
            <p:ph type="sldImg"/>
          </p:nvPr>
        </p:nvSpPr>
        <p:spPr bwMode="auto">
          <a:xfrm>
            <a:off x="960438" y="741363"/>
            <a:ext cx="4937125" cy="3702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D3CD5412-761D-C63C-617D-AEF6815313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Flag up the features of the TMSJN website – this is an excellent source of further reading, links to other research projects/websites, classroom activities written by TMSJN members and other recommended resources published by others.</a:t>
            </a:r>
          </a:p>
          <a:p>
            <a:pPr eaLnBrk="1" hangingPunct="1">
              <a:spcBef>
                <a:spcPct val="0"/>
              </a:spcBef>
            </a:pPr>
            <a:endParaRPr lang="en-GB" altLang="en-US" dirty="0"/>
          </a:p>
        </p:txBody>
      </p:sp>
      <p:sp>
        <p:nvSpPr>
          <p:cNvPr id="7172" name="Slide Number Placeholder 3">
            <a:extLst>
              <a:ext uri="{FF2B5EF4-FFF2-40B4-BE49-F238E27FC236}">
                <a16:creationId xmlns:a16="http://schemas.microsoft.com/office/drawing/2014/main" id="{3EBDF051-7E85-A2D4-5A39-894AF8F948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17</a:t>
            </a:fld>
            <a:endParaRPr lang="en-GB" altLang="en-US"/>
          </a:p>
        </p:txBody>
      </p:sp>
    </p:spTree>
    <p:extLst>
      <p:ext uri="{BB962C8B-B14F-4D97-AF65-F5344CB8AC3E}">
        <p14:creationId xmlns:p14="http://schemas.microsoft.com/office/powerpoint/2010/main" val="876794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574C0A-3D33-1814-34DE-E85F82C03DA2}"/>
              </a:ext>
            </a:extLst>
          </p:cNvPr>
          <p:cNvSpPr>
            <a:spLocks noGrp="1"/>
          </p:cNvSpPr>
          <p:nvPr>
            <p:ph type="dt" sz="half" idx="10"/>
          </p:nvPr>
        </p:nvSpPr>
        <p:spPr/>
        <p:txBody>
          <a:bodyPr/>
          <a:lstStyle>
            <a:lvl1pPr>
              <a:defRPr/>
            </a:lvl1pPr>
          </a:lstStyle>
          <a:p>
            <a:pPr>
              <a:defRPr/>
            </a:pPr>
            <a:fld id="{10280CB3-C4CE-4F91-B4DF-073C9E5DBB06}" type="datetimeFigureOut">
              <a:rPr lang="en-GB"/>
              <a:pPr>
                <a:defRPr/>
              </a:pPr>
              <a:t>23/07/2025</a:t>
            </a:fld>
            <a:endParaRPr lang="en-GB"/>
          </a:p>
        </p:txBody>
      </p:sp>
      <p:sp>
        <p:nvSpPr>
          <p:cNvPr id="5" name="Footer Placeholder 4">
            <a:extLst>
              <a:ext uri="{FF2B5EF4-FFF2-40B4-BE49-F238E27FC236}">
                <a16:creationId xmlns:a16="http://schemas.microsoft.com/office/drawing/2014/main" id="{A3402C6A-E3D7-DA4B-8DD9-70F8444FA70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851257-CC47-ED25-11F9-1DD19C5545BA}"/>
              </a:ext>
            </a:extLst>
          </p:cNvPr>
          <p:cNvSpPr>
            <a:spLocks noGrp="1"/>
          </p:cNvSpPr>
          <p:nvPr>
            <p:ph type="sldNum" sz="quarter" idx="12"/>
          </p:nvPr>
        </p:nvSpPr>
        <p:spPr/>
        <p:txBody>
          <a:bodyPr/>
          <a:lstStyle>
            <a:lvl1pPr>
              <a:defRPr/>
            </a:lvl1pPr>
          </a:lstStyle>
          <a:p>
            <a:pPr>
              <a:defRPr/>
            </a:pPr>
            <a:fld id="{D162E9DE-211F-45FA-B9C5-B0CA18A7FDFB}" type="slidenum">
              <a:rPr lang="en-GB" altLang="en-US"/>
              <a:pPr>
                <a:defRPr/>
              </a:pPr>
              <a:t>‹#›</a:t>
            </a:fld>
            <a:endParaRPr lang="en-GB" altLang="en-US"/>
          </a:p>
        </p:txBody>
      </p:sp>
    </p:spTree>
    <p:extLst>
      <p:ext uri="{BB962C8B-B14F-4D97-AF65-F5344CB8AC3E}">
        <p14:creationId xmlns:p14="http://schemas.microsoft.com/office/powerpoint/2010/main" val="3862106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74C49F-59C0-F6FA-07B6-4DED5A9E297D}"/>
              </a:ext>
            </a:extLst>
          </p:cNvPr>
          <p:cNvSpPr>
            <a:spLocks noGrp="1"/>
          </p:cNvSpPr>
          <p:nvPr>
            <p:ph type="dt" sz="half" idx="10"/>
          </p:nvPr>
        </p:nvSpPr>
        <p:spPr/>
        <p:txBody>
          <a:bodyPr/>
          <a:lstStyle>
            <a:lvl1pPr>
              <a:defRPr/>
            </a:lvl1pPr>
          </a:lstStyle>
          <a:p>
            <a:pPr>
              <a:defRPr/>
            </a:pPr>
            <a:fld id="{FA8664A1-3CCD-406D-BC0D-31A454B76FB8}" type="datetimeFigureOut">
              <a:rPr lang="en-GB"/>
              <a:pPr>
                <a:defRPr/>
              </a:pPr>
              <a:t>23/07/2025</a:t>
            </a:fld>
            <a:endParaRPr lang="en-GB"/>
          </a:p>
        </p:txBody>
      </p:sp>
      <p:sp>
        <p:nvSpPr>
          <p:cNvPr id="5" name="Footer Placeholder 4">
            <a:extLst>
              <a:ext uri="{FF2B5EF4-FFF2-40B4-BE49-F238E27FC236}">
                <a16:creationId xmlns:a16="http://schemas.microsoft.com/office/drawing/2014/main" id="{CC250803-CF74-14B7-81FC-4CB4A23F2B2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09A8FAD-35F4-D2FB-1235-9EF4CA8CEC4F}"/>
              </a:ext>
            </a:extLst>
          </p:cNvPr>
          <p:cNvSpPr>
            <a:spLocks noGrp="1"/>
          </p:cNvSpPr>
          <p:nvPr>
            <p:ph type="sldNum" sz="quarter" idx="12"/>
          </p:nvPr>
        </p:nvSpPr>
        <p:spPr/>
        <p:txBody>
          <a:bodyPr/>
          <a:lstStyle>
            <a:lvl1pPr>
              <a:defRPr/>
            </a:lvl1pPr>
          </a:lstStyle>
          <a:p>
            <a:pPr>
              <a:defRPr/>
            </a:pPr>
            <a:fld id="{D24D1ADD-13D0-443B-AED5-CCAC2F4DFD80}" type="slidenum">
              <a:rPr lang="en-GB" altLang="en-US"/>
              <a:pPr>
                <a:defRPr/>
              </a:pPr>
              <a:t>‹#›</a:t>
            </a:fld>
            <a:endParaRPr lang="en-GB" altLang="en-US"/>
          </a:p>
        </p:txBody>
      </p:sp>
    </p:spTree>
    <p:extLst>
      <p:ext uri="{BB962C8B-B14F-4D97-AF65-F5344CB8AC3E}">
        <p14:creationId xmlns:p14="http://schemas.microsoft.com/office/powerpoint/2010/main" val="3682160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AA9DD-E86D-A681-8804-6F03D1F16290}"/>
              </a:ext>
            </a:extLst>
          </p:cNvPr>
          <p:cNvSpPr>
            <a:spLocks noGrp="1"/>
          </p:cNvSpPr>
          <p:nvPr>
            <p:ph type="dt" sz="half" idx="10"/>
          </p:nvPr>
        </p:nvSpPr>
        <p:spPr/>
        <p:txBody>
          <a:bodyPr/>
          <a:lstStyle>
            <a:lvl1pPr>
              <a:defRPr/>
            </a:lvl1pPr>
          </a:lstStyle>
          <a:p>
            <a:pPr>
              <a:defRPr/>
            </a:pPr>
            <a:fld id="{19B890FC-7392-4CA0-9085-C9282642ECC8}" type="datetimeFigureOut">
              <a:rPr lang="en-GB"/>
              <a:pPr>
                <a:defRPr/>
              </a:pPr>
              <a:t>23/07/2025</a:t>
            </a:fld>
            <a:endParaRPr lang="en-GB"/>
          </a:p>
        </p:txBody>
      </p:sp>
      <p:sp>
        <p:nvSpPr>
          <p:cNvPr id="5" name="Footer Placeholder 4">
            <a:extLst>
              <a:ext uri="{FF2B5EF4-FFF2-40B4-BE49-F238E27FC236}">
                <a16:creationId xmlns:a16="http://schemas.microsoft.com/office/drawing/2014/main" id="{BF55E1EE-DAEB-2DD9-A3F3-739C56CE952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6ACC07F-1BA4-7AFF-DCEA-7EC932BC22B0}"/>
              </a:ext>
            </a:extLst>
          </p:cNvPr>
          <p:cNvSpPr>
            <a:spLocks noGrp="1"/>
          </p:cNvSpPr>
          <p:nvPr>
            <p:ph type="sldNum" sz="quarter" idx="12"/>
          </p:nvPr>
        </p:nvSpPr>
        <p:spPr/>
        <p:txBody>
          <a:bodyPr/>
          <a:lstStyle>
            <a:lvl1pPr>
              <a:defRPr/>
            </a:lvl1pPr>
          </a:lstStyle>
          <a:p>
            <a:pPr>
              <a:defRPr/>
            </a:pPr>
            <a:fld id="{01854D21-AF96-4D08-ABB9-A5F8BD9E5A17}" type="slidenum">
              <a:rPr lang="en-GB" altLang="en-US"/>
              <a:pPr>
                <a:defRPr/>
              </a:pPr>
              <a:t>‹#›</a:t>
            </a:fld>
            <a:endParaRPr lang="en-GB" altLang="en-US"/>
          </a:p>
        </p:txBody>
      </p:sp>
    </p:spTree>
    <p:extLst>
      <p:ext uri="{BB962C8B-B14F-4D97-AF65-F5344CB8AC3E}">
        <p14:creationId xmlns:p14="http://schemas.microsoft.com/office/powerpoint/2010/main" val="720636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D1B5D10-0AEB-EC45-D715-7999E801AD8B}"/>
              </a:ext>
            </a:extLst>
          </p:cNvPr>
          <p:cNvSpPr>
            <a:spLocks noGrp="1"/>
          </p:cNvSpPr>
          <p:nvPr>
            <p:ph type="dt" sz="half" idx="10"/>
          </p:nvPr>
        </p:nvSpPr>
        <p:spPr/>
        <p:txBody>
          <a:bodyPr/>
          <a:lstStyle>
            <a:lvl1pPr>
              <a:defRPr/>
            </a:lvl1pPr>
          </a:lstStyle>
          <a:p>
            <a:pPr>
              <a:defRPr/>
            </a:pPr>
            <a:fld id="{F3132F7E-528E-4CE8-A07B-7436D1F882D7}" type="datetimeFigureOut">
              <a:rPr lang="en-GB"/>
              <a:pPr>
                <a:defRPr/>
              </a:pPr>
              <a:t>23/07/2025</a:t>
            </a:fld>
            <a:endParaRPr lang="en-GB"/>
          </a:p>
        </p:txBody>
      </p:sp>
      <p:sp>
        <p:nvSpPr>
          <p:cNvPr id="6" name="Footer Placeholder 4">
            <a:extLst>
              <a:ext uri="{FF2B5EF4-FFF2-40B4-BE49-F238E27FC236}">
                <a16:creationId xmlns:a16="http://schemas.microsoft.com/office/drawing/2014/main" id="{7AAAA107-6B11-8BBF-CC73-1BD181F8B32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D4901A5-FB2E-493B-8EBC-FF45D8278DFA}"/>
              </a:ext>
            </a:extLst>
          </p:cNvPr>
          <p:cNvSpPr>
            <a:spLocks noGrp="1"/>
          </p:cNvSpPr>
          <p:nvPr>
            <p:ph type="sldNum" sz="quarter" idx="12"/>
          </p:nvPr>
        </p:nvSpPr>
        <p:spPr/>
        <p:txBody>
          <a:bodyPr/>
          <a:lstStyle>
            <a:lvl1pPr>
              <a:defRPr/>
            </a:lvl1pPr>
          </a:lstStyle>
          <a:p>
            <a:pPr>
              <a:defRPr/>
            </a:pPr>
            <a:fld id="{26BAFD17-DB75-4464-82EF-EF99A6FF8A06}" type="slidenum">
              <a:rPr lang="en-GB" altLang="en-US"/>
              <a:pPr>
                <a:defRPr/>
              </a:pPr>
              <a:t>‹#›</a:t>
            </a:fld>
            <a:endParaRPr lang="en-GB" altLang="en-US"/>
          </a:p>
        </p:txBody>
      </p:sp>
    </p:spTree>
    <p:extLst>
      <p:ext uri="{BB962C8B-B14F-4D97-AF65-F5344CB8AC3E}">
        <p14:creationId xmlns:p14="http://schemas.microsoft.com/office/powerpoint/2010/main" val="3281097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8A4CA9C-97CD-99AA-4193-3177DA95D3C9}"/>
              </a:ext>
            </a:extLst>
          </p:cNvPr>
          <p:cNvSpPr>
            <a:spLocks noGrp="1"/>
          </p:cNvSpPr>
          <p:nvPr>
            <p:ph type="dt" sz="half" idx="10"/>
          </p:nvPr>
        </p:nvSpPr>
        <p:spPr/>
        <p:txBody>
          <a:bodyPr/>
          <a:lstStyle>
            <a:lvl1pPr>
              <a:defRPr/>
            </a:lvl1pPr>
          </a:lstStyle>
          <a:p>
            <a:pPr>
              <a:defRPr/>
            </a:pPr>
            <a:fld id="{EDB72D7A-E0AB-4EEB-AD74-9044156AEFD4}" type="datetimeFigureOut">
              <a:rPr lang="en-GB"/>
              <a:pPr>
                <a:defRPr/>
              </a:pPr>
              <a:t>23/07/2025</a:t>
            </a:fld>
            <a:endParaRPr lang="en-GB"/>
          </a:p>
        </p:txBody>
      </p:sp>
      <p:sp>
        <p:nvSpPr>
          <p:cNvPr id="8" name="Footer Placeholder 4">
            <a:extLst>
              <a:ext uri="{FF2B5EF4-FFF2-40B4-BE49-F238E27FC236}">
                <a16:creationId xmlns:a16="http://schemas.microsoft.com/office/drawing/2014/main" id="{865D77F5-7A42-DC70-D4DF-94A33922318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90D8A133-C140-A15B-83F3-E20B10277891}"/>
              </a:ext>
            </a:extLst>
          </p:cNvPr>
          <p:cNvSpPr>
            <a:spLocks noGrp="1"/>
          </p:cNvSpPr>
          <p:nvPr>
            <p:ph type="sldNum" sz="quarter" idx="12"/>
          </p:nvPr>
        </p:nvSpPr>
        <p:spPr/>
        <p:txBody>
          <a:bodyPr/>
          <a:lstStyle>
            <a:lvl1pPr>
              <a:defRPr/>
            </a:lvl1pPr>
          </a:lstStyle>
          <a:p>
            <a:pPr>
              <a:defRPr/>
            </a:pPr>
            <a:fld id="{47059499-5235-4EF5-AC28-6ED7B8C1FE03}" type="slidenum">
              <a:rPr lang="en-GB" altLang="en-US"/>
              <a:pPr>
                <a:defRPr/>
              </a:pPr>
              <a:t>‹#›</a:t>
            </a:fld>
            <a:endParaRPr lang="en-GB" altLang="en-US"/>
          </a:p>
        </p:txBody>
      </p:sp>
    </p:spTree>
    <p:extLst>
      <p:ext uri="{BB962C8B-B14F-4D97-AF65-F5344CB8AC3E}">
        <p14:creationId xmlns:p14="http://schemas.microsoft.com/office/powerpoint/2010/main" val="267284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FEF1C35-303A-16AC-BAD0-B742FA3E046F}"/>
              </a:ext>
            </a:extLst>
          </p:cNvPr>
          <p:cNvSpPr>
            <a:spLocks noGrp="1"/>
          </p:cNvSpPr>
          <p:nvPr>
            <p:ph type="dt" sz="half" idx="10"/>
          </p:nvPr>
        </p:nvSpPr>
        <p:spPr/>
        <p:txBody>
          <a:bodyPr/>
          <a:lstStyle>
            <a:lvl1pPr>
              <a:defRPr/>
            </a:lvl1pPr>
          </a:lstStyle>
          <a:p>
            <a:pPr>
              <a:defRPr/>
            </a:pPr>
            <a:fld id="{D2334DC1-47D9-47B2-B50A-E82A8173925B}" type="datetimeFigureOut">
              <a:rPr lang="en-GB"/>
              <a:pPr>
                <a:defRPr/>
              </a:pPr>
              <a:t>23/07/2025</a:t>
            </a:fld>
            <a:endParaRPr lang="en-GB"/>
          </a:p>
        </p:txBody>
      </p:sp>
      <p:sp>
        <p:nvSpPr>
          <p:cNvPr id="4" name="Footer Placeholder 4">
            <a:extLst>
              <a:ext uri="{FF2B5EF4-FFF2-40B4-BE49-F238E27FC236}">
                <a16:creationId xmlns:a16="http://schemas.microsoft.com/office/drawing/2014/main" id="{229F05F1-83C8-89D5-9F56-0A0938CF7A9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3B6079E4-EC3B-71DC-1ECF-CB9EEEFEE23B}"/>
              </a:ext>
            </a:extLst>
          </p:cNvPr>
          <p:cNvSpPr>
            <a:spLocks noGrp="1"/>
          </p:cNvSpPr>
          <p:nvPr>
            <p:ph type="sldNum" sz="quarter" idx="12"/>
          </p:nvPr>
        </p:nvSpPr>
        <p:spPr/>
        <p:txBody>
          <a:bodyPr/>
          <a:lstStyle>
            <a:lvl1pPr>
              <a:defRPr/>
            </a:lvl1pPr>
          </a:lstStyle>
          <a:p>
            <a:pPr>
              <a:defRPr/>
            </a:pPr>
            <a:fld id="{5D7B1D79-5186-49C4-9306-5DD748DFE2A2}" type="slidenum">
              <a:rPr lang="en-GB" altLang="en-US"/>
              <a:pPr>
                <a:defRPr/>
              </a:pPr>
              <a:t>‹#›</a:t>
            </a:fld>
            <a:endParaRPr lang="en-GB" altLang="en-US"/>
          </a:p>
        </p:txBody>
      </p:sp>
    </p:spTree>
    <p:extLst>
      <p:ext uri="{BB962C8B-B14F-4D97-AF65-F5344CB8AC3E}">
        <p14:creationId xmlns:p14="http://schemas.microsoft.com/office/powerpoint/2010/main" val="397198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1C28F5-D725-F14B-8F4F-3F052F1764FA}"/>
              </a:ext>
            </a:extLst>
          </p:cNvPr>
          <p:cNvSpPr>
            <a:spLocks noGrp="1"/>
          </p:cNvSpPr>
          <p:nvPr>
            <p:ph type="dt" sz="half" idx="10"/>
          </p:nvPr>
        </p:nvSpPr>
        <p:spPr/>
        <p:txBody>
          <a:bodyPr/>
          <a:lstStyle>
            <a:lvl1pPr>
              <a:defRPr/>
            </a:lvl1pPr>
          </a:lstStyle>
          <a:p>
            <a:pPr>
              <a:defRPr/>
            </a:pPr>
            <a:fld id="{5867E683-6A43-47DD-8D90-B7A51B2A3212}" type="datetimeFigureOut">
              <a:rPr lang="en-GB"/>
              <a:pPr>
                <a:defRPr/>
              </a:pPr>
              <a:t>23/07/2025</a:t>
            </a:fld>
            <a:endParaRPr lang="en-GB"/>
          </a:p>
        </p:txBody>
      </p:sp>
      <p:sp>
        <p:nvSpPr>
          <p:cNvPr id="3" name="Footer Placeholder 4">
            <a:extLst>
              <a:ext uri="{FF2B5EF4-FFF2-40B4-BE49-F238E27FC236}">
                <a16:creationId xmlns:a16="http://schemas.microsoft.com/office/drawing/2014/main" id="{5A3DE294-79F5-5CEE-C520-3FB55CD132EA}"/>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BD1609D5-55F3-BC1D-ECB0-AB42138C0748}"/>
              </a:ext>
            </a:extLst>
          </p:cNvPr>
          <p:cNvSpPr>
            <a:spLocks noGrp="1"/>
          </p:cNvSpPr>
          <p:nvPr>
            <p:ph type="sldNum" sz="quarter" idx="12"/>
          </p:nvPr>
        </p:nvSpPr>
        <p:spPr/>
        <p:txBody>
          <a:bodyPr/>
          <a:lstStyle>
            <a:lvl1pPr>
              <a:defRPr/>
            </a:lvl1pPr>
          </a:lstStyle>
          <a:p>
            <a:pPr>
              <a:defRPr/>
            </a:pPr>
            <a:fld id="{3DC2FE27-0F5D-43BE-8B82-47E132AE359D}" type="slidenum">
              <a:rPr lang="en-GB" altLang="en-US"/>
              <a:pPr>
                <a:defRPr/>
              </a:pPr>
              <a:t>‹#›</a:t>
            </a:fld>
            <a:endParaRPr lang="en-GB" altLang="en-US"/>
          </a:p>
        </p:txBody>
      </p:sp>
    </p:spTree>
    <p:extLst>
      <p:ext uri="{BB962C8B-B14F-4D97-AF65-F5344CB8AC3E}">
        <p14:creationId xmlns:p14="http://schemas.microsoft.com/office/powerpoint/2010/main" val="3678057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4CAB211-A459-E628-9037-B1C0D6B5C33C}"/>
              </a:ext>
            </a:extLst>
          </p:cNvPr>
          <p:cNvSpPr>
            <a:spLocks noGrp="1"/>
          </p:cNvSpPr>
          <p:nvPr>
            <p:ph type="dt" sz="half" idx="10"/>
          </p:nvPr>
        </p:nvSpPr>
        <p:spPr/>
        <p:txBody>
          <a:bodyPr/>
          <a:lstStyle>
            <a:lvl1pPr>
              <a:defRPr/>
            </a:lvl1pPr>
          </a:lstStyle>
          <a:p>
            <a:pPr>
              <a:defRPr/>
            </a:pPr>
            <a:fld id="{22202325-9486-4791-BEB0-8492BAE467AC}" type="datetimeFigureOut">
              <a:rPr lang="en-GB"/>
              <a:pPr>
                <a:defRPr/>
              </a:pPr>
              <a:t>23/07/2025</a:t>
            </a:fld>
            <a:endParaRPr lang="en-GB"/>
          </a:p>
        </p:txBody>
      </p:sp>
      <p:sp>
        <p:nvSpPr>
          <p:cNvPr id="6" name="Footer Placeholder 4">
            <a:extLst>
              <a:ext uri="{FF2B5EF4-FFF2-40B4-BE49-F238E27FC236}">
                <a16:creationId xmlns:a16="http://schemas.microsoft.com/office/drawing/2014/main" id="{268AF8C2-929B-91BD-7621-2EC805458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7187DEB-3A19-6F8F-F816-35058CCF203F}"/>
              </a:ext>
            </a:extLst>
          </p:cNvPr>
          <p:cNvSpPr>
            <a:spLocks noGrp="1"/>
          </p:cNvSpPr>
          <p:nvPr>
            <p:ph type="sldNum" sz="quarter" idx="12"/>
          </p:nvPr>
        </p:nvSpPr>
        <p:spPr/>
        <p:txBody>
          <a:bodyPr/>
          <a:lstStyle>
            <a:lvl1pPr>
              <a:defRPr/>
            </a:lvl1pPr>
          </a:lstStyle>
          <a:p>
            <a:pPr>
              <a:defRPr/>
            </a:pPr>
            <a:fld id="{D785DBB7-CCEF-4B7C-A924-EF306DA959E8}" type="slidenum">
              <a:rPr lang="en-GB" altLang="en-US"/>
              <a:pPr>
                <a:defRPr/>
              </a:pPr>
              <a:t>‹#›</a:t>
            </a:fld>
            <a:endParaRPr lang="en-GB" altLang="en-US"/>
          </a:p>
        </p:txBody>
      </p:sp>
    </p:spTree>
    <p:extLst>
      <p:ext uri="{BB962C8B-B14F-4D97-AF65-F5344CB8AC3E}">
        <p14:creationId xmlns:p14="http://schemas.microsoft.com/office/powerpoint/2010/main" val="3706843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C4CA734-9B8D-A516-7D3C-056148200DC1}"/>
              </a:ext>
            </a:extLst>
          </p:cNvPr>
          <p:cNvSpPr>
            <a:spLocks noGrp="1"/>
          </p:cNvSpPr>
          <p:nvPr>
            <p:ph type="dt" sz="half" idx="10"/>
          </p:nvPr>
        </p:nvSpPr>
        <p:spPr/>
        <p:txBody>
          <a:bodyPr/>
          <a:lstStyle>
            <a:lvl1pPr>
              <a:defRPr/>
            </a:lvl1pPr>
          </a:lstStyle>
          <a:p>
            <a:pPr>
              <a:defRPr/>
            </a:pPr>
            <a:fld id="{BA07CB6F-F884-4CFB-B071-2C739A6E8135}" type="datetimeFigureOut">
              <a:rPr lang="en-GB"/>
              <a:pPr>
                <a:defRPr/>
              </a:pPr>
              <a:t>23/07/2025</a:t>
            </a:fld>
            <a:endParaRPr lang="en-GB"/>
          </a:p>
        </p:txBody>
      </p:sp>
      <p:sp>
        <p:nvSpPr>
          <p:cNvPr id="6" name="Footer Placeholder 4">
            <a:extLst>
              <a:ext uri="{FF2B5EF4-FFF2-40B4-BE49-F238E27FC236}">
                <a16:creationId xmlns:a16="http://schemas.microsoft.com/office/drawing/2014/main" id="{1E55561C-71AB-FF0E-6E03-4920D9EB633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6DA0B1-DD7B-6906-8BEC-82C0F9DB55E4}"/>
              </a:ext>
            </a:extLst>
          </p:cNvPr>
          <p:cNvSpPr>
            <a:spLocks noGrp="1"/>
          </p:cNvSpPr>
          <p:nvPr>
            <p:ph type="sldNum" sz="quarter" idx="12"/>
          </p:nvPr>
        </p:nvSpPr>
        <p:spPr/>
        <p:txBody>
          <a:bodyPr/>
          <a:lstStyle>
            <a:lvl1pPr>
              <a:defRPr/>
            </a:lvl1pPr>
          </a:lstStyle>
          <a:p>
            <a:pPr>
              <a:defRPr/>
            </a:pPr>
            <a:fld id="{D2804283-ED4D-4E08-8898-501E6AE83FA0}" type="slidenum">
              <a:rPr lang="en-GB" altLang="en-US"/>
              <a:pPr>
                <a:defRPr/>
              </a:pPr>
              <a:t>‹#›</a:t>
            </a:fld>
            <a:endParaRPr lang="en-GB" altLang="en-US"/>
          </a:p>
        </p:txBody>
      </p:sp>
    </p:spTree>
    <p:extLst>
      <p:ext uri="{BB962C8B-B14F-4D97-AF65-F5344CB8AC3E}">
        <p14:creationId xmlns:p14="http://schemas.microsoft.com/office/powerpoint/2010/main" val="494755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0714C1-F1BF-53C1-A88E-27DDEA24D08F}"/>
              </a:ext>
            </a:extLst>
          </p:cNvPr>
          <p:cNvSpPr>
            <a:spLocks noGrp="1"/>
          </p:cNvSpPr>
          <p:nvPr>
            <p:ph type="dt" sz="half" idx="10"/>
          </p:nvPr>
        </p:nvSpPr>
        <p:spPr/>
        <p:txBody>
          <a:bodyPr/>
          <a:lstStyle>
            <a:lvl1pPr>
              <a:defRPr/>
            </a:lvl1pPr>
          </a:lstStyle>
          <a:p>
            <a:pPr>
              <a:defRPr/>
            </a:pPr>
            <a:fld id="{30299F3E-908F-423D-A05C-B7107BAFE82F}" type="datetimeFigureOut">
              <a:rPr lang="en-GB"/>
              <a:pPr>
                <a:defRPr/>
              </a:pPr>
              <a:t>23/07/2025</a:t>
            </a:fld>
            <a:endParaRPr lang="en-GB"/>
          </a:p>
        </p:txBody>
      </p:sp>
      <p:sp>
        <p:nvSpPr>
          <p:cNvPr id="5" name="Footer Placeholder 4">
            <a:extLst>
              <a:ext uri="{FF2B5EF4-FFF2-40B4-BE49-F238E27FC236}">
                <a16:creationId xmlns:a16="http://schemas.microsoft.com/office/drawing/2014/main" id="{4BFB460B-51F6-ED2F-CB63-9C886FB2CC3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10E556-B20A-6120-2800-6F888C0443CE}"/>
              </a:ext>
            </a:extLst>
          </p:cNvPr>
          <p:cNvSpPr>
            <a:spLocks noGrp="1"/>
          </p:cNvSpPr>
          <p:nvPr>
            <p:ph type="sldNum" sz="quarter" idx="12"/>
          </p:nvPr>
        </p:nvSpPr>
        <p:spPr/>
        <p:txBody>
          <a:bodyPr/>
          <a:lstStyle>
            <a:lvl1pPr>
              <a:defRPr/>
            </a:lvl1pPr>
          </a:lstStyle>
          <a:p>
            <a:pPr>
              <a:defRPr/>
            </a:pPr>
            <a:fld id="{ADDE9285-18A4-4FAB-A34B-7DD98C7759D4}" type="slidenum">
              <a:rPr lang="en-GB" altLang="en-US"/>
              <a:pPr>
                <a:defRPr/>
              </a:pPr>
              <a:t>‹#›</a:t>
            </a:fld>
            <a:endParaRPr lang="en-GB" altLang="en-US"/>
          </a:p>
        </p:txBody>
      </p:sp>
    </p:spTree>
    <p:extLst>
      <p:ext uri="{BB962C8B-B14F-4D97-AF65-F5344CB8AC3E}">
        <p14:creationId xmlns:p14="http://schemas.microsoft.com/office/powerpoint/2010/main" val="2132917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9DA5CC-00CE-B1D5-2628-46CB2C770828}"/>
              </a:ext>
            </a:extLst>
          </p:cNvPr>
          <p:cNvSpPr>
            <a:spLocks noGrp="1"/>
          </p:cNvSpPr>
          <p:nvPr>
            <p:ph type="dt" sz="half" idx="10"/>
          </p:nvPr>
        </p:nvSpPr>
        <p:spPr/>
        <p:txBody>
          <a:bodyPr/>
          <a:lstStyle>
            <a:lvl1pPr>
              <a:defRPr/>
            </a:lvl1pPr>
          </a:lstStyle>
          <a:p>
            <a:pPr>
              <a:defRPr/>
            </a:pPr>
            <a:fld id="{3E06CFFA-6E91-45BC-8449-2E6BD255F84C}" type="datetimeFigureOut">
              <a:rPr lang="en-GB"/>
              <a:pPr>
                <a:defRPr/>
              </a:pPr>
              <a:t>23/07/2025</a:t>
            </a:fld>
            <a:endParaRPr lang="en-GB"/>
          </a:p>
        </p:txBody>
      </p:sp>
      <p:sp>
        <p:nvSpPr>
          <p:cNvPr id="5" name="Footer Placeholder 4">
            <a:extLst>
              <a:ext uri="{FF2B5EF4-FFF2-40B4-BE49-F238E27FC236}">
                <a16:creationId xmlns:a16="http://schemas.microsoft.com/office/drawing/2014/main" id="{31D2A93B-DB37-9011-51B3-51171445ABE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2FFA7F7-711E-DF26-7323-F53C54AC20F2}"/>
              </a:ext>
            </a:extLst>
          </p:cNvPr>
          <p:cNvSpPr>
            <a:spLocks noGrp="1"/>
          </p:cNvSpPr>
          <p:nvPr>
            <p:ph type="sldNum" sz="quarter" idx="12"/>
          </p:nvPr>
        </p:nvSpPr>
        <p:spPr/>
        <p:txBody>
          <a:bodyPr/>
          <a:lstStyle>
            <a:lvl1pPr>
              <a:defRPr/>
            </a:lvl1pPr>
          </a:lstStyle>
          <a:p>
            <a:pPr>
              <a:defRPr/>
            </a:pPr>
            <a:fld id="{B1D017BB-7912-4C17-8677-70AE6A3CCBB8}" type="slidenum">
              <a:rPr lang="en-GB" altLang="en-US"/>
              <a:pPr>
                <a:defRPr/>
              </a:pPr>
              <a:t>‹#›</a:t>
            </a:fld>
            <a:endParaRPr lang="en-GB" altLang="en-US"/>
          </a:p>
        </p:txBody>
      </p:sp>
    </p:spTree>
    <p:extLst>
      <p:ext uri="{BB962C8B-B14F-4D97-AF65-F5344CB8AC3E}">
        <p14:creationId xmlns:p14="http://schemas.microsoft.com/office/powerpoint/2010/main" val="233781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C762D89-E379-A1FA-4903-7D26380E62F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0E1D86C-1000-195E-BCF0-4FD1AA5F01B1}"/>
              </a:ext>
            </a:extLst>
          </p:cNvPr>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5D4FB9C-B272-D5C5-3D5C-58B0B1370543}"/>
              </a:ext>
            </a:extLst>
          </p:cNvPr>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5D9F701-8049-46BA-A213-D1B8E778773A}" type="datetimeFigureOut">
              <a:rPr lang="en-GB"/>
              <a:pPr>
                <a:defRPr/>
              </a:pPr>
              <a:t>23/07/2025</a:t>
            </a:fld>
            <a:endParaRPr lang="en-GB"/>
          </a:p>
        </p:txBody>
      </p:sp>
      <p:sp>
        <p:nvSpPr>
          <p:cNvPr id="5" name="Footer Placeholder 4">
            <a:extLst>
              <a:ext uri="{FF2B5EF4-FFF2-40B4-BE49-F238E27FC236}">
                <a16:creationId xmlns:a16="http://schemas.microsoft.com/office/drawing/2014/main" id="{31BAA32A-5D99-92E0-4862-FF1A16267E66}"/>
              </a:ext>
            </a:extLst>
          </p:cNvPr>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68950F2E-67D0-FB94-AFF7-176301E9B5D2}"/>
              </a:ext>
            </a:extLst>
          </p:cNvPr>
          <p:cNvSpPr>
            <a:spLocks noGrp="1"/>
          </p:cNvSpPr>
          <p:nvPr>
            <p:ph type="sldNum" sz="quarter" idx="4"/>
          </p:nvPr>
        </p:nvSpPr>
        <p:spPr>
          <a:xfrm>
            <a:off x="6553200" y="6356356"/>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2BF15FA-3D02-4965-AAC0-C6E3C604055F}"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isdde.org/prize/2024-pete-wright/" TargetMode="External"/><Relationship Id="rId4" Type="http://schemas.openxmlformats.org/officeDocument/2006/relationships/hyperlink" Target="http://www.mathsocialjustic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athsocialjustice.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8447016-7240-D3F2-501F-6BC1C29AEF35}"/>
              </a:ext>
            </a:extLst>
          </p:cNvPr>
          <p:cNvSpPr>
            <a:spLocks noGrp="1"/>
          </p:cNvSpPr>
          <p:nvPr>
            <p:ph type="ctrTitle"/>
          </p:nvPr>
        </p:nvSpPr>
        <p:spPr>
          <a:xfrm>
            <a:off x="683568" y="1412776"/>
            <a:ext cx="7776864" cy="3888432"/>
          </a:xfrm>
        </p:spPr>
        <p:txBody>
          <a:bodyPr/>
          <a:lstStyle/>
          <a:p>
            <a:pPr algn="l" eaLnBrk="1" hangingPunct="1"/>
            <a:r>
              <a:rPr lang="en-GB" altLang="en-US" sz="3200" b="1" dirty="0">
                <a:solidFill>
                  <a:srgbClr val="002060"/>
                </a:solidFill>
              </a:rPr>
              <a:t>Workshop: </a:t>
            </a:r>
            <a:r>
              <a:rPr lang="en-GB" altLang="en-US" sz="3200" b="1" i="1" dirty="0">
                <a:solidFill>
                  <a:srgbClr val="002060"/>
                </a:solidFill>
              </a:rPr>
              <a:t>An introduction to teaching mathematics for social justice</a:t>
            </a:r>
            <a:br>
              <a:rPr lang="en-GB" altLang="en-US" sz="2800" b="1" dirty="0">
                <a:solidFill>
                  <a:srgbClr val="002060"/>
                </a:solidFill>
              </a:rPr>
            </a:br>
            <a:br>
              <a:rPr lang="en-GB" altLang="en-US" sz="2800" b="1" dirty="0">
                <a:solidFill>
                  <a:srgbClr val="002060"/>
                </a:solidFill>
              </a:rPr>
            </a:br>
            <a:r>
              <a:rPr lang="en-GB" altLang="en-US" sz="2000" dirty="0">
                <a:solidFill>
                  <a:srgbClr val="002060"/>
                </a:solidFill>
              </a:rPr>
              <a:t>One of a series of professional </a:t>
            </a:r>
            <a:r>
              <a:rPr lang="en-GB" altLang="en-US" sz="2000">
                <a:solidFill>
                  <a:srgbClr val="002060"/>
                </a:solidFill>
              </a:rPr>
              <a:t>development workshops </a:t>
            </a:r>
            <a:r>
              <a:rPr lang="en-GB" altLang="en-US" sz="2000" dirty="0">
                <a:solidFill>
                  <a:srgbClr val="002060"/>
                </a:solidFill>
              </a:rPr>
              <a:t>developed by members of the Teaching Maths for Social Justice Network and freely available via the network’s website: </a:t>
            </a:r>
            <a:r>
              <a:rPr lang="en-GB" altLang="en-US" sz="2000" dirty="0">
                <a:solidFill>
                  <a:srgbClr val="002060"/>
                </a:solidFill>
                <a:hlinkClick r:id="rId4"/>
              </a:rPr>
              <a:t>www.mathsocialjustice.org</a:t>
            </a:r>
            <a:r>
              <a:rPr lang="en-GB" altLang="en-US" sz="2000" dirty="0">
                <a:solidFill>
                  <a:srgbClr val="002060"/>
                </a:solidFill>
              </a:rPr>
              <a:t> </a:t>
            </a:r>
            <a:br>
              <a:rPr lang="en-GB" altLang="en-US" sz="2000" dirty="0">
                <a:solidFill>
                  <a:srgbClr val="002060"/>
                </a:solidFill>
              </a:rPr>
            </a:br>
            <a:br>
              <a:rPr lang="en-GB" altLang="en-US" sz="2000" dirty="0">
                <a:solidFill>
                  <a:srgbClr val="002060"/>
                </a:solidFill>
              </a:rPr>
            </a:br>
            <a:r>
              <a:rPr lang="en-GB" altLang="en-US" sz="2000" dirty="0">
                <a:solidFill>
                  <a:srgbClr val="002060"/>
                </a:solidFill>
              </a:rPr>
              <a:t>The development of this workshop was supported by the </a:t>
            </a:r>
            <a:br>
              <a:rPr lang="en-GB" altLang="en-US" sz="2000" dirty="0">
                <a:solidFill>
                  <a:srgbClr val="002060"/>
                </a:solidFill>
              </a:rPr>
            </a:br>
            <a:r>
              <a:rPr lang="en-GB" altLang="en-US" sz="2000" dirty="0">
                <a:solidFill>
                  <a:srgbClr val="002060"/>
                </a:solidFill>
              </a:rPr>
              <a:t>International Society for Design and Development in Education through the </a:t>
            </a:r>
            <a:r>
              <a:rPr lang="en-GB" altLang="en-US" sz="2000" dirty="0">
                <a:solidFill>
                  <a:srgbClr val="002060"/>
                </a:solidFill>
                <a:hlinkClick r:id="rId5"/>
              </a:rPr>
              <a:t>2024 ISDDE Prize</a:t>
            </a:r>
            <a:r>
              <a:rPr lang="en-GB" altLang="en-US" sz="2000" dirty="0">
                <a:solidFill>
                  <a:srgbClr val="002060"/>
                </a:solidFill>
              </a:rPr>
              <a:t> awarded to Pete Wright (TMSJN Convenor).</a:t>
            </a:r>
            <a:endParaRPr lang="en-GB" altLang="en-US" sz="20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C78C5A31-B847-DD05-D24F-D5751F739EB0}"/>
              </a:ext>
            </a:extLst>
          </p:cNvPr>
          <p:cNvSpPr>
            <a:spLocks noGrp="1"/>
          </p:cNvSpPr>
          <p:nvPr>
            <p:ph idx="1"/>
          </p:nvPr>
        </p:nvSpPr>
        <p:spPr>
          <a:xfrm>
            <a:off x="522000" y="872716"/>
            <a:ext cx="8100000" cy="5112568"/>
          </a:xfrm>
          <a:solidFill>
            <a:srgbClr val="F9F5E3"/>
          </a:solidFill>
        </p:spPr>
        <p:txBody>
          <a:bodyPr/>
          <a:lstStyle/>
          <a:p>
            <a:pPr marL="0" indent="0" eaLnBrk="1" hangingPunct="1">
              <a:buNone/>
            </a:pPr>
            <a:r>
              <a:rPr lang="en-GB" altLang="en-US" b="1" dirty="0">
                <a:solidFill>
                  <a:srgbClr val="002060"/>
                </a:solidFill>
              </a:rPr>
              <a:t>Features of workshop:</a:t>
            </a:r>
          </a:p>
          <a:p>
            <a:pPr eaLnBrk="1" hangingPunct="1"/>
            <a:r>
              <a:rPr lang="en-GB" altLang="en-US" dirty="0">
                <a:solidFill>
                  <a:srgbClr val="002060"/>
                </a:solidFill>
              </a:rPr>
              <a:t>Engage with some classroom activities.</a:t>
            </a:r>
          </a:p>
          <a:p>
            <a:pPr eaLnBrk="1" hangingPunct="1"/>
            <a:r>
              <a:rPr lang="en-GB" altLang="en-US" dirty="0">
                <a:solidFill>
                  <a:srgbClr val="002060"/>
                </a:solidFill>
              </a:rPr>
              <a:t>Opportunities to talk/discuss/contribute.</a:t>
            </a:r>
          </a:p>
          <a:p>
            <a:pPr eaLnBrk="1" hangingPunct="1"/>
            <a:r>
              <a:rPr lang="en-GB" altLang="en-US" dirty="0">
                <a:solidFill>
                  <a:srgbClr val="002060"/>
                </a:solidFill>
              </a:rPr>
              <a:t>Model and discuss pedagogies.</a:t>
            </a:r>
          </a:p>
          <a:p>
            <a:pPr eaLnBrk="1" hangingPunct="1"/>
            <a:r>
              <a:rPr lang="en-GB" altLang="en-US" dirty="0">
                <a:solidFill>
                  <a:srgbClr val="002060"/>
                </a:solidFill>
              </a:rPr>
              <a:t>Critically reflect on existing practice.</a:t>
            </a:r>
          </a:p>
          <a:p>
            <a:pPr eaLnBrk="1" hangingPunct="1"/>
            <a:r>
              <a:rPr lang="en-GB" altLang="en-US" dirty="0">
                <a:solidFill>
                  <a:srgbClr val="002060"/>
                </a:solidFill>
              </a:rPr>
              <a:t>Question and challenge prior assumptions.</a:t>
            </a:r>
          </a:p>
          <a:p>
            <a:pPr eaLnBrk="1" hangingPunct="1"/>
            <a:r>
              <a:rPr lang="en-GB" altLang="en-US" dirty="0">
                <a:solidFill>
                  <a:srgbClr val="002060"/>
                </a:solidFill>
              </a:rPr>
              <a:t>Reflect on constraints/opportunities.</a:t>
            </a:r>
          </a:p>
          <a:p>
            <a:pPr eaLnBrk="1" hangingPunct="1"/>
            <a:r>
              <a:rPr lang="en-GB" altLang="en-US" dirty="0">
                <a:solidFill>
                  <a:srgbClr val="002060"/>
                </a:solidFill>
              </a:rPr>
              <a:t>Consider implications for future practice.</a:t>
            </a:r>
          </a:p>
          <a:p>
            <a:pPr eaLnBrk="1" hangingPunct="1"/>
            <a:endParaRPr lang="en-GB" altLang="en-US"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A9C2-4452-198A-BECE-30F838F380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A117221F-69DD-96A6-68E7-D646AB5D3110}"/>
              </a:ext>
            </a:extLst>
          </p:cNvPr>
          <p:cNvSpPr>
            <a:spLocks noGrp="1"/>
          </p:cNvSpPr>
          <p:nvPr>
            <p:ph idx="1"/>
          </p:nvPr>
        </p:nvSpPr>
        <p:spPr>
          <a:xfrm>
            <a:off x="522000" y="1052736"/>
            <a:ext cx="8100000" cy="4752528"/>
          </a:xfrm>
          <a:solidFill>
            <a:srgbClr val="F9F5E3"/>
          </a:solidFill>
        </p:spPr>
        <p:txBody>
          <a:bodyPr/>
          <a:lstStyle/>
          <a:p>
            <a:pPr marL="0" indent="0" eaLnBrk="1" hangingPunct="1">
              <a:buNone/>
            </a:pPr>
            <a:r>
              <a:rPr lang="en-GB" altLang="en-US" b="1" dirty="0">
                <a:solidFill>
                  <a:srgbClr val="002060"/>
                </a:solidFill>
              </a:rPr>
              <a:t>Discuss:</a:t>
            </a:r>
          </a:p>
          <a:p>
            <a:pPr eaLnBrk="1" hangingPunct="1"/>
            <a:r>
              <a:rPr lang="en-GB" altLang="en-US" i="1" dirty="0">
                <a:solidFill>
                  <a:srgbClr val="002060"/>
                </a:solidFill>
              </a:rPr>
              <a:t>What has social justice got to do with teaching mathematics?</a:t>
            </a:r>
          </a:p>
          <a:p>
            <a:pPr eaLnBrk="1" hangingPunct="1"/>
            <a:r>
              <a:rPr lang="en-GB" altLang="en-US" i="1" dirty="0">
                <a:solidFill>
                  <a:srgbClr val="002060"/>
                </a:solidFill>
              </a:rPr>
              <a:t>Record some of your ideas for later.</a:t>
            </a:r>
          </a:p>
          <a:p>
            <a:pPr eaLnBrk="1" hangingPunct="1"/>
            <a:endParaRPr lang="en-GB" altLang="en-US" dirty="0">
              <a:solidFill>
                <a:srgbClr val="002060"/>
              </a:solidFill>
            </a:endParaRPr>
          </a:p>
        </p:txBody>
      </p:sp>
    </p:spTree>
    <p:extLst>
      <p:ext uri="{BB962C8B-B14F-4D97-AF65-F5344CB8AC3E}">
        <p14:creationId xmlns:p14="http://schemas.microsoft.com/office/powerpoint/2010/main" val="2184260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5F064-52A3-BFCF-D012-2ED69AD3467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FF1B863E-87E5-827B-BC23-4ECE2665B4DA}"/>
              </a:ext>
            </a:extLst>
          </p:cNvPr>
          <p:cNvSpPr>
            <a:spLocks noGrp="1"/>
          </p:cNvSpPr>
          <p:nvPr>
            <p:ph idx="1"/>
          </p:nvPr>
        </p:nvSpPr>
        <p:spPr>
          <a:xfrm>
            <a:off x="522000" y="620688"/>
            <a:ext cx="8100000" cy="5616624"/>
          </a:xfrm>
          <a:solidFill>
            <a:srgbClr val="F9F5E3"/>
          </a:solidFill>
        </p:spPr>
        <p:txBody>
          <a:bodyPr/>
          <a:lstStyle/>
          <a:p>
            <a:pPr marL="0" indent="0" eaLnBrk="1" hangingPunct="1">
              <a:buNone/>
            </a:pPr>
            <a:r>
              <a:rPr lang="en-GB" altLang="en-US" b="1" dirty="0">
                <a:solidFill>
                  <a:srgbClr val="002060"/>
                </a:solidFill>
              </a:rPr>
              <a:t>Discussion prompt :</a:t>
            </a:r>
          </a:p>
        </p:txBody>
      </p:sp>
      <p:grpSp>
        <p:nvGrpSpPr>
          <p:cNvPr id="9" name="Group 8">
            <a:extLst>
              <a:ext uri="{FF2B5EF4-FFF2-40B4-BE49-F238E27FC236}">
                <a16:creationId xmlns:a16="http://schemas.microsoft.com/office/drawing/2014/main" id="{4B383BAE-4DBC-DB41-5F25-24A990CA4A97}"/>
              </a:ext>
            </a:extLst>
          </p:cNvPr>
          <p:cNvGrpSpPr/>
          <p:nvPr/>
        </p:nvGrpSpPr>
        <p:grpSpPr>
          <a:xfrm>
            <a:off x="675387" y="1340774"/>
            <a:ext cx="7793237" cy="4660631"/>
            <a:chOff x="692774" y="1484784"/>
            <a:chExt cx="7793237" cy="4660631"/>
          </a:xfrm>
        </p:grpSpPr>
        <p:pic>
          <p:nvPicPr>
            <p:cNvPr id="2" name="Picture 1">
              <a:extLst>
                <a:ext uri="{FF2B5EF4-FFF2-40B4-BE49-F238E27FC236}">
                  <a16:creationId xmlns:a16="http://schemas.microsoft.com/office/drawing/2014/main" id="{D6AB6952-95D6-3181-8128-BD8D39F7A5ED}"/>
                </a:ext>
              </a:extLst>
            </p:cNvPr>
            <p:cNvPicPr>
              <a:picLocks noChangeAspect="1"/>
            </p:cNvPicPr>
            <p:nvPr/>
          </p:nvPicPr>
          <p:blipFill>
            <a:blip r:embed="rId3"/>
            <a:stretch>
              <a:fillRect/>
            </a:stretch>
          </p:blipFill>
          <p:spPr>
            <a:xfrm>
              <a:off x="692774" y="1484784"/>
              <a:ext cx="2228745" cy="3024336"/>
            </a:xfrm>
            <a:prstGeom prst="rect">
              <a:avLst/>
            </a:prstGeom>
          </p:spPr>
        </p:pic>
        <p:pic>
          <p:nvPicPr>
            <p:cNvPr id="3" name="Picture 1">
              <a:extLst>
                <a:ext uri="{FF2B5EF4-FFF2-40B4-BE49-F238E27FC236}">
                  <a16:creationId xmlns:a16="http://schemas.microsoft.com/office/drawing/2014/main" id="{694E2241-9614-EAEE-75E7-C7DECC4A4F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10745" y="1484784"/>
              <a:ext cx="5375266" cy="316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F95B134-858F-A027-A86D-A42FC10C961E}"/>
                </a:ext>
              </a:extLst>
            </p:cNvPr>
            <p:cNvPicPr>
              <a:picLocks noChangeAspect="1"/>
            </p:cNvPicPr>
            <p:nvPr/>
          </p:nvPicPr>
          <p:blipFill>
            <a:blip r:embed="rId5"/>
            <a:stretch>
              <a:fillRect/>
            </a:stretch>
          </p:blipFill>
          <p:spPr>
            <a:xfrm>
              <a:off x="1907704" y="4862959"/>
              <a:ext cx="4360348" cy="1282456"/>
            </a:xfrm>
            <a:prstGeom prst="ellipse">
              <a:avLst/>
            </a:prstGeom>
            <a:ln w="28575">
              <a:solidFill>
                <a:srgbClr val="FFC000"/>
              </a:solidFill>
            </a:ln>
          </p:spPr>
        </p:pic>
        <p:cxnSp>
          <p:nvCxnSpPr>
            <p:cNvPr id="5" name="Straight Arrow Connector 4">
              <a:extLst>
                <a:ext uri="{FF2B5EF4-FFF2-40B4-BE49-F238E27FC236}">
                  <a16:creationId xmlns:a16="http://schemas.microsoft.com/office/drawing/2014/main" id="{E7EEF756-E789-3F69-35F4-2043B31D1491}"/>
                </a:ext>
              </a:extLst>
            </p:cNvPr>
            <p:cNvCxnSpPr>
              <a:cxnSpLocks/>
            </p:cNvCxnSpPr>
            <p:nvPr/>
          </p:nvCxnSpPr>
          <p:spPr>
            <a:xfrm flipV="1">
              <a:off x="5868218" y="4005064"/>
              <a:ext cx="1512094" cy="1098277"/>
            </a:xfrm>
            <a:prstGeom prst="straightConnector1">
              <a:avLst/>
            </a:prstGeom>
            <a:ln w="317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8ACE8800-8876-328B-88B1-C99EF530B406}"/>
                </a:ext>
              </a:extLst>
            </p:cNvPr>
            <p:cNvSpPr/>
            <p:nvPr/>
          </p:nvSpPr>
          <p:spPr>
            <a:xfrm>
              <a:off x="7236296" y="3789040"/>
              <a:ext cx="1152128" cy="216024"/>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Tree>
    <p:extLst>
      <p:ext uri="{BB962C8B-B14F-4D97-AF65-F5344CB8AC3E}">
        <p14:creationId xmlns:p14="http://schemas.microsoft.com/office/powerpoint/2010/main" val="182345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631A9-0A0C-9B6F-4F91-D8BA43F8670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5C510D3-4A58-46C1-E100-9A759E7849EE}"/>
              </a:ext>
            </a:extLst>
          </p:cNvPr>
          <p:cNvSpPr>
            <a:spLocks noGrp="1"/>
          </p:cNvSpPr>
          <p:nvPr>
            <p:ph idx="1"/>
          </p:nvPr>
        </p:nvSpPr>
        <p:spPr>
          <a:xfrm>
            <a:off x="522000" y="908720"/>
            <a:ext cx="8100000" cy="5040560"/>
          </a:xfrm>
          <a:solidFill>
            <a:srgbClr val="F9F5E3"/>
          </a:solidFill>
        </p:spPr>
        <p:txBody>
          <a:bodyPr/>
          <a:lstStyle/>
          <a:p>
            <a:pPr marL="0" indent="0" eaLnBrk="1" hangingPunct="1">
              <a:buNone/>
            </a:pPr>
            <a:r>
              <a:rPr lang="en-GB" altLang="en-US" b="1" dirty="0">
                <a:solidFill>
                  <a:srgbClr val="002060"/>
                </a:solidFill>
              </a:rPr>
              <a:t>Classroom activity</a:t>
            </a:r>
          </a:p>
          <a:p>
            <a:pPr marL="0" indent="0" eaLnBrk="1" hangingPunct="1">
              <a:buNone/>
            </a:pPr>
            <a:r>
              <a:rPr lang="en-GB" altLang="en-US" dirty="0">
                <a:solidFill>
                  <a:srgbClr val="002060"/>
                </a:solidFill>
              </a:rPr>
              <a:t>Choose one or other of:</a:t>
            </a:r>
          </a:p>
          <a:p>
            <a:pPr eaLnBrk="1" hangingPunct="1"/>
            <a:r>
              <a:rPr lang="en-GB" altLang="en-US" b="1" i="1" dirty="0">
                <a:solidFill>
                  <a:srgbClr val="002060"/>
                </a:solidFill>
              </a:rPr>
              <a:t>Making a fair choice </a:t>
            </a:r>
            <a:r>
              <a:rPr lang="en-GB" altLang="en-US" dirty="0">
                <a:solidFill>
                  <a:srgbClr val="002060"/>
                </a:solidFill>
              </a:rPr>
              <a:t>(primary oriented)</a:t>
            </a:r>
          </a:p>
          <a:p>
            <a:pPr lvl="1" eaLnBrk="1" hangingPunct="1"/>
            <a:r>
              <a:rPr lang="en-GB" altLang="en-US" dirty="0">
                <a:solidFill>
                  <a:srgbClr val="002060"/>
                </a:solidFill>
              </a:rPr>
              <a:t>see slides 6 to 8</a:t>
            </a:r>
          </a:p>
          <a:p>
            <a:pPr eaLnBrk="1" hangingPunct="1"/>
            <a:r>
              <a:rPr lang="en-GB" altLang="en-US" b="1" i="1" dirty="0">
                <a:solidFill>
                  <a:srgbClr val="002060"/>
                </a:solidFill>
              </a:rPr>
              <a:t>Counting the votes </a:t>
            </a:r>
            <a:r>
              <a:rPr lang="en-GB" altLang="en-US" dirty="0">
                <a:solidFill>
                  <a:srgbClr val="002060"/>
                </a:solidFill>
              </a:rPr>
              <a:t>(secondary oriented)</a:t>
            </a:r>
          </a:p>
          <a:p>
            <a:pPr lvl="1" eaLnBrk="1" hangingPunct="1"/>
            <a:r>
              <a:rPr lang="en-GB" altLang="en-US" dirty="0">
                <a:solidFill>
                  <a:srgbClr val="002060"/>
                </a:solidFill>
              </a:rPr>
              <a:t>see slides 9 to 11</a:t>
            </a: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Note both activities are based on ideas from:</a:t>
            </a:r>
            <a:br>
              <a:rPr lang="en-GB" altLang="en-US" sz="2400" dirty="0">
                <a:solidFill>
                  <a:srgbClr val="002060"/>
                </a:solidFill>
              </a:rPr>
            </a:br>
            <a:r>
              <a:rPr lang="en-GB" altLang="en-US" sz="2400" i="1" dirty="0">
                <a:solidFill>
                  <a:srgbClr val="002060"/>
                </a:solidFill>
              </a:rPr>
              <a:t>Towards a socially just mathematics curriculum</a:t>
            </a:r>
            <a:br>
              <a:rPr lang="en-GB" altLang="en-US" sz="2400" i="1" dirty="0">
                <a:solidFill>
                  <a:srgbClr val="002060"/>
                </a:solidFill>
              </a:rPr>
            </a:br>
            <a:r>
              <a:rPr lang="en-GB" altLang="en-US" sz="2400" dirty="0">
                <a:solidFill>
                  <a:srgbClr val="002060"/>
                </a:solidFill>
              </a:rPr>
              <a:t>(Cotton, </a:t>
            </a:r>
            <a:r>
              <a:rPr lang="en-GB" altLang="en-US" sz="2400" dirty="0" err="1">
                <a:solidFill>
                  <a:srgbClr val="002060"/>
                </a:solidFill>
              </a:rPr>
              <a:t>Jagdev</a:t>
            </a:r>
            <a:r>
              <a:rPr lang="en-GB" altLang="en-US" sz="2400" dirty="0">
                <a:solidFill>
                  <a:srgbClr val="002060"/>
                </a:solidFill>
              </a:rPr>
              <a:t>, Kaur &amp; Wright, 2024).</a:t>
            </a:r>
          </a:p>
        </p:txBody>
      </p:sp>
    </p:spTree>
    <p:extLst>
      <p:ext uri="{BB962C8B-B14F-4D97-AF65-F5344CB8AC3E}">
        <p14:creationId xmlns:p14="http://schemas.microsoft.com/office/powerpoint/2010/main" val="77991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1921-BAEF-DF3C-486E-DA07282524B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A14FEFA-F8E3-68DE-AADB-7645C8147075}"/>
              </a:ext>
            </a:extLst>
          </p:cNvPr>
          <p:cNvSpPr>
            <a:spLocks noGrp="1"/>
          </p:cNvSpPr>
          <p:nvPr>
            <p:ph idx="1"/>
          </p:nvPr>
        </p:nvSpPr>
        <p:spPr>
          <a:xfrm>
            <a:off x="522000" y="764704"/>
            <a:ext cx="8100000" cy="5328592"/>
          </a:xfrm>
          <a:solidFill>
            <a:srgbClr val="F9F5E3"/>
          </a:solidFill>
        </p:spPr>
        <p:txBody>
          <a:bodyPr/>
          <a:lstStyle/>
          <a:p>
            <a:pPr marL="0" indent="0" eaLnBrk="1" hangingPunct="1">
              <a:buNone/>
            </a:pPr>
            <a:r>
              <a:rPr lang="en-GB" altLang="en-US" b="1" dirty="0">
                <a:solidFill>
                  <a:srgbClr val="002060"/>
                </a:solidFill>
              </a:rPr>
              <a:t>Making a fair choice (1)</a:t>
            </a:r>
          </a:p>
          <a:p>
            <a:pPr marL="0" indent="0" eaLnBrk="1" hangingPunct="1">
              <a:buNone/>
            </a:pPr>
            <a:r>
              <a:rPr lang="en-GB" altLang="en-US" sz="2000" dirty="0" err="1">
                <a:solidFill>
                  <a:srgbClr val="002060"/>
                </a:solidFill>
              </a:rPr>
              <a:t>Yaline</a:t>
            </a:r>
            <a:r>
              <a:rPr lang="en-GB" altLang="en-US" sz="2000" dirty="0">
                <a:solidFill>
                  <a:srgbClr val="002060"/>
                </a:solidFill>
              </a:rPr>
              <a:t>, Brad and Rosa are deciding which game to play together.</a:t>
            </a:r>
          </a:p>
          <a:p>
            <a:pPr marL="0" indent="0" eaLnBrk="1" hangingPunct="1">
              <a:buNone/>
            </a:pPr>
            <a:r>
              <a:rPr lang="en-GB" altLang="en-US" sz="2000" dirty="0">
                <a:solidFill>
                  <a:srgbClr val="002060"/>
                </a:solidFill>
              </a:rPr>
              <a:t>They are given 6 counters each and asked to use these to vote.</a:t>
            </a:r>
          </a:p>
          <a:p>
            <a:pPr marL="0" indent="0" eaLnBrk="1" hangingPunct="1">
              <a:buNone/>
            </a:pPr>
            <a:r>
              <a:rPr lang="en-GB" altLang="en-US" sz="2000" dirty="0" err="1">
                <a:solidFill>
                  <a:srgbClr val="002060"/>
                </a:solidFill>
                <a:highlight>
                  <a:srgbClr val="FFFF00"/>
                </a:highlight>
              </a:rPr>
              <a:t>Yaline’s</a:t>
            </a:r>
            <a:r>
              <a:rPr lang="en-GB" altLang="en-US" sz="2000" dirty="0">
                <a:solidFill>
                  <a:srgbClr val="002060"/>
                </a:solidFill>
                <a:highlight>
                  <a:srgbClr val="FFFF00"/>
                </a:highlight>
              </a:rPr>
              <a:t> counters are yellow</a:t>
            </a:r>
            <a:r>
              <a:rPr lang="en-GB" altLang="en-US" sz="2000" dirty="0">
                <a:solidFill>
                  <a:srgbClr val="002060"/>
                </a:solidFill>
              </a:rPr>
              <a:t>, </a:t>
            </a:r>
            <a:r>
              <a:rPr lang="en-GB" altLang="en-US" sz="2000" dirty="0">
                <a:solidFill>
                  <a:srgbClr val="002060"/>
                </a:solidFill>
                <a:highlight>
                  <a:srgbClr val="00FFFF"/>
                </a:highlight>
              </a:rPr>
              <a:t>Brad’s are blue </a:t>
            </a:r>
            <a:r>
              <a:rPr lang="en-GB" altLang="en-US" sz="2000" dirty="0">
                <a:solidFill>
                  <a:srgbClr val="002060"/>
                </a:solidFill>
              </a:rPr>
              <a:t>and </a:t>
            </a:r>
            <a:r>
              <a:rPr lang="en-GB" altLang="en-US" sz="2000" dirty="0">
                <a:solidFill>
                  <a:srgbClr val="002060"/>
                </a:solidFill>
                <a:highlight>
                  <a:srgbClr val="FF0000"/>
                </a:highlight>
              </a:rPr>
              <a:t>Rosa’s are red</a:t>
            </a:r>
            <a:r>
              <a:rPr lang="en-GB" altLang="en-US" sz="2000" dirty="0">
                <a:solidFill>
                  <a:srgbClr val="002060"/>
                </a:solidFill>
              </a:rPr>
              <a:t>.</a:t>
            </a:r>
          </a:p>
          <a:p>
            <a:pPr marL="0" indent="0" eaLnBrk="1" hangingPunct="1">
              <a:buNone/>
            </a:pPr>
            <a:r>
              <a:rPr lang="en-GB" altLang="en-US" sz="2000" dirty="0">
                <a:solidFill>
                  <a:srgbClr val="002060"/>
                </a:solidFill>
              </a:rPr>
              <a:t>Here’s how they voted:</a:t>
            </a: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r>
              <a:rPr lang="en-GB" altLang="en-US" sz="2000" dirty="0">
                <a:solidFill>
                  <a:srgbClr val="002060"/>
                </a:solidFill>
              </a:rPr>
              <a:t>Discuss: </a:t>
            </a:r>
            <a:r>
              <a:rPr lang="en-GB" altLang="en-US" sz="2000" i="1" dirty="0">
                <a:solidFill>
                  <a:srgbClr val="002060"/>
                </a:solidFill>
              </a:rPr>
              <a:t>Which game should they play? Why?</a:t>
            </a:r>
          </a:p>
        </p:txBody>
      </p:sp>
      <p:grpSp>
        <p:nvGrpSpPr>
          <p:cNvPr id="23" name="Group 22">
            <a:extLst>
              <a:ext uri="{FF2B5EF4-FFF2-40B4-BE49-F238E27FC236}">
                <a16:creationId xmlns:a16="http://schemas.microsoft.com/office/drawing/2014/main" id="{491AD675-C998-0AE9-AE04-9F63CFB190F2}"/>
              </a:ext>
            </a:extLst>
          </p:cNvPr>
          <p:cNvGrpSpPr/>
          <p:nvPr/>
        </p:nvGrpSpPr>
        <p:grpSpPr>
          <a:xfrm>
            <a:off x="1066987" y="2996952"/>
            <a:ext cx="7010026" cy="2160630"/>
            <a:chOff x="1043608" y="3284594"/>
            <a:chExt cx="7010026" cy="2160630"/>
          </a:xfrm>
        </p:grpSpPr>
        <p:sp>
          <p:nvSpPr>
            <p:cNvPr id="2" name="Rectangle: Rounded Corners 1">
              <a:extLst>
                <a:ext uri="{FF2B5EF4-FFF2-40B4-BE49-F238E27FC236}">
                  <a16:creationId xmlns:a16="http://schemas.microsoft.com/office/drawing/2014/main" id="{A34F10D3-E46F-9573-B228-4CAC7451C02A}"/>
                </a:ext>
              </a:extLst>
            </p:cNvPr>
            <p:cNvSpPr/>
            <p:nvPr/>
          </p:nvSpPr>
          <p:spPr>
            <a:xfrm>
              <a:off x="1043608" y="3284984"/>
              <a:ext cx="2232248" cy="216024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Scrabble</a:t>
              </a:r>
            </a:p>
          </p:txBody>
        </p:sp>
        <p:sp>
          <p:nvSpPr>
            <p:cNvPr id="3" name="Rectangle: Rounded Corners 2">
              <a:extLst>
                <a:ext uri="{FF2B5EF4-FFF2-40B4-BE49-F238E27FC236}">
                  <a16:creationId xmlns:a16="http://schemas.microsoft.com/office/drawing/2014/main" id="{EF6FB6FD-10AC-2FD3-6B46-444195E0BD1C}"/>
                </a:ext>
              </a:extLst>
            </p:cNvPr>
            <p:cNvSpPr/>
            <p:nvPr/>
          </p:nvSpPr>
          <p:spPr>
            <a:xfrm>
              <a:off x="3432497" y="3284984"/>
              <a:ext cx="2232248" cy="216024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Cluedo</a:t>
              </a:r>
            </a:p>
          </p:txBody>
        </p:sp>
        <p:sp>
          <p:nvSpPr>
            <p:cNvPr id="4" name="Rectangle: Rounded Corners 3">
              <a:extLst>
                <a:ext uri="{FF2B5EF4-FFF2-40B4-BE49-F238E27FC236}">
                  <a16:creationId xmlns:a16="http://schemas.microsoft.com/office/drawing/2014/main" id="{5CE13A88-B3B3-2641-9645-367130CCA68F}"/>
                </a:ext>
              </a:extLst>
            </p:cNvPr>
            <p:cNvSpPr/>
            <p:nvPr/>
          </p:nvSpPr>
          <p:spPr>
            <a:xfrm>
              <a:off x="5821386" y="3284594"/>
              <a:ext cx="2232248" cy="2160239"/>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Ker-plunk</a:t>
              </a:r>
            </a:p>
          </p:txBody>
        </p:sp>
        <p:sp>
          <p:nvSpPr>
            <p:cNvPr id="5" name="Oval 4">
              <a:extLst>
                <a:ext uri="{FF2B5EF4-FFF2-40B4-BE49-F238E27FC236}">
                  <a16:creationId xmlns:a16="http://schemas.microsoft.com/office/drawing/2014/main" id="{7752F155-1AE7-FB41-92EE-7A55A6125D87}"/>
                </a:ext>
              </a:extLst>
            </p:cNvPr>
            <p:cNvSpPr/>
            <p:nvPr/>
          </p:nvSpPr>
          <p:spPr>
            <a:xfrm>
              <a:off x="1907704" y="4221088"/>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6" name="Oval 5">
              <a:extLst>
                <a:ext uri="{FF2B5EF4-FFF2-40B4-BE49-F238E27FC236}">
                  <a16:creationId xmlns:a16="http://schemas.microsoft.com/office/drawing/2014/main" id="{25433188-53AD-B6A9-3C0F-AAEE8E18EA78}"/>
                </a:ext>
              </a:extLst>
            </p:cNvPr>
            <p:cNvSpPr/>
            <p:nvPr/>
          </p:nvSpPr>
          <p:spPr>
            <a:xfrm>
              <a:off x="3742319" y="4418429"/>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7" name="Oval 6">
              <a:extLst>
                <a:ext uri="{FF2B5EF4-FFF2-40B4-BE49-F238E27FC236}">
                  <a16:creationId xmlns:a16="http://schemas.microsoft.com/office/drawing/2014/main" id="{86E2EF67-97E9-2A41-A45A-FB29057C5613}"/>
                </a:ext>
              </a:extLst>
            </p:cNvPr>
            <p:cNvSpPr/>
            <p:nvPr/>
          </p:nvSpPr>
          <p:spPr>
            <a:xfrm>
              <a:off x="6149863" y="3861048"/>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8" name="Oval 7">
              <a:extLst>
                <a:ext uri="{FF2B5EF4-FFF2-40B4-BE49-F238E27FC236}">
                  <a16:creationId xmlns:a16="http://schemas.microsoft.com/office/drawing/2014/main" id="{BBE2AB8E-46FF-E40E-DF48-819D85024B4F}"/>
                </a:ext>
              </a:extLst>
            </p:cNvPr>
            <p:cNvSpPr/>
            <p:nvPr/>
          </p:nvSpPr>
          <p:spPr>
            <a:xfrm>
              <a:off x="2544086" y="3851242"/>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9" name="Oval 8">
              <a:extLst>
                <a:ext uri="{FF2B5EF4-FFF2-40B4-BE49-F238E27FC236}">
                  <a16:creationId xmlns:a16="http://schemas.microsoft.com/office/drawing/2014/main" id="{DAA2FB5B-9BCD-C088-956F-1FD8BCB6957B}"/>
                </a:ext>
              </a:extLst>
            </p:cNvPr>
            <p:cNvSpPr/>
            <p:nvPr/>
          </p:nvSpPr>
          <p:spPr>
            <a:xfrm>
              <a:off x="2464830" y="4401108"/>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0" name="Oval 9">
              <a:extLst>
                <a:ext uri="{FF2B5EF4-FFF2-40B4-BE49-F238E27FC236}">
                  <a16:creationId xmlns:a16="http://schemas.microsoft.com/office/drawing/2014/main" id="{4C65F2A7-032B-2596-6CCC-B16EC041CF1E}"/>
                </a:ext>
              </a:extLst>
            </p:cNvPr>
            <p:cNvSpPr/>
            <p:nvPr/>
          </p:nvSpPr>
          <p:spPr>
            <a:xfrm>
              <a:off x="1519449" y="3794652"/>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1" name="Oval 10">
              <a:extLst>
                <a:ext uri="{FF2B5EF4-FFF2-40B4-BE49-F238E27FC236}">
                  <a16:creationId xmlns:a16="http://schemas.microsoft.com/office/drawing/2014/main" id="{F90D77A2-8C25-9269-3893-BCF75803D7E4}"/>
                </a:ext>
              </a:extLst>
            </p:cNvPr>
            <p:cNvSpPr/>
            <p:nvPr/>
          </p:nvSpPr>
          <p:spPr>
            <a:xfrm>
              <a:off x="1351762" y="4492039"/>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2" name="Oval 11">
              <a:extLst>
                <a:ext uri="{FF2B5EF4-FFF2-40B4-BE49-F238E27FC236}">
                  <a16:creationId xmlns:a16="http://schemas.microsoft.com/office/drawing/2014/main" id="{3E377EFD-34FC-3EBE-EBBD-7AAA5AF1C556}"/>
                </a:ext>
              </a:extLst>
            </p:cNvPr>
            <p:cNvSpPr/>
            <p:nvPr/>
          </p:nvSpPr>
          <p:spPr>
            <a:xfrm>
              <a:off x="7534633" y="3830585"/>
              <a:ext cx="360040" cy="360040"/>
            </a:xfrm>
            <a:prstGeom prst="ellipse">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3" name="Oval 12">
              <a:extLst>
                <a:ext uri="{FF2B5EF4-FFF2-40B4-BE49-F238E27FC236}">
                  <a16:creationId xmlns:a16="http://schemas.microsoft.com/office/drawing/2014/main" id="{0ED38B4D-435C-180D-97A3-AF9D393E3C80}"/>
                </a:ext>
              </a:extLst>
            </p:cNvPr>
            <p:cNvSpPr/>
            <p:nvPr/>
          </p:nvSpPr>
          <p:spPr>
            <a:xfrm>
              <a:off x="5996029" y="4418429"/>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4" name="Oval 13">
              <a:extLst>
                <a:ext uri="{FF2B5EF4-FFF2-40B4-BE49-F238E27FC236}">
                  <a16:creationId xmlns:a16="http://schemas.microsoft.com/office/drawing/2014/main" id="{7DCDBA7B-15CF-D802-0417-89F6F9D79596}"/>
                </a:ext>
              </a:extLst>
            </p:cNvPr>
            <p:cNvSpPr/>
            <p:nvPr/>
          </p:nvSpPr>
          <p:spPr>
            <a:xfrm>
              <a:off x="4337037" y="4635194"/>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5" name="Oval 14">
              <a:extLst>
                <a:ext uri="{FF2B5EF4-FFF2-40B4-BE49-F238E27FC236}">
                  <a16:creationId xmlns:a16="http://schemas.microsoft.com/office/drawing/2014/main" id="{226A6D6C-5CED-0274-3C1A-79B54EBF15C9}"/>
                </a:ext>
              </a:extLst>
            </p:cNvPr>
            <p:cNvSpPr/>
            <p:nvPr/>
          </p:nvSpPr>
          <p:spPr>
            <a:xfrm>
              <a:off x="1624112" y="4908362"/>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6" name="Oval 15">
              <a:extLst>
                <a:ext uri="{FF2B5EF4-FFF2-40B4-BE49-F238E27FC236}">
                  <a16:creationId xmlns:a16="http://schemas.microsoft.com/office/drawing/2014/main" id="{BB1168BD-CC01-3214-B2CA-8DD4907077BA}"/>
                </a:ext>
              </a:extLst>
            </p:cNvPr>
            <p:cNvSpPr/>
            <p:nvPr/>
          </p:nvSpPr>
          <p:spPr>
            <a:xfrm>
              <a:off x="6600177" y="4672059"/>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7" name="Oval 16">
              <a:extLst>
                <a:ext uri="{FF2B5EF4-FFF2-40B4-BE49-F238E27FC236}">
                  <a16:creationId xmlns:a16="http://schemas.microsoft.com/office/drawing/2014/main" id="{1A1316C5-3C57-27AA-FE60-B8F0702E744E}"/>
                </a:ext>
              </a:extLst>
            </p:cNvPr>
            <p:cNvSpPr/>
            <p:nvPr/>
          </p:nvSpPr>
          <p:spPr>
            <a:xfrm>
              <a:off x="7317672" y="4635194"/>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8" name="Oval 17">
              <a:extLst>
                <a:ext uri="{FF2B5EF4-FFF2-40B4-BE49-F238E27FC236}">
                  <a16:creationId xmlns:a16="http://schemas.microsoft.com/office/drawing/2014/main" id="{4F4575A1-ACB7-BF7A-7A9E-F378151C4136}"/>
                </a:ext>
              </a:extLst>
            </p:cNvPr>
            <p:cNvSpPr/>
            <p:nvPr/>
          </p:nvSpPr>
          <p:spPr>
            <a:xfrm>
              <a:off x="6780197" y="4132716"/>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9" name="Oval 18">
              <a:extLst>
                <a:ext uri="{FF2B5EF4-FFF2-40B4-BE49-F238E27FC236}">
                  <a16:creationId xmlns:a16="http://schemas.microsoft.com/office/drawing/2014/main" id="{3D1F605B-8DF4-CAA6-6C41-29CFC033296E}"/>
                </a:ext>
              </a:extLst>
            </p:cNvPr>
            <p:cNvSpPr/>
            <p:nvPr/>
          </p:nvSpPr>
          <p:spPr>
            <a:xfrm>
              <a:off x="3671900" y="3751675"/>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0" name="Oval 19">
              <a:extLst>
                <a:ext uri="{FF2B5EF4-FFF2-40B4-BE49-F238E27FC236}">
                  <a16:creationId xmlns:a16="http://schemas.microsoft.com/office/drawing/2014/main" id="{08F692E3-10ED-992F-86F1-4A1E31677839}"/>
                </a:ext>
              </a:extLst>
            </p:cNvPr>
            <p:cNvSpPr/>
            <p:nvPr/>
          </p:nvSpPr>
          <p:spPr>
            <a:xfrm>
              <a:off x="4436616" y="3931695"/>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1" name="Oval 20">
              <a:extLst>
                <a:ext uri="{FF2B5EF4-FFF2-40B4-BE49-F238E27FC236}">
                  <a16:creationId xmlns:a16="http://schemas.microsoft.com/office/drawing/2014/main" id="{B0718E3F-7883-B309-B778-90CAE3E95C5B}"/>
                </a:ext>
              </a:extLst>
            </p:cNvPr>
            <p:cNvSpPr/>
            <p:nvPr/>
          </p:nvSpPr>
          <p:spPr>
            <a:xfrm>
              <a:off x="5059720" y="3903113"/>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2" name="Oval 21">
              <a:extLst>
                <a:ext uri="{FF2B5EF4-FFF2-40B4-BE49-F238E27FC236}">
                  <a16:creationId xmlns:a16="http://schemas.microsoft.com/office/drawing/2014/main" id="{98CA2693-802F-828C-A500-D80A50207A71}"/>
                </a:ext>
              </a:extLst>
            </p:cNvPr>
            <p:cNvSpPr/>
            <p:nvPr/>
          </p:nvSpPr>
          <p:spPr>
            <a:xfrm>
              <a:off x="5124684" y="4485290"/>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grpSp>
    </p:spTree>
    <p:extLst>
      <p:ext uri="{BB962C8B-B14F-4D97-AF65-F5344CB8AC3E}">
        <p14:creationId xmlns:p14="http://schemas.microsoft.com/office/powerpoint/2010/main" val="1990807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4A14A-431F-B85D-432A-930163EADBF4}"/>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4CDB201-43E1-C860-3408-E923A869D4F0}"/>
              </a:ext>
            </a:extLst>
          </p:cNvPr>
          <p:cNvSpPr>
            <a:spLocks noGrp="1"/>
          </p:cNvSpPr>
          <p:nvPr>
            <p:ph idx="1"/>
          </p:nvPr>
        </p:nvSpPr>
        <p:spPr>
          <a:xfrm>
            <a:off x="522000" y="639910"/>
            <a:ext cx="8100000" cy="5787512"/>
          </a:xfrm>
          <a:solidFill>
            <a:srgbClr val="F9F5E3"/>
          </a:solidFill>
        </p:spPr>
        <p:txBody>
          <a:bodyPr/>
          <a:lstStyle/>
          <a:p>
            <a:pPr marL="0" indent="0" eaLnBrk="1" hangingPunct="1">
              <a:buNone/>
            </a:pPr>
            <a:r>
              <a:rPr lang="en-GB" altLang="en-US" b="1" dirty="0">
                <a:solidFill>
                  <a:srgbClr val="002060"/>
                </a:solidFill>
              </a:rPr>
              <a:t>Making a fair choice (2)</a:t>
            </a:r>
          </a:p>
          <a:p>
            <a:pPr marL="0" indent="0" eaLnBrk="1" hangingPunct="1">
              <a:buNone/>
            </a:pPr>
            <a:r>
              <a:rPr lang="en-GB" altLang="en-US" sz="2000" dirty="0">
                <a:solidFill>
                  <a:srgbClr val="002060"/>
                </a:solidFill>
              </a:rPr>
              <a:t>Discuss the following in groups:</a:t>
            </a:r>
          </a:p>
          <a:p>
            <a:pPr eaLnBrk="1" hangingPunct="1"/>
            <a:r>
              <a:rPr lang="en-GB" altLang="en-US" sz="2000" i="1" dirty="0">
                <a:solidFill>
                  <a:srgbClr val="002060"/>
                </a:solidFill>
              </a:rPr>
              <a:t>What is the fairest way of making a choice using counters?</a:t>
            </a:r>
          </a:p>
          <a:p>
            <a:pPr eaLnBrk="1" hangingPunct="1"/>
            <a:r>
              <a:rPr lang="en-GB" altLang="en-US" sz="2000" i="1" dirty="0">
                <a:solidFill>
                  <a:srgbClr val="002060"/>
                </a:solidFill>
              </a:rPr>
              <a:t>How many counters should each person (or group) have?</a:t>
            </a:r>
          </a:p>
          <a:p>
            <a:pPr eaLnBrk="1" hangingPunct="1"/>
            <a:r>
              <a:rPr lang="en-GB" altLang="en-US" sz="2000" i="1" dirty="0">
                <a:solidFill>
                  <a:srgbClr val="002060"/>
                </a:solidFill>
              </a:rPr>
              <a:t>How should they allocate them to different options?</a:t>
            </a:r>
          </a:p>
          <a:p>
            <a:pPr eaLnBrk="1" hangingPunct="1"/>
            <a:r>
              <a:rPr lang="en-GB" altLang="en-US" sz="2000" i="1" dirty="0">
                <a:solidFill>
                  <a:srgbClr val="002060"/>
                </a:solidFill>
              </a:rPr>
              <a:t>How should the results be used to make a decision?</a:t>
            </a:r>
          </a:p>
          <a:p>
            <a:pPr marL="0" indent="0" eaLnBrk="1" hangingPunct="1">
              <a:buNone/>
            </a:pPr>
            <a:r>
              <a:rPr lang="en-GB" altLang="en-US" sz="2000" dirty="0">
                <a:solidFill>
                  <a:srgbClr val="002060"/>
                </a:solidFill>
              </a:rPr>
              <a:t>Try out some of your ideas.</a:t>
            </a:r>
          </a:p>
          <a:p>
            <a:pPr marL="0" indent="0" eaLnBrk="1" hangingPunct="1">
              <a:buNone/>
            </a:pPr>
            <a:endParaRPr lang="en-GB" altLang="en-US" sz="2000" dirty="0">
              <a:solidFill>
                <a:srgbClr val="002060"/>
              </a:solidFill>
            </a:endParaRPr>
          </a:p>
        </p:txBody>
      </p:sp>
      <p:grpSp>
        <p:nvGrpSpPr>
          <p:cNvPr id="29" name="Group 28">
            <a:extLst>
              <a:ext uri="{FF2B5EF4-FFF2-40B4-BE49-F238E27FC236}">
                <a16:creationId xmlns:a16="http://schemas.microsoft.com/office/drawing/2014/main" id="{CA428D49-D8EA-4168-49D3-D9690A5B297F}"/>
              </a:ext>
            </a:extLst>
          </p:cNvPr>
          <p:cNvGrpSpPr/>
          <p:nvPr/>
        </p:nvGrpSpPr>
        <p:grpSpPr>
          <a:xfrm>
            <a:off x="1013992" y="2993606"/>
            <a:ext cx="7116027" cy="3243788"/>
            <a:chOff x="1042933" y="2883399"/>
            <a:chExt cx="7116027" cy="3243788"/>
          </a:xfrm>
        </p:grpSpPr>
        <p:sp>
          <p:nvSpPr>
            <p:cNvPr id="2" name="Rectangle: Rounded Corners 1">
              <a:extLst>
                <a:ext uri="{FF2B5EF4-FFF2-40B4-BE49-F238E27FC236}">
                  <a16:creationId xmlns:a16="http://schemas.microsoft.com/office/drawing/2014/main" id="{2C8BFA8E-6B4D-438A-EBBD-9D6EFDCBEB97}"/>
                </a:ext>
              </a:extLst>
            </p:cNvPr>
            <p:cNvSpPr/>
            <p:nvPr/>
          </p:nvSpPr>
          <p:spPr>
            <a:xfrm>
              <a:off x="1042933" y="3474136"/>
              <a:ext cx="2232248" cy="216024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Option 1</a:t>
              </a:r>
            </a:p>
          </p:txBody>
        </p:sp>
        <p:sp>
          <p:nvSpPr>
            <p:cNvPr id="3" name="Rectangle: Rounded Corners 2">
              <a:extLst>
                <a:ext uri="{FF2B5EF4-FFF2-40B4-BE49-F238E27FC236}">
                  <a16:creationId xmlns:a16="http://schemas.microsoft.com/office/drawing/2014/main" id="{D15B799B-9268-14E7-10D1-6CC5AF80A3CE}"/>
                </a:ext>
              </a:extLst>
            </p:cNvPr>
            <p:cNvSpPr/>
            <p:nvPr/>
          </p:nvSpPr>
          <p:spPr>
            <a:xfrm>
              <a:off x="1956231" y="3966947"/>
              <a:ext cx="2232248" cy="216024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Option 2</a:t>
              </a:r>
            </a:p>
          </p:txBody>
        </p:sp>
        <p:sp>
          <p:nvSpPr>
            <p:cNvPr id="4" name="Rectangle: Rounded Corners 3">
              <a:extLst>
                <a:ext uri="{FF2B5EF4-FFF2-40B4-BE49-F238E27FC236}">
                  <a16:creationId xmlns:a16="http://schemas.microsoft.com/office/drawing/2014/main" id="{F49C6F69-BE8B-7DAA-5235-BE17C5218C87}"/>
                </a:ext>
              </a:extLst>
            </p:cNvPr>
            <p:cNvSpPr/>
            <p:nvPr/>
          </p:nvSpPr>
          <p:spPr>
            <a:xfrm>
              <a:off x="3660883" y="3246867"/>
              <a:ext cx="2232248" cy="2160239"/>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Option 3</a:t>
              </a:r>
            </a:p>
          </p:txBody>
        </p:sp>
        <p:sp>
          <p:nvSpPr>
            <p:cNvPr id="7" name="Oval 6">
              <a:extLst>
                <a:ext uri="{FF2B5EF4-FFF2-40B4-BE49-F238E27FC236}">
                  <a16:creationId xmlns:a16="http://schemas.microsoft.com/office/drawing/2014/main" id="{D01C6DEC-67B5-E89D-1969-8EA7D3ACB2AC}"/>
                </a:ext>
              </a:extLst>
            </p:cNvPr>
            <p:cNvSpPr/>
            <p:nvPr/>
          </p:nvSpPr>
          <p:spPr>
            <a:xfrm>
              <a:off x="6688489" y="3349179"/>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3" name="Oval 12">
              <a:extLst>
                <a:ext uri="{FF2B5EF4-FFF2-40B4-BE49-F238E27FC236}">
                  <a16:creationId xmlns:a16="http://schemas.microsoft.com/office/drawing/2014/main" id="{BC449659-C0EE-9E1A-AAAC-110ACB8BBCF7}"/>
                </a:ext>
              </a:extLst>
            </p:cNvPr>
            <p:cNvSpPr/>
            <p:nvPr/>
          </p:nvSpPr>
          <p:spPr>
            <a:xfrm>
              <a:off x="7029396" y="4972696"/>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5" name="Oval 14">
              <a:extLst>
                <a:ext uri="{FF2B5EF4-FFF2-40B4-BE49-F238E27FC236}">
                  <a16:creationId xmlns:a16="http://schemas.microsoft.com/office/drawing/2014/main" id="{77FB8BB9-592F-FDA2-EB82-9D518C17BD25}"/>
                </a:ext>
              </a:extLst>
            </p:cNvPr>
            <p:cNvSpPr/>
            <p:nvPr/>
          </p:nvSpPr>
          <p:spPr>
            <a:xfrm>
              <a:off x="6985267" y="5539882"/>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7" name="Oval 16">
              <a:extLst>
                <a:ext uri="{FF2B5EF4-FFF2-40B4-BE49-F238E27FC236}">
                  <a16:creationId xmlns:a16="http://schemas.microsoft.com/office/drawing/2014/main" id="{978963B9-60E7-6C0A-AD0B-B7D0B319C044}"/>
                </a:ext>
              </a:extLst>
            </p:cNvPr>
            <p:cNvSpPr/>
            <p:nvPr/>
          </p:nvSpPr>
          <p:spPr>
            <a:xfrm>
              <a:off x="7499138" y="5246684"/>
              <a:ext cx="360040" cy="360040"/>
            </a:xfrm>
            <a:prstGeom prst="ellips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8" name="Oval 17">
              <a:extLst>
                <a:ext uri="{FF2B5EF4-FFF2-40B4-BE49-F238E27FC236}">
                  <a16:creationId xmlns:a16="http://schemas.microsoft.com/office/drawing/2014/main" id="{41466988-B51A-1023-0242-A16C946E0667}"/>
                </a:ext>
              </a:extLst>
            </p:cNvPr>
            <p:cNvSpPr/>
            <p:nvPr/>
          </p:nvSpPr>
          <p:spPr>
            <a:xfrm>
              <a:off x="7282236" y="3063419"/>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19" name="Oval 18">
              <a:extLst>
                <a:ext uri="{FF2B5EF4-FFF2-40B4-BE49-F238E27FC236}">
                  <a16:creationId xmlns:a16="http://schemas.microsoft.com/office/drawing/2014/main" id="{A505D927-2864-98E9-495F-CC51BFC77901}"/>
                </a:ext>
              </a:extLst>
            </p:cNvPr>
            <p:cNvSpPr/>
            <p:nvPr/>
          </p:nvSpPr>
          <p:spPr>
            <a:xfrm>
              <a:off x="6241256" y="2921887"/>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0" name="Oval 19">
              <a:extLst>
                <a:ext uri="{FF2B5EF4-FFF2-40B4-BE49-F238E27FC236}">
                  <a16:creationId xmlns:a16="http://schemas.microsoft.com/office/drawing/2014/main" id="{2A69F06D-B970-BAD7-6EE7-0DF5116A1327}"/>
                </a:ext>
              </a:extLst>
            </p:cNvPr>
            <p:cNvSpPr/>
            <p:nvPr/>
          </p:nvSpPr>
          <p:spPr>
            <a:xfrm>
              <a:off x="6967674" y="3984108"/>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1" name="Oval 20">
              <a:extLst>
                <a:ext uri="{FF2B5EF4-FFF2-40B4-BE49-F238E27FC236}">
                  <a16:creationId xmlns:a16="http://schemas.microsoft.com/office/drawing/2014/main" id="{90E6CBC4-2ABE-5FCB-84AE-26645F8DE9AE}"/>
                </a:ext>
              </a:extLst>
            </p:cNvPr>
            <p:cNvSpPr/>
            <p:nvPr/>
          </p:nvSpPr>
          <p:spPr>
            <a:xfrm>
              <a:off x="6110790" y="3328801"/>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2" name="Oval 21">
              <a:extLst>
                <a:ext uri="{FF2B5EF4-FFF2-40B4-BE49-F238E27FC236}">
                  <a16:creationId xmlns:a16="http://schemas.microsoft.com/office/drawing/2014/main" id="{2200BB5B-31DC-411F-C23B-117931642969}"/>
                </a:ext>
              </a:extLst>
            </p:cNvPr>
            <p:cNvSpPr/>
            <p:nvPr/>
          </p:nvSpPr>
          <p:spPr>
            <a:xfrm>
              <a:off x="7798920" y="3464862"/>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3" name="Rectangle: Rounded Corners 22">
              <a:extLst>
                <a:ext uri="{FF2B5EF4-FFF2-40B4-BE49-F238E27FC236}">
                  <a16:creationId xmlns:a16="http://schemas.microsoft.com/office/drawing/2014/main" id="{A5F3D83B-369B-8BA5-5CE2-73E2A0A73C2C}"/>
                </a:ext>
              </a:extLst>
            </p:cNvPr>
            <p:cNvSpPr/>
            <p:nvPr/>
          </p:nvSpPr>
          <p:spPr>
            <a:xfrm>
              <a:off x="4547949" y="3756093"/>
              <a:ext cx="2232248" cy="2160239"/>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solidFill>
                    <a:schemeClr val="tx1"/>
                  </a:solidFill>
                </a:rPr>
                <a:t>Option 4</a:t>
              </a:r>
            </a:p>
          </p:txBody>
        </p:sp>
        <p:sp>
          <p:nvSpPr>
            <p:cNvPr id="24" name="Oval 23">
              <a:extLst>
                <a:ext uri="{FF2B5EF4-FFF2-40B4-BE49-F238E27FC236}">
                  <a16:creationId xmlns:a16="http://schemas.microsoft.com/office/drawing/2014/main" id="{10CB75D6-B131-C688-6C1C-81D550401335}"/>
                </a:ext>
              </a:extLst>
            </p:cNvPr>
            <p:cNvSpPr/>
            <p:nvPr/>
          </p:nvSpPr>
          <p:spPr>
            <a:xfrm>
              <a:off x="6828276" y="2883399"/>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5" name="Oval 24">
              <a:extLst>
                <a:ext uri="{FF2B5EF4-FFF2-40B4-BE49-F238E27FC236}">
                  <a16:creationId xmlns:a16="http://schemas.microsoft.com/office/drawing/2014/main" id="{96CD3F38-21AC-6843-6E15-B975241A1204}"/>
                </a:ext>
              </a:extLst>
            </p:cNvPr>
            <p:cNvSpPr/>
            <p:nvPr/>
          </p:nvSpPr>
          <p:spPr>
            <a:xfrm>
              <a:off x="7209416" y="3556325"/>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6" name="Oval 25">
              <a:extLst>
                <a:ext uri="{FF2B5EF4-FFF2-40B4-BE49-F238E27FC236}">
                  <a16:creationId xmlns:a16="http://schemas.microsoft.com/office/drawing/2014/main" id="{93577A2F-D508-3BEB-23C8-ED929249E3D1}"/>
                </a:ext>
              </a:extLst>
            </p:cNvPr>
            <p:cNvSpPr/>
            <p:nvPr/>
          </p:nvSpPr>
          <p:spPr>
            <a:xfrm>
              <a:off x="7462256" y="3966947"/>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7" name="Oval 26">
              <a:extLst>
                <a:ext uri="{FF2B5EF4-FFF2-40B4-BE49-F238E27FC236}">
                  <a16:creationId xmlns:a16="http://schemas.microsoft.com/office/drawing/2014/main" id="{EB75F100-E614-6765-3AE7-B3F5C08638B6}"/>
                </a:ext>
              </a:extLst>
            </p:cNvPr>
            <p:cNvSpPr/>
            <p:nvPr/>
          </p:nvSpPr>
          <p:spPr>
            <a:xfrm>
              <a:off x="7569456" y="4464770"/>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sp>
          <p:nvSpPr>
            <p:cNvPr id="28" name="Oval 27">
              <a:extLst>
                <a:ext uri="{FF2B5EF4-FFF2-40B4-BE49-F238E27FC236}">
                  <a16:creationId xmlns:a16="http://schemas.microsoft.com/office/drawing/2014/main" id="{1CBC5320-DE52-FF18-B2F7-32008695BCD1}"/>
                </a:ext>
              </a:extLst>
            </p:cNvPr>
            <p:cNvSpPr/>
            <p:nvPr/>
          </p:nvSpPr>
          <p:spPr>
            <a:xfrm>
              <a:off x="7110528" y="4419170"/>
              <a:ext cx="360040" cy="360040"/>
            </a:xfrm>
            <a:prstGeom prst="ellipse">
              <a:avLst/>
            </a:prstGeom>
            <a:solidFill>
              <a:srgbClr val="FF33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w="3175">
                  <a:solidFill>
                    <a:schemeClr val="tx1"/>
                  </a:solidFill>
                </a:ln>
              </a:endParaRPr>
            </a:p>
          </p:txBody>
        </p:sp>
      </p:grpSp>
    </p:spTree>
    <p:extLst>
      <p:ext uri="{BB962C8B-B14F-4D97-AF65-F5344CB8AC3E}">
        <p14:creationId xmlns:p14="http://schemas.microsoft.com/office/powerpoint/2010/main" val="2575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E024-29EB-AFB4-21F8-06374F9B98A8}"/>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E251B5CD-A57A-4139-9357-0CB54190EF4D}"/>
              </a:ext>
            </a:extLst>
          </p:cNvPr>
          <p:cNvSpPr>
            <a:spLocks noGrp="1"/>
          </p:cNvSpPr>
          <p:nvPr>
            <p:ph idx="1"/>
          </p:nvPr>
        </p:nvSpPr>
        <p:spPr>
          <a:xfrm>
            <a:off x="522000" y="908720"/>
            <a:ext cx="8100000" cy="5040560"/>
          </a:xfrm>
          <a:solidFill>
            <a:srgbClr val="F9F5E3"/>
          </a:solidFill>
        </p:spPr>
        <p:txBody>
          <a:bodyPr/>
          <a:lstStyle/>
          <a:p>
            <a:pPr marL="0" indent="0" eaLnBrk="1" hangingPunct="1">
              <a:buNone/>
            </a:pPr>
            <a:r>
              <a:rPr lang="en-GB" altLang="en-US" b="1" dirty="0">
                <a:solidFill>
                  <a:srgbClr val="002060"/>
                </a:solidFill>
              </a:rPr>
              <a:t>Making a fair choice (3)</a:t>
            </a:r>
          </a:p>
          <a:p>
            <a:pPr marL="0" indent="0" eaLnBrk="1" hangingPunct="1">
              <a:buNone/>
            </a:pPr>
            <a:r>
              <a:rPr lang="en-GB" altLang="en-US" sz="2000" dirty="0">
                <a:solidFill>
                  <a:srgbClr val="002060"/>
                </a:solidFill>
              </a:rPr>
              <a:t>When electing their Members of Parliament in the UK, voters get to place an ‘x’ next to their preferred choice:</a:t>
            </a: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r>
              <a:rPr lang="en-GB" altLang="en-US" sz="2000" dirty="0">
                <a:solidFill>
                  <a:srgbClr val="002060"/>
                </a:solidFill>
              </a:rPr>
              <a:t>Discuss: </a:t>
            </a:r>
            <a:r>
              <a:rPr lang="en-GB" altLang="en-US" sz="2000" i="1" dirty="0">
                <a:solidFill>
                  <a:srgbClr val="002060"/>
                </a:solidFill>
              </a:rPr>
              <a:t>How fair is this voting system?</a:t>
            </a:r>
            <a:endParaRPr lang="en-GB" altLang="en-US" sz="2000" dirty="0">
              <a:solidFill>
                <a:srgbClr val="002060"/>
              </a:solidFill>
            </a:endParaRPr>
          </a:p>
          <a:p>
            <a:pPr marL="0" indent="0" eaLnBrk="1" hangingPunct="1">
              <a:buNone/>
            </a:pPr>
            <a:endParaRPr lang="en-GB" altLang="en-US" sz="2000" dirty="0">
              <a:solidFill>
                <a:srgbClr val="002060"/>
              </a:solidFill>
            </a:endParaRPr>
          </a:p>
        </p:txBody>
      </p:sp>
      <p:pic>
        <p:nvPicPr>
          <p:cNvPr id="6" name="Picture 5" descr="A pencil and a piece of paper">
            <a:extLst>
              <a:ext uri="{FF2B5EF4-FFF2-40B4-BE49-F238E27FC236}">
                <a16:creationId xmlns:a16="http://schemas.microsoft.com/office/drawing/2014/main" id="{2D380EE9-2736-2764-C426-71136928D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6217" y="2204864"/>
            <a:ext cx="4711566" cy="3143498"/>
          </a:xfrm>
          <a:prstGeom prst="rect">
            <a:avLst/>
          </a:prstGeom>
        </p:spPr>
      </p:pic>
    </p:spTree>
    <p:extLst>
      <p:ext uri="{BB962C8B-B14F-4D97-AF65-F5344CB8AC3E}">
        <p14:creationId xmlns:p14="http://schemas.microsoft.com/office/powerpoint/2010/main" val="53532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D7345-6262-DA16-E6B7-3428062C75E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0232A391-7E78-2D09-5E22-F24112096B08}"/>
              </a:ext>
            </a:extLst>
          </p:cNvPr>
          <p:cNvSpPr>
            <a:spLocks noGrp="1"/>
          </p:cNvSpPr>
          <p:nvPr>
            <p:ph idx="1"/>
          </p:nvPr>
        </p:nvSpPr>
        <p:spPr>
          <a:xfrm>
            <a:off x="522000" y="980728"/>
            <a:ext cx="8100000" cy="5472608"/>
          </a:xfrm>
          <a:solidFill>
            <a:srgbClr val="F9F5E3"/>
          </a:solidFill>
        </p:spPr>
        <p:txBody>
          <a:bodyPr/>
          <a:lstStyle/>
          <a:p>
            <a:pPr marL="0" indent="0" eaLnBrk="1" hangingPunct="1">
              <a:buNone/>
            </a:pPr>
            <a:r>
              <a:rPr lang="en-GB" altLang="en-US" b="1" dirty="0">
                <a:solidFill>
                  <a:srgbClr val="002060"/>
                </a:solidFill>
              </a:rPr>
              <a:t>Counting the votes (1)</a:t>
            </a:r>
          </a:p>
          <a:p>
            <a:pPr marL="0" indent="0" eaLnBrk="1" hangingPunct="1">
              <a:buNone/>
            </a:pPr>
            <a:r>
              <a:rPr lang="en-GB" altLang="en-US" sz="2000" dirty="0">
                <a:solidFill>
                  <a:srgbClr val="002060"/>
                </a:solidFill>
              </a:rPr>
              <a:t>Imagine that three friends, </a:t>
            </a:r>
            <a:r>
              <a:rPr lang="en-GB" altLang="en-US" sz="2000" dirty="0" err="1">
                <a:solidFill>
                  <a:srgbClr val="002060"/>
                </a:solidFill>
              </a:rPr>
              <a:t>Yaline</a:t>
            </a:r>
            <a:r>
              <a:rPr lang="en-GB" altLang="en-US" sz="2000" dirty="0">
                <a:solidFill>
                  <a:srgbClr val="002060"/>
                </a:solidFill>
              </a:rPr>
              <a:t>, Brad and Alex, are going to the cinema together, but they can’t agree which film to see.</a:t>
            </a:r>
          </a:p>
          <a:p>
            <a:pPr marL="0" indent="0" eaLnBrk="1" hangingPunct="1">
              <a:buNone/>
            </a:pPr>
            <a:r>
              <a:rPr lang="en-GB" altLang="en-US" sz="2000" dirty="0">
                <a:solidFill>
                  <a:srgbClr val="002060"/>
                </a:solidFill>
              </a:rPr>
              <a:t>They decide to write down their preferences: </a:t>
            </a:r>
            <a:br>
              <a:rPr lang="en-GB" altLang="en-US" sz="2000" dirty="0">
                <a:solidFill>
                  <a:srgbClr val="002060"/>
                </a:solidFill>
              </a:rPr>
            </a:br>
            <a:r>
              <a:rPr lang="en-GB" altLang="en-US" sz="2000" dirty="0">
                <a:solidFill>
                  <a:srgbClr val="002060"/>
                </a:solidFill>
              </a:rPr>
              <a:t>‘1’ for their first-choice film, ‘2’ for their second-choice film, etc.</a:t>
            </a: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endParaRPr lang="en-GB" altLang="en-US" sz="2000" dirty="0">
              <a:solidFill>
                <a:srgbClr val="002060"/>
              </a:solidFill>
            </a:endParaRPr>
          </a:p>
          <a:p>
            <a:pPr marL="0" indent="0" eaLnBrk="1" hangingPunct="1">
              <a:buNone/>
            </a:pPr>
            <a:r>
              <a:rPr lang="en-GB" altLang="en-US" sz="2000" dirty="0">
                <a:solidFill>
                  <a:srgbClr val="002060"/>
                </a:solidFill>
              </a:rPr>
              <a:t>Discuss: </a:t>
            </a:r>
            <a:r>
              <a:rPr lang="en-GB" altLang="en-US" sz="2000" i="1" dirty="0">
                <a:solidFill>
                  <a:srgbClr val="002060"/>
                </a:solidFill>
              </a:rPr>
              <a:t>Which film should they see? Why?</a:t>
            </a:r>
          </a:p>
        </p:txBody>
      </p:sp>
      <p:grpSp>
        <p:nvGrpSpPr>
          <p:cNvPr id="5" name="Group 4">
            <a:extLst>
              <a:ext uri="{FF2B5EF4-FFF2-40B4-BE49-F238E27FC236}">
                <a16:creationId xmlns:a16="http://schemas.microsoft.com/office/drawing/2014/main" id="{833335FC-C8ED-45FF-83B0-6F576B2EB499}"/>
              </a:ext>
            </a:extLst>
          </p:cNvPr>
          <p:cNvGrpSpPr/>
          <p:nvPr/>
        </p:nvGrpSpPr>
        <p:grpSpPr>
          <a:xfrm>
            <a:off x="893604" y="2927342"/>
            <a:ext cx="7356801" cy="3381978"/>
            <a:chOff x="893599" y="3000894"/>
            <a:chExt cx="7356801" cy="3381978"/>
          </a:xfrm>
        </p:grpSpPr>
        <p:pic>
          <p:nvPicPr>
            <p:cNvPr id="8196" name="Picture 1">
              <a:extLst>
                <a:ext uri="{FF2B5EF4-FFF2-40B4-BE49-F238E27FC236}">
                  <a16:creationId xmlns:a16="http://schemas.microsoft.com/office/drawing/2014/main" id="{34432E02-1558-EA70-EAA0-EF802589C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599" y="3000894"/>
              <a:ext cx="2834174"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2">
              <a:extLst>
                <a:ext uri="{FF2B5EF4-FFF2-40B4-BE49-F238E27FC236}">
                  <a16:creationId xmlns:a16="http://schemas.microsoft.com/office/drawing/2014/main" id="{6E2E4C07-2345-F57F-EF69-C9FC69F820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3628" y="3701883"/>
              <a:ext cx="2816743"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3">
              <a:extLst>
                <a:ext uri="{FF2B5EF4-FFF2-40B4-BE49-F238E27FC236}">
                  <a16:creationId xmlns:a16="http://schemas.microsoft.com/office/drawing/2014/main" id="{791F10C9-F51F-3020-3F34-D65EDF628C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9357" y="4402872"/>
              <a:ext cx="2831043"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6955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5EF16-36FC-DBCB-AAF9-75433D77BA01}"/>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A4538157-DC29-2CE9-DD1B-D29744019D03}"/>
              </a:ext>
            </a:extLst>
          </p:cNvPr>
          <p:cNvSpPr>
            <a:spLocks noGrp="1"/>
          </p:cNvSpPr>
          <p:nvPr>
            <p:ph idx="1"/>
          </p:nvPr>
        </p:nvSpPr>
        <p:spPr>
          <a:xfrm>
            <a:off x="522000" y="149942"/>
            <a:ext cx="8100000" cy="6558116"/>
          </a:xfrm>
          <a:solidFill>
            <a:srgbClr val="F9F5E3"/>
          </a:solidFill>
        </p:spPr>
        <p:txBody>
          <a:bodyPr/>
          <a:lstStyle/>
          <a:p>
            <a:pPr marL="0" indent="0" eaLnBrk="1" hangingPunct="1">
              <a:buNone/>
            </a:pPr>
            <a:r>
              <a:rPr lang="en-GB" altLang="en-US" b="1" dirty="0">
                <a:solidFill>
                  <a:srgbClr val="002060"/>
                </a:solidFill>
              </a:rPr>
              <a:t>Counting the votes (2)</a:t>
            </a:r>
          </a:p>
          <a:p>
            <a:pPr marL="0" indent="0" eaLnBrk="1" hangingPunct="1">
              <a:buNone/>
            </a:pPr>
            <a:r>
              <a:rPr lang="en-GB" altLang="en-US" sz="2000" dirty="0"/>
              <a:t>Jean-Charles de Borda (1733-1799) designed two preferential voting </a:t>
            </a:r>
            <a:br>
              <a:rPr lang="en-GB" altLang="en-US" sz="2000" dirty="0"/>
            </a:br>
            <a:r>
              <a:rPr lang="en-GB" altLang="en-US" sz="2000" dirty="0"/>
              <a:t>systems using different </a:t>
            </a:r>
            <a:r>
              <a:rPr lang="en-GB" altLang="en-US" sz="2000" b="1" dirty="0"/>
              <a:t>sequences</a:t>
            </a:r>
            <a:r>
              <a:rPr lang="en-GB" altLang="en-US" sz="2000" dirty="0"/>
              <a:t> that are still in use today:</a:t>
            </a:r>
          </a:p>
          <a:p>
            <a:pPr eaLnBrk="1" hangingPunct="1"/>
            <a:r>
              <a:rPr lang="en-GB" altLang="en-US" sz="1800" dirty="0"/>
              <a:t>The </a:t>
            </a:r>
            <a:r>
              <a:rPr lang="en-GB" altLang="en-US" sz="1800" b="1" dirty="0" err="1"/>
              <a:t>Borda</a:t>
            </a:r>
            <a:r>
              <a:rPr lang="en-GB" altLang="en-US" sz="1800" b="1" dirty="0"/>
              <a:t> count with arithmetic weighting </a:t>
            </a:r>
            <a:r>
              <a:rPr lang="en-GB" altLang="en-US" sz="1800" dirty="0"/>
              <a:t>uses 1, 2, 3, 4, 5, …</a:t>
            </a:r>
          </a:p>
          <a:p>
            <a:pPr eaLnBrk="1" hangingPunct="1"/>
            <a:r>
              <a:rPr lang="en-GB" altLang="en-US" sz="1800" dirty="0"/>
              <a:t>The </a:t>
            </a:r>
            <a:r>
              <a:rPr lang="en-GB" altLang="en-US" sz="1800" b="1" dirty="0" err="1"/>
              <a:t>Borda</a:t>
            </a:r>
            <a:r>
              <a:rPr lang="en-GB" altLang="en-US" sz="1800" b="1" dirty="0"/>
              <a:t> count with geometric weighting </a:t>
            </a:r>
            <a:r>
              <a:rPr lang="en-GB" altLang="en-US" sz="1800" dirty="0"/>
              <a:t>uses 1, 2, 4, 8, 16, …</a:t>
            </a:r>
          </a:p>
          <a:p>
            <a:pPr marL="0" indent="0" eaLnBrk="1" hangingPunct="1">
              <a:buNone/>
            </a:pPr>
            <a:r>
              <a:rPr lang="en-GB" altLang="en-US" sz="2000" dirty="0"/>
              <a:t>Points are awarded as follows (assuming there are </a:t>
            </a:r>
            <a:r>
              <a:rPr lang="en-GB" altLang="en-US" sz="2000" b="1" dirty="0"/>
              <a:t>5 choices</a:t>
            </a:r>
            <a:r>
              <a:rPr lang="en-GB" altLang="en-US" sz="2000" dirty="0"/>
              <a:t>):</a:t>
            </a:r>
          </a:p>
          <a:p>
            <a:pPr eaLnBrk="1" hangingPunct="1"/>
            <a:r>
              <a:rPr lang="en-GB" altLang="en-US" sz="1800" dirty="0"/>
              <a:t>Each first preference is awarded the 5</a:t>
            </a:r>
            <a:r>
              <a:rPr lang="en-GB" altLang="en-US" sz="1800" baseline="30000" dirty="0"/>
              <a:t>th</a:t>
            </a:r>
            <a:r>
              <a:rPr lang="en-GB" altLang="en-US" sz="1800" dirty="0"/>
              <a:t> term in the sequence (5 or 16) </a:t>
            </a:r>
          </a:p>
          <a:p>
            <a:pPr eaLnBrk="1" hangingPunct="1"/>
            <a:r>
              <a:rPr lang="en-GB" altLang="en-US" sz="1800" dirty="0"/>
              <a:t>Each second preferences is awarded the 4</a:t>
            </a:r>
            <a:r>
              <a:rPr lang="en-GB" altLang="en-US" sz="1800" baseline="30000" dirty="0"/>
              <a:t>th</a:t>
            </a:r>
            <a:r>
              <a:rPr lang="en-GB" altLang="en-US" sz="1800" dirty="0"/>
              <a:t> term in the sequence (4 or 8)</a:t>
            </a:r>
          </a:p>
          <a:p>
            <a:pPr marL="400050" lvl="1" indent="0" eaLnBrk="1" hangingPunct="1">
              <a:buNone/>
            </a:pPr>
            <a:r>
              <a:rPr lang="en-GB" altLang="en-US" sz="1800" i="1" dirty="0"/>
              <a:t>… and so on until …</a:t>
            </a:r>
          </a:p>
          <a:p>
            <a:pPr eaLnBrk="1" hangingPunct="1"/>
            <a:r>
              <a:rPr lang="en-GB" altLang="en-US" sz="1800" dirty="0"/>
              <a:t>Each fifth preference is awarded the 1</a:t>
            </a:r>
            <a:r>
              <a:rPr lang="en-GB" altLang="en-US" sz="1800" baseline="30000" dirty="0"/>
              <a:t>st</a:t>
            </a:r>
            <a:r>
              <a:rPr lang="en-GB" altLang="en-US" sz="1800" dirty="0"/>
              <a:t> term in the sequence (1).</a:t>
            </a:r>
          </a:p>
          <a:p>
            <a:pPr marL="0" indent="0" eaLnBrk="1" hangingPunct="1">
              <a:buNone/>
            </a:pPr>
            <a:r>
              <a:rPr lang="en-GB" altLang="en-US" sz="2000" dirty="0"/>
              <a:t>The winner has the greatest total when the points are added together.</a:t>
            </a:r>
          </a:p>
          <a:p>
            <a:pPr marL="0" indent="0" eaLnBrk="1" hangingPunct="1">
              <a:spcBef>
                <a:spcPts val="1200"/>
              </a:spcBef>
              <a:buNone/>
            </a:pPr>
            <a:r>
              <a:rPr lang="en-GB" altLang="en-US" sz="2000" dirty="0">
                <a:solidFill>
                  <a:srgbClr val="002060"/>
                </a:solidFill>
              </a:rPr>
              <a:t>Discuss: </a:t>
            </a:r>
            <a:r>
              <a:rPr lang="en-GB" altLang="en-US" sz="2000" i="1" dirty="0">
                <a:solidFill>
                  <a:srgbClr val="002060"/>
                </a:solidFill>
              </a:rPr>
              <a:t>Which film will be chosen using each of these </a:t>
            </a:r>
            <a:r>
              <a:rPr lang="en-GB" altLang="en-US" sz="2000" i="1" dirty="0" err="1">
                <a:solidFill>
                  <a:srgbClr val="002060"/>
                </a:solidFill>
              </a:rPr>
              <a:t>Borda</a:t>
            </a:r>
            <a:r>
              <a:rPr lang="en-GB" altLang="en-US" sz="2000" i="1" dirty="0">
                <a:solidFill>
                  <a:srgbClr val="002060"/>
                </a:solidFill>
              </a:rPr>
              <a:t> counts?</a:t>
            </a:r>
          </a:p>
        </p:txBody>
      </p:sp>
      <p:grpSp>
        <p:nvGrpSpPr>
          <p:cNvPr id="5" name="Group 4">
            <a:extLst>
              <a:ext uri="{FF2B5EF4-FFF2-40B4-BE49-F238E27FC236}">
                <a16:creationId xmlns:a16="http://schemas.microsoft.com/office/drawing/2014/main" id="{B400C180-1151-1233-C7EC-9F91E1BB469A}"/>
              </a:ext>
            </a:extLst>
          </p:cNvPr>
          <p:cNvGrpSpPr/>
          <p:nvPr/>
        </p:nvGrpSpPr>
        <p:grpSpPr>
          <a:xfrm>
            <a:off x="705266" y="4653136"/>
            <a:ext cx="7618062" cy="1980000"/>
            <a:chOff x="794413" y="4509120"/>
            <a:chExt cx="7618062" cy="1980000"/>
          </a:xfrm>
        </p:grpSpPr>
        <p:pic>
          <p:nvPicPr>
            <p:cNvPr id="2" name="Picture 1">
              <a:extLst>
                <a:ext uri="{FF2B5EF4-FFF2-40B4-BE49-F238E27FC236}">
                  <a16:creationId xmlns:a16="http://schemas.microsoft.com/office/drawing/2014/main" id="{6A562722-AEC0-563E-1897-0DBC7733F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413" y="4509120"/>
              <a:ext cx="2834174"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5963C32-149B-E4DC-6615-7C409212C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4811" y="4509120"/>
              <a:ext cx="2816743"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318C3B8-65AF-55B4-1D38-3328FA1A69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432" y="4509120"/>
              <a:ext cx="2831043"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3282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29456-9AE6-FE8D-D8DD-EC56E4036F4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EB72E100-2F12-2D35-6C21-C310D65E7913}"/>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Counting the votes (3)</a:t>
            </a:r>
          </a:p>
          <a:p>
            <a:pPr marL="0" indent="0" eaLnBrk="1" hangingPunct="1">
              <a:buNone/>
            </a:pPr>
            <a:r>
              <a:rPr lang="en-GB" altLang="en-US" sz="2000" dirty="0"/>
              <a:t>Jean-Charles de </a:t>
            </a:r>
            <a:r>
              <a:rPr lang="en-GB" altLang="en-US" sz="2000" dirty="0" err="1"/>
              <a:t>Borda</a:t>
            </a:r>
            <a:r>
              <a:rPr lang="en-GB" altLang="en-US" sz="2000" dirty="0"/>
              <a:t> (1733-1799) designed two preferential voting systems using different </a:t>
            </a:r>
            <a:r>
              <a:rPr lang="en-GB" altLang="en-US" sz="2000" b="1" dirty="0"/>
              <a:t>sequences</a:t>
            </a:r>
            <a:r>
              <a:rPr lang="en-GB" altLang="en-US" sz="2000" dirty="0"/>
              <a:t> that are still in use today:</a:t>
            </a:r>
          </a:p>
          <a:p>
            <a:pPr eaLnBrk="1" hangingPunct="1"/>
            <a:r>
              <a:rPr lang="en-GB" altLang="en-US" sz="1800" dirty="0"/>
              <a:t>The </a:t>
            </a:r>
            <a:r>
              <a:rPr lang="en-GB" altLang="en-US" sz="1800" b="1" dirty="0" err="1"/>
              <a:t>Borda</a:t>
            </a:r>
            <a:r>
              <a:rPr lang="en-GB" altLang="en-US" sz="1800" b="1" dirty="0"/>
              <a:t> count with arithmetic weighting </a:t>
            </a:r>
            <a:r>
              <a:rPr lang="en-GB" altLang="en-US" sz="1800" dirty="0"/>
              <a:t>uses 1, 2, 3, 4, 5, …</a:t>
            </a:r>
          </a:p>
          <a:p>
            <a:pPr eaLnBrk="1" hangingPunct="1"/>
            <a:r>
              <a:rPr lang="en-GB" altLang="en-US" sz="1800" dirty="0"/>
              <a:t>The </a:t>
            </a:r>
            <a:r>
              <a:rPr lang="en-GB" altLang="en-US" sz="1800" b="1" dirty="0" err="1"/>
              <a:t>Borda</a:t>
            </a:r>
            <a:r>
              <a:rPr lang="en-GB" altLang="en-US" sz="1800" b="1" dirty="0"/>
              <a:t> count with geometric weighting </a:t>
            </a:r>
            <a:r>
              <a:rPr lang="en-GB" altLang="en-US" sz="1800" dirty="0"/>
              <a:t>uses 1, 2, 4, 8, 16, …</a:t>
            </a:r>
          </a:p>
          <a:p>
            <a:pPr marL="0" indent="0" eaLnBrk="1" hangingPunct="1">
              <a:buNone/>
            </a:pPr>
            <a:r>
              <a:rPr lang="en-GB" altLang="en-US" sz="2000" dirty="0"/>
              <a:t>Points are awarded as follows (assuming there are </a:t>
            </a:r>
            <a:r>
              <a:rPr lang="en-GB" altLang="en-US" sz="2000" b="1" dirty="0"/>
              <a:t>5 choices</a:t>
            </a:r>
            <a:r>
              <a:rPr lang="en-GB" altLang="en-US" sz="2000" dirty="0"/>
              <a:t>):</a:t>
            </a:r>
          </a:p>
          <a:p>
            <a:pPr eaLnBrk="1" hangingPunct="1"/>
            <a:r>
              <a:rPr lang="en-GB" altLang="en-US" sz="1800" dirty="0"/>
              <a:t>Each first preference is awarded the 5</a:t>
            </a:r>
            <a:r>
              <a:rPr lang="en-GB" altLang="en-US" sz="1800" baseline="30000" dirty="0"/>
              <a:t>th</a:t>
            </a:r>
            <a:r>
              <a:rPr lang="en-GB" altLang="en-US" sz="1800" dirty="0"/>
              <a:t> term in the sequence (5 or 16) </a:t>
            </a:r>
          </a:p>
          <a:p>
            <a:pPr eaLnBrk="1" hangingPunct="1"/>
            <a:r>
              <a:rPr lang="en-GB" altLang="en-US" sz="1800" dirty="0"/>
              <a:t>Each second preferences is awarded the 4</a:t>
            </a:r>
            <a:r>
              <a:rPr lang="en-GB" altLang="en-US" sz="1800" baseline="30000" dirty="0"/>
              <a:t>th</a:t>
            </a:r>
            <a:r>
              <a:rPr lang="en-GB" altLang="en-US" sz="1800" dirty="0"/>
              <a:t> term in the sequence (4 or 8)</a:t>
            </a:r>
          </a:p>
          <a:p>
            <a:pPr marL="400050" lvl="1" indent="0" eaLnBrk="1" hangingPunct="1">
              <a:buNone/>
            </a:pPr>
            <a:r>
              <a:rPr lang="en-GB" altLang="en-US" sz="1800" i="1" dirty="0"/>
              <a:t>… and so on until …</a:t>
            </a:r>
          </a:p>
          <a:p>
            <a:pPr eaLnBrk="1" hangingPunct="1"/>
            <a:r>
              <a:rPr lang="en-GB" altLang="en-US" sz="1800" dirty="0"/>
              <a:t>Each fifth preference is awarded the 1</a:t>
            </a:r>
            <a:r>
              <a:rPr lang="en-GB" altLang="en-US" sz="1800" baseline="30000" dirty="0"/>
              <a:t>st</a:t>
            </a:r>
            <a:r>
              <a:rPr lang="en-GB" altLang="en-US" sz="1800" dirty="0"/>
              <a:t> term in the sequence (1).</a:t>
            </a:r>
            <a:endParaRPr lang="en-GB" altLang="en-US" sz="1600" dirty="0"/>
          </a:p>
          <a:p>
            <a:pPr marL="0" indent="0" eaLnBrk="1" hangingPunct="1">
              <a:buNone/>
            </a:pPr>
            <a:r>
              <a:rPr lang="en-GB" altLang="en-US" sz="2000" dirty="0"/>
              <a:t>The winner has the greatest total when the points are added together.</a:t>
            </a:r>
          </a:p>
          <a:p>
            <a:pPr marL="0" indent="0" eaLnBrk="1" hangingPunct="1">
              <a:spcBef>
                <a:spcPts val="1800"/>
              </a:spcBef>
              <a:buNone/>
            </a:pPr>
            <a:r>
              <a:rPr lang="en-GB" altLang="en-US" sz="2000" dirty="0">
                <a:solidFill>
                  <a:srgbClr val="002060"/>
                </a:solidFill>
              </a:rPr>
              <a:t>Discuss the following in groups:</a:t>
            </a:r>
          </a:p>
          <a:p>
            <a:pPr eaLnBrk="1" hangingPunct="1"/>
            <a:r>
              <a:rPr lang="en-GB" altLang="en-US" sz="2000" i="1" dirty="0">
                <a:solidFill>
                  <a:srgbClr val="002060"/>
                </a:solidFill>
              </a:rPr>
              <a:t>How fair is each of the </a:t>
            </a:r>
            <a:r>
              <a:rPr lang="en-GB" altLang="en-US" sz="2000" i="1" dirty="0" err="1">
                <a:solidFill>
                  <a:srgbClr val="002060"/>
                </a:solidFill>
              </a:rPr>
              <a:t>Borda</a:t>
            </a:r>
            <a:r>
              <a:rPr lang="en-GB" altLang="en-US" sz="2000" i="1" dirty="0">
                <a:solidFill>
                  <a:srgbClr val="002060"/>
                </a:solidFill>
              </a:rPr>
              <a:t> counts?</a:t>
            </a:r>
          </a:p>
          <a:p>
            <a:pPr eaLnBrk="1" hangingPunct="1"/>
            <a:r>
              <a:rPr lang="en-GB" altLang="en-US" sz="2000" i="1" dirty="0">
                <a:solidFill>
                  <a:srgbClr val="002060"/>
                </a:solidFill>
              </a:rPr>
              <a:t>Can you come up with a fairer system by using a different sequence?</a:t>
            </a:r>
            <a:endParaRPr lang="en-GB" altLang="en-US" sz="2000" dirty="0">
              <a:solidFill>
                <a:srgbClr val="002060"/>
              </a:solidFill>
            </a:endParaRPr>
          </a:p>
          <a:p>
            <a:pPr marL="0" indent="0" eaLnBrk="1" hangingPunct="1">
              <a:buNone/>
            </a:pPr>
            <a:r>
              <a:rPr lang="en-GB" altLang="en-US" sz="2000" dirty="0">
                <a:solidFill>
                  <a:srgbClr val="002060"/>
                </a:solidFill>
              </a:rPr>
              <a:t>Try out some of your ideas.</a:t>
            </a:r>
          </a:p>
        </p:txBody>
      </p:sp>
    </p:spTree>
    <p:extLst>
      <p:ext uri="{BB962C8B-B14F-4D97-AF65-F5344CB8AC3E}">
        <p14:creationId xmlns:p14="http://schemas.microsoft.com/office/powerpoint/2010/main" val="2550495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C4235-80FA-C85B-32A9-0BF67CAC500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E2AE6350-05BB-C84B-53DD-7C70CB4F7360}"/>
              </a:ext>
            </a:extLst>
          </p:cNvPr>
          <p:cNvSpPr>
            <a:spLocks noGrp="1"/>
          </p:cNvSpPr>
          <p:nvPr>
            <p:ph idx="1"/>
          </p:nvPr>
        </p:nvSpPr>
        <p:spPr>
          <a:xfrm>
            <a:off x="522000" y="1196752"/>
            <a:ext cx="8100000" cy="4464496"/>
          </a:xfrm>
          <a:solidFill>
            <a:srgbClr val="F9F5E3"/>
          </a:solidFill>
        </p:spPr>
        <p:txBody>
          <a:bodyPr/>
          <a:lstStyle/>
          <a:p>
            <a:pPr marL="0" indent="0" eaLnBrk="1" hangingPunct="1">
              <a:buNone/>
            </a:pPr>
            <a:r>
              <a:rPr lang="en-GB" altLang="en-US" b="1" dirty="0">
                <a:solidFill>
                  <a:srgbClr val="002060"/>
                </a:solidFill>
              </a:rPr>
              <a:t>Discussion of activity:</a:t>
            </a:r>
          </a:p>
          <a:p>
            <a:pPr eaLnBrk="1" hangingPunct="1"/>
            <a:r>
              <a:rPr lang="en-GB" altLang="en-US" i="1" dirty="0">
                <a:solidFill>
                  <a:srgbClr val="002060"/>
                </a:solidFill>
              </a:rPr>
              <a:t>Reflect on the pedagogies modelled and/or employed during the classroom activity.</a:t>
            </a:r>
          </a:p>
          <a:p>
            <a:pPr eaLnBrk="1" hangingPunct="1"/>
            <a:r>
              <a:rPr lang="en-GB" altLang="en-US" i="1" dirty="0">
                <a:solidFill>
                  <a:srgbClr val="002060"/>
                </a:solidFill>
              </a:rPr>
              <a:t>How could you use this classroom activity or related ideas with students?</a:t>
            </a:r>
          </a:p>
          <a:p>
            <a:pPr eaLnBrk="1" hangingPunct="1"/>
            <a:r>
              <a:rPr lang="en-GB" altLang="en-US" i="1" dirty="0">
                <a:solidFill>
                  <a:srgbClr val="002060"/>
                </a:solidFill>
              </a:rPr>
              <a:t>What maths would children be learning?</a:t>
            </a:r>
          </a:p>
          <a:p>
            <a:pPr eaLnBrk="1" hangingPunct="1"/>
            <a:r>
              <a:rPr lang="en-GB" altLang="en-US" i="1" dirty="0">
                <a:solidFill>
                  <a:srgbClr val="002060"/>
                </a:solidFill>
              </a:rPr>
              <a:t>What would children be learning about fairness and social justice?</a:t>
            </a:r>
          </a:p>
          <a:p>
            <a:pPr eaLnBrk="1" hangingPunct="1"/>
            <a:endParaRPr lang="en-GB" altLang="en-US" i="1" dirty="0">
              <a:solidFill>
                <a:srgbClr val="002060"/>
              </a:solidFill>
            </a:endParaRPr>
          </a:p>
          <a:p>
            <a:pPr eaLnBrk="1" hangingPunct="1"/>
            <a:endParaRPr lang="en-GB" altLang="en-US"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127135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767E1-0BE1-D1C4-E8B4-632F0C6305C7}"/>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FD3A69EE-502B-C148-6641-CD8037CFC654}"/>
              </a:ext>
            </a:extLst>
          </p:cNvPr>
          <p:cNvSpPr>
            <a:spLocks noGrp="1"/>
          </p:cNvSpPr>
          <p:nvPr>
            <p:ph idx="1"/>
          </p:nvPr>
        </p:nvSpPr>
        <p:spPr>
          <a:xfrm>
            <a:off x="522000" y="548680"/>
            <a:ext cx="8100000" cy="5760640"/>
          </a:xfrm>
          <a:solidFill>
            <a:srgbClr val="F9F5E3"/>
          </a:solidFill>
        </p:spPr>
        <p:txBody>
          <a:bodyPr/>
          <a:lstStyle/>
          <a:p>
            <a:pPr marL="0" indent="0" eaLnBrk="1" hangingPunct="1">
              <a:buNone/>
            </a:pPr>
            <a:r>
              <a:rPr lang="en-GB" altLang="en-US" b="1" dirty="0">
                <a:solidFill>
                  <a:srgbClr val="002060"/>
                </a:solidFill>
              </a:rPr>
              <a:t>A conceptualisation of TMSJ</a:t>
            </a:r>
            <a:endParaRPr lang="en-GB" altLang="en-US" dirty="0">
              <a:solidFill>
                <a:srgbClr val="002060"/>
              </a:solidFill>
            </a:endParaRPr>
          </a:p>
          <a:p>
            <a:pPr marL="0" indent="0" eaLnBrk="1" hangingPunct="1">
              <a:buNone/>
            </a:pPr>
            <a:r>
              <a:rPr lang="en-GB" altLang="en-US" sz="2000" i="1" dirty="0">
                <a:solidFill>
                  <a:srgbClr val="002060"/>
                </a:solidFill>
              </a:rPr>
              <a:t>… four essential elements of mathematics teaching for social justice:</a:t>
            </a:r>
          </a:p>
          <a:p>
            <a:pPr eaLnBrk="1" hangingPunct="1"/>
            <a:r>
              <a:rPr lang="en-GB" altLang="en-US" sz="2000" i="1" dirty="0">
                <a:solidFill>
                  <a:srgbClr val="002060"/>
                </a:solidFill>
              </a:rPr>
              <a:t>Employ collaborative, discursive, problem-solving, and problem-posing pedagogies which promote mathematical sense-making and the engagement of all learners with mathematics.</a:t>
            </a:r>
          </a:p>
          <a:p>
            <a:pPr eaLnBrk="1" hangingPunct="1"/>
            <a:r>
              <a:rPr lang="en-GB" altLang="en-US" sz="2000" i="1" dirty="0">
                <a:solidFill>
                  <a:srgbClr val="002060"/>
                </a:solidFill>
              </a:rPr>
              <a:t>Promote mathematical inquiries that resonate with learners’ real-life experiences and that help them develop greater understanding of their social, cultural, political, and economic situations.</a:t>
            </a:r>
          </a:p>
          <a:p>
            <a:pPr eaLnBrk="1" hangingPunct="1"/>
            <a:r>
              <a:rPr lang="en-GB" altLang="en-US" sz="2000" i="1" dirty="0">
                <a:solidFill>
                  <a:srgbClr val="002060"/>
                </a:solidFill>
              </a:rPr>
              <a:t>Facilitate mathematical investigations that develop learners’ individual and collective agency, enabling them to take part in future social action for the public good.</a:t>
            </a:r>
          </a:p>
          <a:p>
            <a:pPr eaLnBrk="1" hangingPunct="1"/>
            <a:r>
              <a:rPr lang="en-GB" altLang="en-US" sz="2000" i="1" dirty="0">
                <a:solidFill>
                  <a:srgbClr val="002060"/>
                </a:solidFill>
              </a:rPr>
              <a:t>Challenge common myths surrounding school mathematics, expose processes that lead to the marginalisation of some learners, and open up to scrutiny what it means to be successful.</a:t>
            </a:r>
          </a:p>
          <a:p>
            <a:pPr marL="0" indent="0" algn="r" eaLnBrk="1" hangingPunct="1">
              <a:buNone/>
            </a:pPr>
            <a:r>
              <a:rPr lang="en-GB" altLang="en-US" sz="2000" dirty="0">
                <a:solidFill>
                  <a:srgbClr val="002060"/>
                </a:solidFill>
              </a:rPr>
              <a:t>(Wright, 2024, p. 26)</a:t>
            </a:r>
          </a:p>
          <a:p>
            <a:pPr marL="0" indent="0" eaLnBrk="1" hangingPunct="1">
              <a:spcBef>
                <a:spcPts val="1200"/>
              </a:spcBef>
              <a:buNone/>
            </a:pPr>
            <a:r>
              <a:rPr lang="en-GB" altLang="en-US" sz="2000" b="1" dirty="0">
                <a:solidFill>
                  <a:srgbClr val="002060"/>
                </a:solidFill>
              </a:rPr>
              <a:t>Discuss how the conceptualisation relates to the classroom activity.</a:t>
            </a:r>
          </a:p>
        </p:txBody>
      </p:sp>
    </p:spTree>
    <p:extLst>
      <p:ext uri="{BB962C8B-B14F-4D97-AF65-F5344CB8AC3E}">
        <p14:creationId xmlns:p14="http://schemas.microsoft.com/office/powerpoint/2010/main" val="131118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7" end="7"/>
                                            </p:txEl>
                                          </p:spTgt>
                                        </p:tgtEl>
                                        <p:attrNameLst>
                                          <p:attrName>style.visibility</p:attrName>
                                        </p:attrNameLst>
                                      </p:cBhvr>
                                      <p:to>
                                        <p:strVal val="visible"/>
                                      </p:to>
                                    </p:set>
                                    <p:animEffect transition="in" filter="fade">
                                      <p:cBhvr>
                                        <p:cTn id="7" dur="500"/>
                                        <p:tgtEl>
                                          <p:spTgt spid="614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4C99A-5C42-C51A-FE1F-0882049CF3A1}"/>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6618F23-ADAF-AAB5-4194-27D9C8ED3BC3}"/>
              </a:ext>
            </a:extLst>
          </p:cNvPr>
          <p:cNvSpPr>
            <a:spLocks noGrp="1"/>
          </p:cNvSpPr>
          <p:nvPr>
            <p:ph idx="1"/>
          </p:nvPr>
        </p:nvSpPr>
        <p:spPr>
          <a:xfrm>
            <a:off x="522000" y="404664"/>
            <a:ext cx="8100000" cy="6048672"/>
          </a:xfrm>
          <a:solidFill>
            <a:srgbClr val="F9F5E3"/>
          </a:solidFill>
        </p:spPr>
        <p:txBody>
          <a:bodyPr/>
          <a:lstStyle/>
          <a:p>
            <a:pPr marL="0" indent="0" eaLnBrk="1" hangingPunct="1">
              <a:buNone/>
            </a:pPr>
            <a:r>
              <a:rPr lang="en-GB" altLang="en-US" b="1" dirty="0">
                <a:solidFill>
                  <a:srgbClr val="002060"/>
                </a:solidFill>
              </a:rPr>
              <a:t>Discourses around school mathematics:</a:t>
            </a:r>
            <a:endParaRPr lang="en-GB" altLang="en-US" dirty="0">
              <a:solidFill>
                <a:srgbClr val="002060"/>
              </a:solidFill>
            </a:endParaRPr>
          </a:p>
          <a:p>
            <a:pPr marL="0" indent="0" eaLnBrk="1" hangingPunct="1">
              <a:buNone/>
            </a:pPr>
            <a:r>
              <a:rPr lang="en-GB" altLang="en-US" sz="2400" dirty="0">
                <a:solidFill>
                  <a:srgbClr val="002060"/>
                </a:solidFill>
              </a:rPr>
              <a:t>To what extent do you agree with the following statements?</a:t>
            </a: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marL="0" indent="0" eaLnBrk="1" hangingPunct="1">
              <a:buNone/>
            </a:pPr>
            <a:endParaRPr lang="en-GB" altLang="en-US" sz="2400" b="1" dirty="0">
              <a:solidFill>
                <a:srgbClr val="002060"/>
              </a:solidFill>
            </a:endParaRPr>
          </a:p>
          <a:p>
            <a:pPr eaLnBrk="1" hangingPunct="1"/>
            <a:r>
              <a:rPr lang="en-GB" altLang="en-US" sz="2400" b="1" dirty="0">
                <a:solidFill>
                  <a:srgbClr val="002060"/>
                </a:solidFill>
              </a:rPr>
              <a:t>How would you use the statements with students?</a:t>
            </a:r>
          </a:p>
          <a:p>
            <a:pPr eaLnBrk="1" hangingPunct="1"/>
            <a:r>
              <a:rPr lang="en-GB" altLang="en-US" sz="2400" b="1" dirty="0">
                <a:solidFill>
                  <a:srgbClr val="002060"/>
                </a:solidFill>
              </a:rPr>
              <a:t>What are the implications for your practice?</a:t>
            </a:r>
          </a:p>
        </p:txBody>
      </p:sp>
      <p:pic>
        <p:nvPicPr>
          <p:cNvPr id="6" name="Picture 5">
            <a:extLst>
              <a:ext uri="{FF2B5EF4-FFF2-40B4-BE49-F238E27FC236}">
                <a16:creationId xmlns:a16="http://schemas.microsoft.com/office/drawing/2014/main" id="{AA22BA6A-E379-67EE-D6DE-8A15E9455238}"/>
              </a:ext>
            </a:extLst>
          </p:cNvPr>
          <p:cNvPicPr>
            <a:picLocks noChangeAspect="1"/>
          </p:cNvPicPr>
          <p:nvPr/>
        </p:nvPicPr>
        <p:blipFill>
          <a:blip r:embed="rId3"/>
          <a:stretch>
            <a:fillRect/>
          </a:stretch>
        </p:blipFill>
        <p:spPr>
          <a:xfrm>
            <a:off x="752024" y="1556792"/>
            <a:ext cx="7639952" cy="3550390"/>
          </a:xfrm>
          <a:prstGeom prst="rect">
            <a:avLst/>
          </a:prstGeom>
        </p:spPr>
      </p:pic>
    </p:spTree>
    <p:extLst>
      <p:ext uri="{BB962C8B-B14F-4D97-AF65-F5344CB8AC3E}">
        <p14:creationId xmlns:p14="http://schemas.microsoft.com/office/powerpoint/2010/main" val="63416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11" end="11"/>
                                            </p:txEl>
                                          </p:spTgt>
                                        </p:tgtEl>
                                        <p:attrNameLst>
                                          <p:attrName>style.visibility</p:attrName>
                                        </p:attrNameLst>
                                      </p:cBhvr>
                                      <p:to>
                                        <p:strVal val="visible"/>
                                      </p:to>
                                    </p:set>
                                    <p:animEffect transition="in" filter="fade">
                                      <p:cBhvr>
                                        <p:cTn id="7" dur="500"/>
                                        <p:tgtEl>
                                          <p:spTgt spid="6146">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12" end="12"/>
                                            </p:txEl>
                                          </p:spTgt>
                                        </p:tgtEl>
                                        <p:attrNameLst>
                                          <p:attrName>style.visibility</p:attrName>
                                        </p:attrNameLst>
                                      </p:cBhvr>
                                      <p:to>
                                        <p:strVal val="visible"/>
                                      </p:to>
                                    </p:set>
                                    <p:animEffect transition="in" filter="fade">
                                      <p:cBhvr>
                                        <p:cTn id="10" dur="500"/>
                                        <p:tgtEl>
                                          <p:spTgt spid="614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8EF2-2D85-A6B0-1CD5-2A8CE53582C0}"/>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7583931-4D8E-E2CB-3970-1B8A3D11A72E}"/>
              </a:ext>
            </a:extLst>
          </p:cNvPr>
          <p:cNvSpPr>
            <a:spLocks noGrp="1"/>
          </p:cNvSpPr>
          <p:nvPr>
            <p:ph idx="1"/>
          </p:nvPr>
        </p:nvSpPr>
        <p:spPr>
          <a:xfrm>
            <a:off x="522000" y="836712"/>
            <a:ext cx="8100000" cy="5184576"/>
          </a:xfrm>
          <a:solidFill>
            <a:srgbClr val="F9F5E3"/>
          </a:solidFill>
        </p:spPr>
        <p:txBody>
          <a:bodyPr/>
          <a:lstStyle/>
          <a:p>
            <a:pPr marL="0" indent="0" eaLnBrk="1" hangingPunct="1">
              <a:buNone/>
            </a:pPr>
            <a:r>
              <a:rPr lang="en-GB" altLang="en-US" b="1" dirty="0">
                <a:solidFill>
                  <a:srgbClr val="002060"/>
                </a:solidFill>
              </a:rPr>
              <a:t>Discussion:</a:t>
            </a:r>
          </a:p>
          <a:p>
            <a:pPr eaLnBrk="1" hangingPunct="1"/>
            <a:r>
              <a:rPr lang="en-GB" altLang="en-US" i="1" dirty="0">
                <a:solidFill>
                  <a:srgbClr val="002060"/>
                </a:solidFill>
              </a:rPr>
              <a:t>What has social justice got to do with teaching mathematics?</a:t>
            </a:r>
          </a:p>
          <a:p>
            <a:pPr eaLnBrk="1" hangingPunct="1"/>
            <a:r>
              <a:rPr lang="en-GB" altLang="en-US" i="1" dirty="0">
                <a:solidFill>
                  <a:srgbClr val="002060"/>
                </a:solidFill>
              </a:rPr>
              <a:t>How has your thinking changed since the start of the workshop?</a:t>
            </a:r>
          </a:p>
          <a:p>
            <a:pPr eaLnBrk="1" hangingPunct="1"/>
            <a:r>
              <a:rPr lang="en-GB" altLang="en-US" i="1" dirty="0">
                <a:solidFill>
                  <a:srgbClr val="002060"/>
                </a:solidFill>
              </a:rPr>
              <a:t>How might you go about addressing social justice in the mathematics classroom?</a:t>
            </a:r>
          </a:p>
          <a:p>
            <a:pPr eaLnBrk="1" hangingPunct="1"/>
            <a:r>
              <a:rPr lang="en-GB" altLang="en-US" i="1" dirty="0">
                <a:solidFill>
                  <a:srgbClr val="002060"/>
                </a:solidFill>
              </a:rPr>
              <a:t>What constraints might you face?</a:t>
            </a:r>
          </a:p>
          <a:p>
            <a:pPr eaLnBrk="1" hangingPunct="1"/>
            <a:r>
              <a:rPr lang="en-GB" altLang="en-US" i="1" dirty="0">
                <a:solidFill>
                  <a:srgbClr val="002060"/>
                </a:solidFill>
              </a:rPr>
              <a:t>What opportunities are there?</a:t>
            </a:r>
          </a:p>
        </p:txBody>
      </p:sp>
    </p:spTree>
    <p:extLst>
      <p:ext uri="{BB962C8B-B14F-4D97-AF65-F5344CB8AC3E}">
        <p14:creationId xmlns:p14="http://schemas.microsoft.com/office/powerpoint/2010/main" val="3046045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B6E6A-4258-D2CA-9E32-56772B115CE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FF72956-9D86-2E9F-0B2C-BEC9217C2DF8}"/>
              </a:ext>
            </a:extLst>
          </p:cNvPr>
          <p:cNvSpPr>
            <a:spLocks noGrp="1"/>
          </p:cNvSpPr>
          <p:nvPr>
            <p:ph idx="1"/>
          </p:nvPr>
        </p:nvSpPr>
        <p:spPr>
          <a:xfrm>
            <a:off x="522000" y="1529789"/>
            <a:ext cx="8100000" cy="3798422"/>
          </a:xfrm>
          <a:solidFill>
            <a:srgbClr val="F9F5E3"/>
          </a:solidFill>
        </p:spPr>
        <p:txBody>
          <a:bodyPr/>
          <a:lstStyle/>
          <a:p>
            <a:pPr marL="0" indent="0" eaLnBrk="1" hangingPunct="1">
              <a:buNone/>
            </a:pPr>
            <a:r>
              <a:rPr lang="en-GB" altLang="en-US" b="1" dirty="0">
                <a:solidFill>
                  <a:srgbClr val="002060"/>
                </a:solidFill>
              </a:rPr>
              <a:t>Planning next steps:</a:t>
            </a:r>
          </a:p>
          <a:p>
            <a:pPr eaLnBrk="1" hangingPunct="1"/>
            <a:r>
              <a:rPr lang="en-GB" altLang="en-US" sz="2800" i="1" dirty="0">
                <a:solidFill>
                  <a:srgbClr val="002060"/>
                </a:solidFill>
              </a:rPr>
              <a:t>What will you try out within your practice?</a:t>
            </a:r>
          </a:p>
          <a:p>
            <a:pPr eaLnBrk="1" hangingPunct="1"/>
            <a:r>
              <a:rPr lang="en-GB" altLang="en-US" sz="2800" i="1" dirty="0">
                <a:solidFill>
                  <a:srgbClr val="002060"/>
                </a:solidFill>
              </a:rPr>
              <a:t>What actions will you take?</a:t>
            </a:r>
          </a:p>
          <a:p>
            <a:pPr eaLnBrk="1" hangingPunct="1"/>
            <a:r>
              <a:rPr lang="en-GB" altLang="en-US" sz="2800" i="1" dirty="0">
                <a:solidFill>
                  <a:srgbClr val="002060"/>
                </a:solidFill>
              </a:rPr>
              <a:t>What literature/resources will support you?</a:t>
            </a:r>
          </a:p>
          <a:p>
            <a:pPr eaLnBrk="1" hangingPunct="1"/>
            <a:r>
              <a:rPr lang="en-GB" altLang="en-US" sz="2800" i="1" dirty="0">
                <a:solidFill>
                  <a:srgbClr val="002060"/>
                </a:solidFill>
              </a:rPr>
              <a:t>What opportunities are there for collaboration?</a:t>
            </a:r>
          </a:p>
          <a:p>
            <a:pPr eaLnBrk="1" hangingPunct="1"/>
            <a:r>
              <a:rPr lang="en-GB" altLang="en-US" sz="2800" i="1" dirty="0">
                <a:solidFill>
                  <a:srgbClr val="002060"/>
                </a:solidFill>
              </a:rPr>
              <a:t>How will you evaluate your success?</a:t>
            </a:r>
          </a:p>
          <a:p>
            <a:pPr eaLnBrk="1" hangingPunct="1"/>
            <a:r>
              <a:rPr lang="en-GB" altLang="en-US" sz="2800" i="1" dirty="0">
                <a:solidFill>
                  <a:srgbClr val="002060"/>
                </a:solidFill>
              </a:rPr>
              <a:t>How will you share your findings with others?</a:t>
            </a:r>
          </a:p>
          <a:p>
            <a:pPr eaLnBrk="1" hangingPunct="1"/>
            <a:endParaRPr lang="en-GB" altLang="en-US" dirty="0">
              <a:solidFill>
                <a:srgbClr val="002060"/>
              </a:solidFill>
            </a:endParaRPr>
          </a:p>
        </p:txBody>
      </p:sp>
    </p:spTree>
    <p:extLst>
      <p:ext uri="{BB962C8B-B14F-4D97-AF65-F5344CB8AC3E}">
        <p14:creationId xmlns:p14="http://schemas.microsoft.com/office/powerpoint/2010/main" val="187616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D2E3B-C5CB-CBBE-62BE-45BF8088E64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3648D44C-D6D7-6AE7-851A-1A494B4E1182}"/>
              </a:ext>
            </a:extLst>
          </p:cNvPr>
          <p:cNvSpPr>
            <a:spLocks noGrp="1"/>
          </p:cNvSpPr>
          <p:nvPr>
            <p:ph idx="1"/>
          </p:nvPr>
        </p:nvSpPr>
        <p:spPr>
          <a:xfrm>
            <a:off x="755576" y="1124744"/>
            <a:ext cx="7632848" cy="4896544"/>
          </a:xfrm>
          <a:solidFill>
            <a:srgbClr val="F9F5E3"/>
          </a:solidFill>
        </p:spPr>
        <p:txBody>
          <a:bodyPr/>
          <a:lstStyle/>
          <a:p>
            <a:pPr marL="0" indent="0" eaLnBrk="1" hangingPunct="1">
              <a:buNone/>
            </a:pPr>
            <a:r>
              <a:rPr lang="en-GB" altLang="en-US" b="1" dirty="0">
                <a:solidFill>
                  <a:srgbClr val="002060"/>
                </a:solidFill>
              </a:rPr>
              <a:t>References:</a:t>
            </a:r>
          </a:p>
          <a:p>
            <a:pPr eaLnBrk="1" hangingPunct="1"/>
            <a:r>
              <a:rPr lang="en-GB" altLang="en-US" sz="2400" dirty="0">
                <a:solidFill>
                  <a:srgbClr val="002060"/>
                </a:solidFill>
              </a:rPr>
              <a:t>Cotton, T., </a:t>
            </a:r>
            <a:r>
              <a:rPr lang="en-GB" altLang="en-US" sz="2400" dirty="0" err="1">
                <a:solidFill>
                  <a:srgbClr val="002060"/>
                </a:solidFill>
              </a:rPr>
              <a:t>Jagdev</a:t>
            </a:r>
            <a:r>
              <a:rPr lang="en-GB" altLang="en-US" sz="2400" dirty="0">
                <a:solidFill>
                  <a:srgbClr val="002060"/>
                </a:solidFill>
              </a:rPr>
              <a:t>, M. K., Kaur, B. &amp; Wright, P. (2024). </a:t>
            </a:r>
            <a:r>
              <a:rPr lang="en-GB" altLang="en-US" sz="2400" i="1" dirty="0">
                <a:solidFill>
                  <a:srgbClr val="002060"/>
                </a:solidFill>
              </a:rPr>
              <a:t>Towards a socially just mathematics curriculum</a:t>
            </a:r>
            <a:r>
              <a:rPr lang="en-GB" altLang="en-US" sz="2400" dirty="0">
                <a:solidFill>
                  <a:srgbClr val="002060"/>
                </a:solidFill>
              </a:rPr>
              <a:t>. London: Routledge</a:t>
            </a:r>
          </a:p>
          <a:p>
            <a:pPr eaLnBrk="1" hangingPunct="1"/>
            <a:r>
              <a:rPr lang="en-GB" altLang="en-US" sz="2400" dirty="0">
                <a:solidFill>
                  <a:srgbClr val="002060"/>
                </a:solidFill>
              </a:rPr>
              <a:t>Wright, P. (2024). The mathematics curriculum and concerns for social justice. In T. Cotton, M. K. </a:t>
            </a:r>
            <a:r>
              <a:rPr lang="en-GB" altLang="en-US" sz="2400" dirty="0" err="1">
                <a:solidFill>
                  <a:srgbClr val="002060"/>
                </a:solidFill>
              </a:rPr>
              <a:t>Jagdev</a:t>
            </a:r>
            <a:r>
              <a:rPr lang="en-GB" altLang="en-US" sz="2400" dirty="0">
                <a:solidFill>
                  <a:srgbClr val="002060"/>
                </a:solidFill>
              </a:rPr>
              <a:t>, B. Kaur, &amp; P. Wright, </a:t>
            </a:r>
            <a:r>
              <a:rPr lang="en-GB" altLang="en-US" sz="2400" i="1" dirty="0">
                <a:solidFill>
                  <a:srgbClr val="002060"/>
                </a:solidFill>
              </a:rPr>
              <a:t>Towards a socially just mathematics curriculum </a:t>
            </a:r>
            <a:r>
              <a:rPr lang="en-GB" altLang="en-US" sz="2400" dirty="0">
                <a:solidFill>
                  <a:srgbClr val="002060"/>
                </a:solidFill>
              </a:rPr>
              <a:t>(pp. 19-31). London: Routledge.</a:t>
            </a:r>
          </a:p>
          <a:p>
            <a:pPr marL="0" indent="0" eaLnBrk="1" hangingPunct="1">
              <a:buNone/>
            </a:pPr>
            <a:r>
              <a:rPr lang="en-GB" altLang="en-US" sz="2800" b="1" dirty="0">
                <a:solidFill>
                  <a:srgbClr val="002060"/>
                </a:solidFill>
              </a:rPr>
              <a:t>Recommended reading and teaching resources:</a:t>
            </a:r>
          </a:p>
          <a:p>
            <a:pPr eaLnBrk="1" hangingPunct="1"/>
            <a:r>
              <a:rPr lang="en-GB" altLang="en-US" sz="2800" dirty="0">
                <a:solidFill>
                  <a:srgbClr val="002060"/>
                </a:solidFill>
              </a:rPr>
              <a:t>The Teaching Mathematics for Social Justice Network website: </a:t>
            </a:r>
            <a:r>
              <a:rPr lang="en-GB" altLang="en-US" sz="2800" dirty="0">
                <a:solidFill>
                  <a:srgbClr val="002060"/>
                </a:solidFill>
                <a:hlinkClick r:id="rId3"/>
              </a:rPr>
              <a:t>www.mathsocialjustice.org</a:t>
            </a:r>
            <a:r>
              <a:rPr lang="en-GB" altLang="en-US" sz="2800" dirty="0">
                <a:solidFill>
                  <a:srgbClr val="002060"/>
                </a:solidFill>
              </a:rPr>
              <a:t>  </a:t>
            </a:r>
          </a:p>
        </p:txBody>
      </p:sp>
    </p:spTree>
    <p:extLst>
      <p:ext uri="{BB962C8B-B14F-4D97-AF65-F5344CB8AC3E}">
        <p14:creationId xmlns:p14="http://schemas.microsoft.com/office/powerpoint/2010/main" val="433380392"/>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5467</TotalTime>
  <Words>3120</Words>
  <Application>Microsoft Office PowerPoint</Application>
  <PresentationFormat>On-screen Show (4:3)</PresentationFormat>
  <Paragraphs>256</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Symbol</vt:lpstr>
      <vt:lpstr>Office Theme</vt:lpstr>
      <vt:lpstr>Workshop: An introduction to teaching mathematics for social justice  One of a series of professional development workshops developed by members of the Teaching Maths for Social Justice Network and freely available via the network’s website: www.mathsocialjustice.org   The development of this workshop was supported by the  International Society for Design and Development in Education through the 2024 ISDDE Prize awarded to Pete Wright (TMSJN Convenor).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Mathematics education, equity and social justice</dc:title>
  <dc:creator>Pete Wright</dc:creator>
  <cp:lastModifiedBy>Pete Wright (Staff)</cp:lastModifiedBy>
  <cp:revision>165</cp:revision>
  <cp:lastPrinted>2019-06-10T18:42:31Z</cp:lastPrinted>
  <dcterms:created xsi:type="dcterms:W3CDTF">2012-11-08T07:49:00Z</dcterms:created>
  <dcterms:modified xsi:type="dcterms:W3CDTF">2025-07-23T08:56:11Z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2025-07-23T08:55:53Z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af4efd2a-4565-401c-bb12-8d381e403b1d</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